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FECC3-2071-4A88-97CF-9D64CB3B093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1A6B0-4F58-4113-867C-07E5AE417871}">
      <dgm:prSet/>
      <dgm:spPr/>
      <dgm:t>
        <a:bodyPr/>
        <a:lstStyle/>
        <a:p>
          <a:r>
            <a:rPr lang="fr-CA" b="1" dirty="0"/>
            <a:t>Les films devenaient une forme beaucoup plus courante de divertissement dans les années 30.</a:t>
          </a:r>
          <a:endParaRPr lang="en-US" b="1" dirty="0"/>
        </a:p>
      </dgm:t>
    </dgm:pt>
    <dgm:pt modelId="{C7903AF7-3C72-4A76-A771-52421F4330BE}" type="parTrans" cxnId="{A6939ABB-D221-4ADA-ACCF-F5226CD9D186}">
      <dgm:prSet/>
      <dgm:spPr/>
      <dgm:t>
        <a:bodyPr/>
        <a:lstStyle/>
        <a:p>
          <a:endParaRPr lang="en-US"/>
        </a:p>
      </dgm:t>
    </dgm:pt>
    <dgm:pt modelId="{52B80246-7FC9-412D-AF2F-2050292B866F}" type="sibTrans" cxnId="{A6939ABB-D221-4ADA-ACCF-F5226CD9D186}">
      <dgm:prSet/>
      <dgm:spPr/>
      <dgm:t>
        <a:bodyPr/>
        <a:lstStyle/>
        <a:p>
          <a:endParaRPr lang="en-US"/>
        </a:p>
      </dgm:t>
    </dgm:pt>
    <dgm:pt modelId="{C919508B-C2A6-4E14-9581-A73DE21EA7B4}">
      <dgm:prSet/>
      <dgm:spPr/>
      <dgm:t>
        <a:bodyPr/>
        <a:lstStyle/>
        <a:p>
          <a:r>
            <a:rPr lang="fr-CA" b="1" dirty="0"/>
            <a:t>La plupart étaient purement pour le divertissement et la distraction de la vie quotidienne.</a:t>
          </a:r>
          <a:endParaRPr lang="en-US" b="1" dirty="0"/>
        </a:p>
      </dgm:t>
    </dgm:pt>
    <dgm:pt modelId="{790BF87B-C79C-43B7-928B-F13012A4ABF1}" type="parTrans" cxnId="{35C94FA6-8F7F-4D38-AF43-7F8E85ED96DC}">
      <dgm:prSet/>
      <dgm:spPr/>
      <dgm:t>
        <a:bodyPr/>
        <a:lstStyle/>
        <a:p>
          <a:endParaRPr lang="en-US"/>
        </a:p>
      </dgm:t>
    </dgm:pt>
    <dgm:pt modelId="{7BAF566B-BAE7-4356-B14A-A9542B855E49}" type="sibTrans" cxnId="{35C94FA6-8F7F-4D38-AF43-7F8E85ED96DC}">
      <dgm:prSet/>
      <dgm:spPr/>
      <dgm:t>
        <a:bodyPr/>
        <a:lstStyle/>
        <a:p>
          <a:endParaRPr lang="en-US"/>
        </a:p>
      </dgm:t>
    </dgm:pt>
    <dgm:pt modelId="{A03F4073-90AD-4109-BB74-135B414C3F1A}">
      <dgm:prSet/>
      <dgm:spPr/>
      <dgm:t>
        <a:bodyPr/>
        <a:lstStyle/>
        <a:p>
          <a:r>
            <a:rPr lang="fr-CA" b="1" dirty="0"/>
            <a:t>Les films ont suscité « des sentiments de romance, de glamour et de luxe – les choses mêmes qui manquaient dans la vie de nombreuses personnes. »</a:t>
          </a:r>
          <a:endParaRPr lang="en-US" b="1" dirty="0"/>
        </a:p>
      </dgm:t>
    </dgm:pt>
    <dgm:pt modelId="{F766D371-F2C9-49FB-BFCB-F6656EFD2F78}" type="parTrans" cxnId="{4FA1E66D-B7E3-464F-A655-635CB6A3A72B}">
      <dgm:prSet/>
      <dgm:spPr/>
      <dgm:t>
        <a:bodyPr/>
        <a:lstStyle/>
        <a:p>
          <a:endParaRPr lang="en-US"/>
        </a:p>
      </dgm:t>
    </dgm:pt>
    <dgm:pt modelId="{757D3753-A113-471F-AB3C-F1B17178FBB4}" type="sibTrans" cxnId="{4FA1E66D-B7E3-464F-A655-635CB6A3A72B}">
      <dgm:prSet/>
      <dgm:spPr/>
      <dgm:t>
        <a:bodyPr/>
        <a:lstStyle/>
        <a:p>
          <a:endParaRPr lang="en-US"/>
        </a:p>
      </dgm:t>
    </dgm:pt>
    <dgm:pt modelId="{7908C0B9-30C0-4F15-BBDE-672A1167FA7E}">
      <dgm:prSet/>
      <dgm:spPr/>
      <dgm:t>
        <a:bodyPr/>
        <a:lstStyle/>
        <a:p>
          <a:r>
            <a:rPr lang="fr-CA" b="1" dirty="0"/>
            <a:t>La plupart des films ont eu une fin heureuse.</a:t>
          </a:r>
          <a:endParaRPr lang="en-US" b="1" dirty="0"/>
        </a:p>
      </dgm:t>
    </dgm:pt>
    <dgm:pt modelId="{CB781AFF-1E59-48A9-9587-E222927F86CC}" type="parTrans" cxnId="{F6047F74-B83A-4DEA-9E5E-2D7ADCC47EDF}">
      <dgm:prSet/>
      <dgm:spPr/>
      <dgm:t>
        <a:bodyPr/>
        <a:lstStyle/>
        <a:p>
          <a:endParaRPr lang="en-US"/>
        </a:p>
      </dgm:t>
    </dgm:pt>
    <dgm:pt modelId="{6988BDAC-4C65-4A7E-99DA-3595C985BD7C}" type="sibTrans" cxnId="{F6047F74-B83A-4DEA-9E5E-2D7ADCC47EDF}">
      <dgm:prSet/>
      <dgm:spPr/>
      <dgm:t>
        <a:bodyPr/>
        <a:lstStyle/>
        <a:p>
          <a:endParaRPr lang="en-US"/>
        </a:p>
      </dgm:t>
    </dgm:pt>
    <dgm:pt modelId="{75A862C3-BA0A-4E4B-B802-102D085B3FCB}">
      <dgm:prSet/>
      <dgm:spPr/>
      <dgm:t>
        <a:bodyPr/>
        <a:lstStyle/>
        <a:p>
          <a:r>
            <a:rPr lang="fr-CA" b="1" dirty="0"/>
            <a:t>Films populaires inclus : Mickey Mouse, Blanche-Neige et les sept nains, Frankenstein, Dracula, et Gone </a:t>
          </a:r>
          <a:r>
            <a:rPr lang="fr-CA" b="1" dirty="0" err="1"/>
            <a:t>With</a:t>
          </a:r>
          <a:r>
            <a:rPr lang="fr-CA" b="1" dirty="0"/>
            <a:t> the Wind.</a:t>
          </a:r>
          <a:endParaRPr lang="en-US" b="1" dirty="0"/>
        </a:p>
      </dgm:t>
    </dgm:pt>
    <dgm:pt modelId="{6A990119-D6EB-4118-A96C-17A7F668D012}" type="parTrans" cxnId="{0079CAAA-4B39-4AAD-8BA8-E138AF3367A8}">
      <dgm:prSet/>
      <dgm:spPr/>
      <dgm:t>
        <a:bodyPr/>
        <a:lstStyle/>
        <a:p>
          <a:endParaRPr lang="en-US"/>
        </a:p>
      </dgm:t>
    </dgm:pt>
    <dgm:pt modelId="{89C14C0C-C433-4734-8BFC-63710B36F8F4}" type="sibTrans" cxnId="{0079CAAA-4B39-4AAD-8BA8-E138AF3367A8}">
      <dgm:prSet/>
      <dgm:spPr/>
      <dgm:t>
        <a:bodyPr/>
        <a:lstStyle/>
        <a:p>
          <a:endParaRPr lang="en-US"/>
        </a:p>
      </dgm:t>
    </dgm:pt>
    <dgm:pt modelId="{1D10DF2E-BB7C-442D-BD0B-0B84459A84E8}" type="pres">
      <dgm:prSet presAssocID="{7A0FECC3-2071-4A88-97CF-9D64CB3B0939}" presName="vert0" presStyleCnt="0">
        <dgm:presLayoutVars>
          <dgm:dir/>
          <dgm:animOne val="branch"/>
          <dgm:animLvl val="lvl"/>
        </dgm:presLayoutVars>
      </dgm:prSet>
      <dgm:spPr/>
    </dgm:pt>
    <dgm:pt modelId="{C629A936-54BA-41E4-BDFA-1136FE11A217}" type="pres">
      <dgm:prSet presAssocID="{9171A6B0-4F58-4113-867C-07E5AE417871}" presName="thickLine" presStyleLbl="alignNode1" presStyleIdx="0" presStyleCnt="5"/>
      <dgm:spPr/>
    </dgm:pt>
    <dgm:pt modelId="{5D0B0384-9647-4D7A-95BB-87FA15E525D3}" type="pres">
      <dgm:prSet presAssocID="{9171A6B0-4F58-4113-867C-07E5AE417871}" presName="horz1" presStyleCnt="0"/>
      <dgm:spPr/>
    </dgm:pt>
    <dgm:pt modelId="{12D08D6F-1762-49BD-BC9A-65A961520516}" type="pres">
      <dgm:prSet presAssocID="{9171A6B0-4F58-4113-867C-07E5AE417871}" presName="tx1" presStyleLbl="revTx" presStyleIdx="0" presStyleCnt="5"/>
      <dgm:spPr/>
    </dgm:pt>
    <dgm:pt modelId="{115238B3-85FA-4631-9D16-047222AAD8E3}" type="pres">
      <dgm:prSet presAssocID="{9171A6B0-4F58-4113-867C-07E5AE417871}" presName="vert1" presStyleCnt="0"/>
      <dgm:spPr/>
    </dgm:pt>
    <dgm:pt modelId="{9FD1DEA9-34D6-4B87-B60C-52EAEB6A130A}" type="pres">
      <dgm:prSet presAssocID="{C919508B-C2A6-4E14-9581-A73DE21EA7B4}" presName="thickLine" presStyleLbl="alignNode1" presStyleIdx="1" presStyleCnt="5"/>
      <dgm:spPr/>
    </dgm:pt>
    <dgm:pt modelId="{CE581BFA-B1B1-4E5F-879B-16F6C623F88A}" type="pres">
      <dgm:prSet presAssocID="{C919508B-C2A6-4E14-9581-A73DE21EA7B4}" presName="horz1" presStyleCnt="0"/>
      <dgm:spPr/>
    </dgm:pt>
    <dgm:pt modelId="{1805A612-9BD5-40A3-8740-BC1686BAB553}" type="pres">
      <dgm:prSet presAssocID="{C919508B-C2A6-4E14-9581-A73DE21EA7B4}" presName="tx1" presStyleLbl="revTx" presStyleIdx="1" presStyleCnt="5"/>
      <dgm:spPr/>
    </dgm:pt>
    <dgm:pt modelId="{59BFD30B-9988-4F77-96D3-E15572FC1106}" type="pres">
      <dgm:prSet presAssocID="{C919508B-C2A6-4E14-9581-A73DE21EA7B4}" presName="vert1" presStyleCnt="0"/>
      <dgm:spPr/>
    </dgm:pt>
    <dgm:pt modelId="{5148F5C9-1DF4-4215-A46D-F5313004466E}" type="pres">
      <dgm:prSet presAssocID="{A03F4073-90AD-4109-BB74-135B414C3F1A}" presName="thickLine" presStyleLbl="alignNode1" presStyleIdx="2" presStyleCnt="5"/>
      <dgm:spPr/>
    </dgm:pt>
    <dgm:pt modelId="{4F43C364-6CF7-43E4-9DE8-564BA84D7A9D}" type="pres">
      <dgm:prSet presAssocID="{A03F4073-90AD-4109-BB74-135B414C3F1A}" presName="horz1" presStyleCnt="0"/>
      <dgm:spPr/>
    </dgm:pt>
    <dgm:pt modelId="{7456872A-6992-46C6-8D12-3E952D63991E}" type="pres">
      <dgm:prSet presAssocID="{A03F4073-90AD-4109-BB74-135B414C3F1A}" presName="tx1" presStyleLbl="revTx" presStyleIdx="2" presStyleCnt="5"/>
      <dgm:spPr/>
    </dgm:pt>
    <dgm:pt modelId="{BCA09A3B-3B92-4943-ACD4-276675FC4C48}" type="pres">
      <dgm:prSet presAssocID="{A03F4073-90AD-4109-BB74-135B414C3F1A}" presName="vert1" presStyleCnt="0"/>
      <dgm:spPr/>
    </dgm:pt>
    <dgm:pt modelId="{7245501D-34EC-4118-9F6F-FBBB0229D423}" type="pres">
      <dgm:prSet presAssocID="{7908C0B9-30C0-4F15-BBDE-672A1167FA7E}" presName="thickLine" presStyleLbl="alignNode1" presStyleIdx="3" presStyleCnt="5"/>
      <dgm:spPr/>
    </dgm:pt>
    <dgm:pt modelId="{5297D573-4D25-4F92-894D-B781731AD111}" type="pres">
      <dgm:prSet presAssocID="{7908C0B9-30C0-4F15-BBDE-672A1167FA7E}" presName="horz1" presStyleCnt="0"/>
      <dgm:spPr/>
    </dgm:pt>
    <dgm:pt modelId="{7083D52F-9D2F-443A-913A-3B42E78040B0}" type="pres">
      <dgm:prSet presAssocID="{7908C0B9-30C0-4F15-BBDE-672A1167FA7E}" presName="tx1" presStyleLbl="revTx" presStyleIdx="3" presStyleCnt="5"/>
      <dgm:spPr/>
    </dgm:pt>
    <dgm:pt modelId="{157F6833-9EE1-4876-A279-20F726D22114}" type="pres">
      <dgm:prSet presAssocID="{7908C0B9-30C0-4F15-BBDE-672A1167FA7E}" presName="vert1" presStyleCnt="0"/>
      <dgm:spPr/>
    </dgm:pt>
    <dgm:pt modelId="{648FA647-F88D-4CE8-8EF2-E14404C0A8EE}" type="pres">
      <dgm:prSet presAssocID="{75A862C3-BA0A-4E4B-B802-102D085B3FCB}" presName="thickLine" presStyleLbl="alignNode1" presStyleIdx="4" presStyleCnt="5"/>
      <dgm:spPr/>
    </dgm:pt>
    <dgm:pt modelId="{A6FD01A7-B805-47CE-A827-FE8965EE78D7}" type="pres">
      <dgm:prSet presAssocID="{75A862C3-BA0A-4E4B-B802-102D085B3FCB}" presName="horz1" presStyleCnt="0"/>
      <dgm:spPr/>
    </dgm:pt>
    <dgm:pt modelId="{DF112E23-67FD-4D2C-B743-513839FF63D7}" type="pres">
      <dgm:prSet presAssocID="{75A862C3-BA0A-4E4B-B802-102D085B3FCB}" presName="tx1" presStyleLbl="revTx" presStyleIdx="4" presStyleCnt="5"/>
      <dgm:spPr/>
    </dgm:pt>
    <dgm:pt modelId="{9B87C9B2-753B-4A1E-92FF-656545B88E8B}" type="pres">
      <dgm:prSet presAssocID="{75A862C3-BA0A-4E4B-B802-102D085B3FCB}" presName="vert1" presStyleCnt="0"/>
      <dgm:spPr/>
    </dgm:pt>
  </dgm:ptLst>
  <dgm:cxnLst>
    <dgm:cxn modelId="{0AAD9763-2395-48D5-9C8E-AA08900C4806}" type="presOf" srcId="{A03F4073-90AD-4109-BB74-135B414C3F1A}" destId="{7456872A-6992-46C6-8D12-3E952D63991E}" srcOrd="0" destOrd="0" presId="urn:microsoft.com/office/officeart/2008/layout/LinedList"/>
    <dgm:cxn modelId="{4FA1E66D-B7E3-464F-A655-635CB6A3A72B}" srcId="{7A0FECC3-2071-4A88-97CF-9D64CB3B0939}" destId="{A03F4073-90AD-4109-BB74-135B414C3F1A}" srcOrd="2" destOrd="0" parTransId="{F766D371-F2C9-49FB-BFCB-F6656EFD2F78}" sibTransId="{757D3753-A113-471F-AB3C-F1B17178FBB4}"/>
    <dgm:cxn modelId="{F6047F74-B83A-4DEA-9E5E-2D7ADCC47EDF}" srcId="{7A0FECC3-2071-4A88-97CF-9D64CB3B0939}" destId="{7908C0B9-30C0-4F15-BBDE-672A1167FA7E}" srcOrd="3" destOrd="0" parTransId="{CB781AFF-1E59-48A9-9587-E222927F86CC}" sibTransId="{6988BDAC-4C65-4A7E-99DA-3595C985BD7C}"/>
    <dgm:cxn modelId="{AD31B976-91FB-41BC-9244-23BDCCE9448F}" type="presOf" srcId="{C919508B-C2A6-4E14-9581-A73DE21EA7B4}" destId="{1805A612-9BD5-40A3-8740-BC1686BAB553}" srcOrd="0" destOrd="0" presId="urn:microsoft.com/office/officeart/2008/layout/LinedList"/>
    <dgm:cxn modelId="{838C8D91-D575-4153-8DE1-38DB19A7D807}" type="presOf" srcId="{7A0FECC3-2071-4A88-97CF-9D64CB3B0939}" destId="{1D10DF2E-BB7C-442D-BD0B-0B84459A84E8}" srcOrd="0" destOrd="0" presId="urn:microsoft.com/office/officeart/2008/layout/LinedList"/>
    <dgm:cxn modelId="{35C94FA6-8F7F-4D38-AF43-7F8E85ED96DC}" srcId="{7A0FECC3-2071-4A88-97CF-9D64CB3B0939}" destId="{C919508B-C2A6-4E14-9581-A73DE21EA7B4}" srcOrd="1" destOrd="0" parTransId="{790BF87B-C79C-43B7-928B-F13012A4ABF1}" sibTransId="{7BAF566B-BAE7-4356-B14A-A9542B855E49}"/>
    <dgm:cxn modelId="{0079CAAA-4B39-4AAD-8BA8-E138AF3367A8}" srcId="{7A0FECC3-2071-4A88-97CF-9D64CB3B0939}" destId="{75A862C3-BA0A-4E4B-B802-102D085B3FCB}" srcOrd="4" destOrd="0" parTransId="{6A990119-D6EB-4118-A96C-17A7F668D012}" sibTransId="{89C14C0C-C433-4734-8BFC-63710B36F8F4}"/>
    <dgm:cxn modelId="{A6939ABB-D221-4ADA-ACCF-F5226CD9D186}" srcId="{7A0FECC3-2071-4A88-97CF-9D64CB3B0939}" destId="{9171A6B0-4F58-4113-867C-07E5AE417871}" srcOrd="0" destOrd="0" parTransId="{C7903AF7-3C72-4A76-A771-52421F4330BE}" sibTransId="{52B80246-7FC9-412D-AF2F-2050292B866F}"/>
    <dgm:cxn modelId="{3D059CD1-CA96-49B6-A8CD-D6B32368563A}" type="presOf" srcId="{75A862C3-BA0A-4E4B-B802-102D085B3FCB}" destId="{DF112E23-67FD-4D2C-B743-513839FF63D7}" srcOrd="0" destOrd="0" presId="urn:microsoft.com/office/officeart/2008/layout/LinedList"/>
    <dgm:cxn modelId="{EE67FAD8-5EB2-49DC-9F37-04C9990B6BAB}" type="presOf" srcId="{9171A6B0-4F58-4113-867C-07E5AE417871}" destId="{12D08D6F-1762-49BD-BC9A-65A961520516}" srcOrd="0" destOrd="0" presId="urn:microsoft.com/office/officeart/2008/layout/LinedList"/>
    <dgm:cxn modelId="{219011F2-C530-4F3C-91CA-4DE0B3CE5B98}" type="presOf" srcId="{7908C0B9-30C0-4F15-BBDE-672A1167FA7E}" destId="{7083D52F-9D2F-443A-913A-3B42E78040B0}" srcOrd="0" destOrd="0" presId="urn:microsoft.com/office/officeart/2008/layout/LinedList"/>
    <dgm:cxn modelId="{3A09AA4D-6044-42D7-B2A1-45FE37002F81}" type="presParOf" srcId="{1D10DF2E-BB7C-442D-BD0B-0B84459A84E8}" destId="{C629A936-54BA-41E4-BDFA-1136FE11A217}" srcOrd="0" destOrd="0" presId="urn:microsoft.com/office/officeart/2008/layout/LinedList"/>
    <dgm:cxn modelId="{F34F6A4B-A02F-4D7F-BA09-75864C4306C1}" type="presParOf" srcId="{1D10DF2E-BB7C-442D-BD0B-0B84459A84E8}" destId="{5D0B0384-9647-4D7A-95BB-87FA15E525D3}" srcOrd="1" destOrd="0" presId="urn:microsoft.com/office/officeart/2008/layout/LinedList"/>
    <dgm:cxn modelId="{A25961C9-FD1F-4A00-9ECB-110F69D3AEE9}" type="presParOf" srcId="{5D0B0384-9647-4D7A-95BB-87FA15E525D3}" destId="{12D08D6F-1762-49BD-BC9A-65A961520516}" srcOrd="0" destOrd="0" presId="urn:microsoft.com/office/officeart/2008/layout/LinedList"/>
    <dgm:cxn modelId="{CF23988B-4BCC-4EB0-AC08-A50CA761CFE5}" type="presParOf" srcId="{5D0B0384-9647-4D7A-95BB-87FA15E525D3}" destId="{115238B3-85FA-4631-9D16-047222AAD8E3}" srcOrd="1" destOrd="0" presId="urn:microsoft.com/office/officeart/2008/layout/LinedList"/>
    <dgm:cxn modelId="{93C4E375-E4BF-45C0-9B16-9C2DD6951B1E}" type="presParOf" srcId="{1D10DF2E-BB7C-442D-BD0B-0B84459A84E8}" destId="{9FD1DEA9-34D6-4B87-B60C-52EAEB6A130A}" srcOrd="2" destOrd="0" presId="urn:microsoft.com/office/officeart/2008/layout/LinedList"/>
    <dgm:cxn modelId="{A440C0DA-834D-40F1-9A03-B209945247E6}" type="presParOf" srcId="{1D10DF2E-BB7C-442D-BD0B-0B84459A84E8}" destId="{CE581BFA-B1B1-4E5F-879B-16F6C623F88A}" srcOrd="3" destOrd="0" presId="urn:microsoft.com/office/officeart/2008/layout/LinedList"/>
    <dgm:cxn modelId="{E11DBBE3-A801-4F6E-82BC-6D3CED86040B}" type="presParOf" srcId="{CE581BFA-B1B1-4E5F-879B-16F6C623F88A}" destId="{1805A612-9BD5-40A3-8740-BC1686BAB553}" srcOrd="0" destOrd="0" presId="urn:microsoft.com/office/officeart/2008/layout/LinedList"/>
    <dgm:cxn modelId="{FA81918C-72F5-4190-AA5F-5775D3E2C6D6}" type="presParOf" srcId="{CE581BFA-B1B1-4E5F-879B-16F6C623F88A}" destId="{59BFD30B-9988-4F77-96D3-E15572FC1106}" srcOrd="1" destOrd="0" presId="urn:microsoft.com/office/officeart/2008/layout/LinedList"/>
    <dgm:cxn modelId="{5DC18780-C3E7-4F3E-A01B-6BE8D6F537A7}" type="presParOf" srcId="{1D10DF2E-BB7C-442D-BD0B-0B84459A84E8}" destId="{5148F5C9-1DF4-4215-A46D-F5313004466E}" srcOrd="4" destOrd="0" presId="urn:microsoft.com/office/officeart/2008/layout/LinedList"/>
    <dgm:cxn modelId="{FBE9AB0F-6597-4D5C-93FC-E04FF254A66F}" type="presParOf" srcId="{1D10DF2E-BB7C-442D-BD0B-0B84459A84E8}" destId="{4F43C364-6CF7-43E4-9DE8-564BA84D7A9D}" srcOrd="5" destOrd="0" presId="urn:microsoft.com/office/officeart/2008/layout/LinedList"/>
    <dgm:cxn modelId="{503768C4-4E07-4B98-B6C6-A47B4D8FEE7A}" type="presParOf" srcId="{4F43C364-6CF7-43E4-9DE8-564BA84D7A9D}" destId="{7456872A-6992-46C6-8D12-3E952D63991E}" srcOrd="0" destOrd="0" presId="urn:microsoft.com/office/officeart/2008/layout/LinedList"/>
    <dgm:cxn modelId="{A0B1E4E0-BA1B-42B2-AD48-7464E396C847}" type="presParOf" srcId="{4F43C364-6CF7-43E4-9DE8-564BA84D7A9D}" destId="{BCA09A3B-3B92-4943-ACD4-276675FC4C48}" srcOrd="1" destOrd="0" presId="urn:microsoft.com/office/officeart/2008/layout/LinedList"/>
    <dgm:cxn modelId="{0E70519A-13F2-4B11-A2B6-6E0400493585}" type="presParOf" srcId="{1D10DF2E-BB7C-442D-BD0B-0B84459A84E8}" destId="{7245501D-34EC-4118-9F6F-FBBB0229D423}" srcOrd="6" destOrd="0" presId="urn:microsoft.com/office/officeart/2008/layout/LinedList"/>
    <dgm:cxn modelId="{D5A5322A-CD73-42C2-A26D-3F0192153E86}" type="presParOf" srcId="{1D10DF2E-BB7C-442D-BD0B-0B84459A84E8}" destId="{5297D573-4D25-4F92-894D-B781731AD111}" srcOrd="7" destOrd="0" presId="urn:microsoft.com/office/officeart/2008/layout/LinedList"/>
    <dgm:cxn modelId="{D630062C-8070-48F1-B2FA-46776F6BD311}" type="presParOf" srcId="{5297D573-4D25-4F92-894D-B781731AD111}" destId="{7083D52F-9D2F-443A-913A-3B42E78040B0}" srcOrd="0" destOrd="0" presId="urn:microsoft.com/office/officeart/2008/layout/LinedList"/>
    <dgm:cxn modelId="{7E80CF76-E481-4A53-B905-81B0F7D72A9E}" type="presParOf" srcId="{5297D573-4D25-4F92-894D-B781731AD111}" destId="{157F6833-9EE1-4876-A279-20F726D22114}" srcOrd="1" destOrd="0" presId="urn:microsoft.com/office/officeart/2008/layout/LinedList"/>
    <dgm:cxn modelId="{191DD25F-D854-4474-88BE-F0FFD39B396A}" type="presParOf" srcId="{1D10DF2E-BB7C-442D-BD0B-0B84459A84E8}" destId="{648FA647-F88D-4CE8-8EF2-E14404C0A8EE}" srcOrd="8" destOrd="0" presId="urn:microsoft.com/office/officeart/2008/layout/LinedList"/>
    <dgm:cxn modelId="{EA6067B1-5611-4A73-9AAC-87CEDB24EE98}" type="presParOf" srcId="{1D10DF2E-BB7C-442D-BD0B-0B84459A84E8}" destId="{A6FD01A7-B805-47CE-A827-FE8965EE78D7}" srcOrd="9" destOrd="0" presId="urn:microsoft.com/office/officeart/2008/layout/LinedList"/>
    <dgm:cxn modelId="{6A668FA5-B58A-406B-B51D-793359E2CAC0}" type="presParOf" srcId="{A6FD01A7-B805-47CE-A827-FE8965EE78D7}" destId="{DF112E23-67FD-4D2C-B743-513839FF63D7}" srcOrd="0" destOrd="0" presId="urn:microsoft.com/office/officeart/2008/layout/LinedList"/>
    <dgm:cxn modelId="{5EB34CB6-1ED2-4BA0-9B19-68299E9E83FC}" type="presParOf" srcId="{A6FD01A7-B805-47CE-A827-FE8965EE78D7}" destId="{9B87C9B2-753B-4A1E-92FF-656545B88E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9A936-54BA-41E4-BDFA-1136FE11A217}">
      <dsp:nvSpPr>
        <dsp:cNvPr id="0" name=""/>
        <dsp:cNvSpPr/>
      </dsp:nvSpPr>
      <dsp:spPr>
        <a:xfrm>
          <a:off x="0" y="665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08D6F-1762-49BD-BC9A-65A961520516}">
      <dsp:nvSpPr>
        <dsp:cNvPr id="0" name=""/>
        <dsp:cNvSpPr/>
      </dsp:nvSpPr>
      <dsp:spPr>
        <a:xfrm>
          <a:off x="0" y="665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Les films devenaient une forme beaucoup plus courante de divertissement dans les années 30.</a:t>
          </a:r>
          <a:endParaRPr lang="en-US" sz="1800" b="1" kern="1200" dirty="0"/>
        </a:p>
      </dsp:txBody>
      <dsp:txXfrm>
        <a:off x="0" y="665"/>
        <a:ext cx="6290226" cy="1089282"/>
      </dsp:txXfrm>
    </dsp:sp>
    <dsp:sp modelId="{9FD1DEA9-34D6-4B87-B60C-52EAEB6A130A}">
      <dsp:nvSpPr>
        <dsp:cNvPr id="0" name=""/>
        <dsp:cNvSpPr/>
      </dsp:nvSpPr>
      <dsp:spPr>
        <a:xfrm>
          <a:off x="0" y="1089948"/>
          <a:ext cx="6290226" cy="0"/>
        </a:xfrm>
        <a:prstGeom prst="line">
          <a:avLst/>
        </a:prstGeom>
        <a:solidFill>
          <a:schemeClr val="accent2">
            <a:hueOff val="287373"/>
            <a:satOff val="-4693"/>
            <a:lumOff val="294"/>
            <a:alphaOff val="0"/>
          </a:schemeClr>
        </a:solidFill>
        <a:ln w="12700" cap="flat" cmpd="sng" algn="ctr">
          <a:solidFill>
            <a:schemeClr val="accent2">
              <a:hueOff val="287373"/>
              <a:satOff val="-4693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A612-9BD5-40A3-8740-BC1686BAB553}">
      <dsp:nvSpPr>
        <dsp:cNvPr id="0" name=""/>
        <dsp:cNvSpPr/>
      </dsp:nvSpPr>
      <dsp:spPr>
        <a:xfrm>
          <a:off x="0" y="1089948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La plupart étaient purement pour le divertissement et la distraction de la vie quotidienne.</a:t>
          </a:r>
          <a:endParaRPr lang="en-US" sz="1800" b="1" kern="1200" dirty="0"/>
        </a:p>
      </dsp:txBody>
      <dsp:txXfrm>
        <a:off x="0" y="1089948"/>
        <a:ext cx="6290226" cy="1089282"/>
      </dsp:txXfrm>
    </dsp:sp>
    <dsp:sp modelId="{5148F5C9-1DF4-4215-A46D-F5313004466E}">
      <dsp:nvSpPr>
        <dsp:cNvPr id="0" name=""/>
        <dsp:cNvSpPr/>
      </dsp:nvSpPr>
      <dsp:spPr>
        <a:xfrm>
          <a:off x="0" y="217923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6872A-6992-46C6-8D12-3E952D63991E}">
      <dsp:nvSpPr>
        <dsp:cNvPr id="0" name=""/>
        <dsp:cNvSpPr/>
      </dsp:nvSpPr>
      <dsp:spPr>
        <a:xfrm>
          <a:off x="0" y="2179231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Les films ont suscité « des sentiments de romance, de glamour et de luxe – les choses mêmes qui manquaient dans la vie de nombreuses personnes. »</a:t>
          </a:r>
          <a:endParaRPr lang="en-US" sz="1800" b="1" kern="1200" dirty="0"/>
        </a:p>
      </dsp:txBody>
      <dsp:txXfrm>
        <a:off x="0" y="2179231"/>
        <a:ext cx="6290226" cy="1089282"/>
      </dsp:txXfrm>
    </dsp:sp>
    <dsp:sp modelId="{7245501D-34EC-4118-9F6F-FBBB0229D423}">
      <dsp:nvSpPr>
        <dsp:cNvPr id="0" name=""/>
        <dsp:cNvSpPr/>
      </dsp:nvSpPr>
      <dsp:spPr>
        <a:xfrm>
          <a:off x="0" y="3268513"/>
          <a:ext cx="6290226" cy="0"/>
        </a:xfrm>
        <a:prstGeom prst="line">
          <a:avLst/>
        </a:prstGeom>
        <a:solidFill>
          <a:schemeClr val="accent2">
            <a:hueOff val="862118"/>
            <a:satOff val="-14079"/>
            <a:lumOff val="882"/>
            <a:alphaOff val="0"/>
          </a:schemeClr>
        </a:solidFill>
        <a:ln w="12700" cap="flat" cmpd="sng" algn="ctr">
          <a:solidFill>
            <a:schemeClr val="accent2">
              <a:hueOff val="862118"/>
              <a:satOff val="-14079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3D52F-9D2F-443A-913A-3B42E78040B0}">
      <dsp:nvSpPr>
        <dsp:cNvPr id="0" name=""/>
        <dsp:cNvSpPr/>
      </dsp:nvSpPr>
      <dsp:spPr>
        <a:xfrm>
          <a:off x="0" y="3268513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La plupart des films ont eu une fin heureuse.</a:t>
          </a:r>
          <a:endParaRPr lang="en-US" sz="1800" b="1" kern="1200" dirty="0"/>
        </a:p>
      </dsp:txBody>
      <dsp:txXfrm>
        <a:off x="0" y="3268513"/>
        <a:ext cx="6290226" cy="1089282"/>
      </dsp:txXfrm>
    </dsp:sp>
    <dsp:sp modelId="{648FA647-F88D-4CE8-8EF2-E14404C0A8EE}">
      <dsp:nvSpPr>
        <dsp:cNvPr id="0" name=""/>
        <dsp:cNvSpPr/>
      </dsp:nvSpPr>
      <dsp:spPr>
        <a:xfrm>
          <a:off x="0" y="4357796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12E23-67FD-4D2C-B743-513839FF63D7}">
      <dsp:nvSpPr>
        <dsp:cNvPr id="0" name=""/>
        <dsp:cNvSpPr/>
      </dsp:nvSpPr>
      <dsp:spPr>
        <a:xfrm>
          <a:off x="0" y="4357796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/>
            <a:t>Films populaires inclus : Mickey Mouse, Blanche-Neige et les sept nains, Frankenstein, Dracula, et Gone </a:t>
          </a:r>
          <a:r>
            <a:rPr lang="fr-CA" sz="1800" b="1" kern="1200" dirty="0" err="1"/>
            <a:t>With</a:t>
          </a:r>
          <a:r>
            <a:rPr lang="fr-CA" sz="1800" b="1" kern="1200" dirty="0"/>
            <a:t> the Wind.</a:t>
          </a:r>
          <a:endParaRPr lang="en-US" sz="1800" b="1" kern="1200" dirty="0"/>
        </a:p>
      </dsp:txBody>
      <dsp:txXfrm>
        <a:off x="0" y="4357796"/>
        <a:ext cx="6290226" cy="108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94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733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279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4194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851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3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487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529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194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717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786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319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758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483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10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69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409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B0572B-61E4-4D48-B5C7-BB9CB14E7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326774" cy="522211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Berlin Sans FB Demi" panose="020E0802020502020306" pitchFamily="34" charset="0"/>
              </a:rPr>
              <a:t>L’Évasion</a:t>
            </a:r>
            <a:r>
              <a:rPr lang="en-US" sz="5400" dirty="0">
                <a:solidFill>
                  <a:srgbClr val="FFFFFF"/>
                </a:solidFill>
                <a:latin typeface="Berlin Sans FB Demi" panose="020E0802020502020306" pitchFamily="34" charset="0"/>
              </a:rPr>
              <a:t> et la </a:t>
            </a:r>
            <a:r>
              <a:rPr lang="en-US" sz="5400" dirty="0" err="1">
                <a:solidFill>
                  <a:srgbClr val="FFFFFF"/>
                </a:solidFill>
                <a:latin typeface="Berlin Sans FB Demi" panose="020E0802020502020306" pitchFamily="34" charset="0"/>
              </a:rPr>
              <a:t>dépression</a:t>
            </a:r>
            <a:endParaRPr lang="en-US" sz="5400" dirty="0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9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EFBB8-2C58-42D0-8B9E-C3140B31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9907"/>
            <a:ext cx="591312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Mac n’ Cheese!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26CD6-D929-46C4-98FA-6872067F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429" y="17373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dirty="0"/>
              <a:t>Kraft macaroni and </a:t>
            </a:r>
            <a:r>
              <a:rPr lang="fr-CA" dirty="0" err="1"/>
              <a:t>cheese</a:t>
            </a:r>
            <a:r>
              <a:rPr lang="fr-CA" dirty="0"/>
              <a:t> était une mode pendant les années de dépression.</a:t>
            </a:r>
          </a:p>
          <a:p>
            <a:r>
              <a:rPr lang="fr-CA" dirty="0"/>
              <a:t>Les Canadiens n’en ont jamais assez.</a:t>
            </a:r>
          </a:p>
          <a:p>
            <a:r>
              <a:rPr lang="fr-CA" dirty="0"/>
              <a:t>Il a été lancé en 1931.</a:t>
            </a:r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BB23B3-93BA-4090-BC2E-ED2D7CF89D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772" r="16994"/>
          <a:stretch/>
        </p:blipFill>
        <p:spPr>
          <a:xfrm>
            <a:off x="1627717" y="3910265"/>
            <a:ext cx="3502025" cy="26420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99E43F-541C-4441-B7E3-6EA974708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4" y="701674"/>
            <a:ext cx="3952876" cy="56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BDC4-15C7-4126-BF2A-0AD9C4F2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764373"/>
            <a:ext cx="10063480" cy="1293028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M. Monopoly </a:t>
            </a:r>
            <a:r>
              <a:rPr lang="en-US" dirty="0" err="1">
                <a:latin typeface="Berlin Sans FB Demi" panose="020E0802020502020306" pitchFamily="34" charset="0"/>
              </a:rPr>
              <a:t>est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entré</a:t>
            </a:r>
            <a:r>
              <a:rPr lang="en-US" dirty="0">
                <a:latin typeface="Berlin Sans FB Demi" panose="020E0802020502020306" pitchFamily="34" charset="0"/>
              </a:rPr>
              <a:t> sur  Scène…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9AF2C7-6AAE-4E41-B43A-32AF5E2C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47" y="2319187"/>
            <a:ext cx="6740071" cy="37744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7B53C9-2411-41F1-BFEE-A8429812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1"/>
            <a:ext cx="368476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6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08D8-3361-44FF-953E-6D2ADBE1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Berlin Sans FB Demi" panose="020E0802020502020306" pitchFamily="34" charset="0"/>
              </a:rPr>
              <a:t>Jeux</a:t>
            </a:r>
            <a:r>
              <a:rPr lang="en-US" dirty="0">
                <a:latin typeface="Berlin Sans FB Demi" panose="020E0802020502020306" pitchFamily="34" charset="0"/>
              </a:rPr>
              <a:t> de </a:t>
            </a:r>
            <a:r>
              <a:rPr lang="en-US" dirty="0" err="1">
                <a:latin typeface="Berlin Sans FB Demi" panose="020E0802020502020306" pitchFamily="34" charset="0"/>
              </a:rPr>
              <a:t>société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E0404-849A-4704-9989-8D07AF0B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fr-CA" dirty="0"/>
              <a:t>De nombreux Canadiens ont aimé les jeux de société dans les années 1930.</a:t>
            </a:r>
          </a:p>
          <a:p>
            <a:r>
              <a:rPr lang="fr-CA" dirty="0"/>
              <a:t>Ils ont momentanément distrait l’esprit des temps économiques moins que stellaires.</a:t>
            </a:r>
          </a:p>
          <a:p>
            <a:r>
              <a:rPr lang="fr-CA" dirty="0"/>
              <a:t>Monopoly : l’un des jeux de société les plus populaires au Canada.</a:t>
            </a:r>
          </a:p>
          <a:p>
            <a:r>
              <a:rPr lang="fr-CA" dirty="0"/>
              <a:t>Inventé par Charles B. </a:t>
            </a:r>
            <a:r>
              <a:rPr lang="fr-CA" dirty="0" err="1"/>
              <a:t>Darrow</a:t>
            </a:r>
            <a:r>
              <a:rPr lang="fr-CA" dirty="0"/>
              <a:t> en 1933.</a:t>
            </a:r>
          </a:p>
          <a:p>
            <a:r>
              <a:rPr lang="fr-CA" dirty="0"/>
              <a:t>Maintenant vendu dans 80 pays en 26 langues.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03626B-79E6-4833-A653-7EAA69EA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95" r="-4" b="15777"/>
          <a:stretch/>
        </p:blipFill>
        <p:spPr>
          <a:xfrm>
            <a:off x="7861238" y="933693"/>
            <a:ext cx="3644962" cy="23774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F885F7-547C-4211-A863-042D13D56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77" r="-4" b="17895"/>
          <a:stretch/>
        </p:blipFill>
        <p:spPr>
          <a:xfrm>
            <a:off x="7861238" y="3588301"/>
            <a:ext cx="364496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8D7D-1141-4747-91B0-D416F184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72" y="1371540"/>
            <a:ext cx="8447208" cy="4529387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A.K.A. « Swing Jazz. »</a:t>
            </a:r>
          </a:p>
          <a:p>
            <a:r>
              <a:rPr lang="fr-CA" sz="2400" dirty="0"/>
              <a:t>Durée de 1935 à 1945.</a:t>
            </a:r>
          </a:p>
          <a:p>
            <a:r>
              <a:rPr lang="fr-CA" sz="2400" dirty="0"/>
              <a:t>C’était de la musique optimiste.</a:t>
            </a:r>
          </a:p>
          <a:p>
            <a:r>
              <a:rPr lang="fr-CA" sz="2400" dirty="0"/>
              <a:t>La trompette, le saxophone, la flûte et le piano ont contribué à donner à la musique swing son style distinctif.</a:t>
            </a:r>
          </a:p>
          <a:p>
            <a:r>
              <a:rPr lang="fr-CA" sz="2400" dirty="0"/>
              <a:t>Les Canadiens se réunissaient souvent dans des salles de danse pour danser et écouter des groupes de swing.</a:t>
            </a:r>
          </a:p>
          <a:p>
            <a:r>
              <a:rPr lang="fr-CA" sz="2400" dirty="0"/>
              <a:t>Les groupes de swing populaires comprenaient : Bert </a:t>
            </a:r>
            <a:r>
              <a:rPr lang="fr-CA" sz="2400" dirty="0" err="1"/>
              <a:t>Niosi</a:t>
            </a:r>
            <a:r>
              <a:rPr lang="fr-CA" sz="2400" dirty="0"/>
              <a:t> (</a:t>
            </a:r>
            <a:r>
              <a:rPr lang="fr-CA" sz="2400" dirty="0" err="1"/>
              <a:t>Canada’s</a:t>
            </a:r>
            <a:r>
              <a:rPr lang="fr-CA" sz="2400" dirty="0"/>
              <a:t> King of Swing), Trump Davidson, Joan Fairfax et Duke Ellington.</a:t>
            </a:r>
            <a:endParaRPr lang="en-US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5F0C6F-4755-4B58-8747-2737F169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787" y="571440"/>
            <a:ext cx="2857500" cy="1600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8CF6F1-254D-47C4-A399-0EFC4231A39F}"/>
              </a:ext>
            </a:extLst>
          </p:cNvPr>
          <p:cNvSpPr/>
          <p:nvPr/>
        </p:nvSpPr>
        <p:spPr>
          <a:xfrm>
            <a:off x="4023021" y="5967214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https://www.youtube.com/watch?v=wE31EC3NoLs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070412-B902-42EE-AF9A-060A8273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312" y="2301769"/>
            <a:ext cx="2466975" cy="18478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4CC0CA-6150-43BC-81E3-0E9580F60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819" y="4229100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E8CA385-F89A-4515-A769-3CEF1900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34A230-D728-4275-A07E-38A8344A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888A0-E1B5-4B82-BFA3-5BD55357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en-US">
                <a:latin typeface="Berlin Sans FB Demi" panose="020E0802020502020306" pitchFamily="34" charset="0"/>
              </a:rPr>
              <a:t>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A28A5-F287-4BF7-8FBC-CE22C4A2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2" y="1829687"/>
            <a:ext cx="5796821" cy="4024125"/>
          </a:xfrm>
        </p:spPr>
        <p:txBody>
          <a:bodyPr>
            <a:normAutofit/>
          </a:bodyPr>
          <a:lstStyle/>
          <a:p>
            <a:r>
              <a:rPr lang="fr-CA" sz="1800" dirty="0"/>
              <a:t>Le sport a contribué à alléger l’ambiance au Canada.</a:t>
            </a:r>
          </a:p>
          <a:p>
            <a:r>
              <a:rPr lang="fr-CA" sz="1800" dirty="0"/>
              <a:t>Le hockey et le baseball étaient sans doute les sports les plus appréciés au Canada.</a:t>
            </a:r>
          </a:p>
          <a:p>
            <a:r>
              <a:rPr lang="fr-CA" sz="1800" dirty="0"/>
              <a:t>Les Maple </a:t>
            </a:r>
            <a:r>
              <a:rPr lang="fr-CA" sz="1800" dirty="0" err="1"/>
              <a:t>Leafs</a:t>
            </a:r>
            <a:r>
              <a:rPr lang="fr-CA" sz="1800" dirty="0"/>
              <a:t> ont été traités comme des rois après avoir remporté la Coupe Stanley en 1931.</a:t>
            </a:r>
          </a:p>
          <a:p>
            <a:r>
              <a:rPr lang="fr-CA" sz="1800" dirty="0" err="1"/>
              <a:t>Howie</a:t>
            </a:r>
            <a:r>
              <a:rPr lang="fr-CA" sz="1800" dirty="0"/>
              <a:t> </a:t>
            </a:r>
            <a:r>
              <a:rPr lang="fr-CA" sz="1800" dirty="0" err="1"/>
              <a:t>Morenz</a:t>
            </a:r>
            <a:r>
              <a:rPr lang="fr-CA" sz="1800" dirty="0"/>
              <a:t> : héros du hockey (Canadiens de Montréal).</a:t>
            </a:r>
          </a:p>
          <a:p>
            <a:r>
              <a:rPr lang="fr-CA" sz="1800" dirty="0" err="1"/>
              <a:t>Babe</a:t>
            </a:r>
            <a:r>
              <a:rPr lang="fr-CA" sz="1800" dirty="0"/>
              <a:t> Ruth : icône populaire du baseball.</a:t>
            </a:r>
          </a:p>
          <a:p>
            <a:r>
              <a:rPr lang="fr-CA" sz="1800" dirty="0"/>
              <a:t>Les Canadiens écoutaient souvent des matchs de boxe à la radio.</a:t>
            </a:r>
            <a:endParaRPr lang="en-US" sz="1800" dirty="0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504E9E2C-AFCE-4467-913A-7A2D7A7AA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CE6B56-C21C-4102-BAFE-EA9FFFA5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1128"/>
          <a:stretch/>
        </p:blipFill>
        <p:spPr>
          <a:xfrm>
            <a:off x="6411503" y="1375866"/>
            <a:ext cx="2466491" cy="2683228"/>
          </a:xfrm>
          <a:custGeom>
            <a:avLst/>
            <a:gdLst>
              <a:gd name="connsiteX0" fmla="*/ 618429 w 2989398"/>
              <a:gd name="connsiteY0" fmla="*/ 0 h 2740475"/>
              <a:gd name="connsiteX1" fmla="*/ 2989398 w 2989398"/>
              <a:gd name="connsiteY1" fmla="*/ 0 h 2740475"/>
              <a:gd name="connsiteX2" fmla="*/ 2989398 w 2989398"/>
              <a:gd name="connsiteY2" fmla="*/ 151959 h 2740475"/>
              <a:gd name="connsiteX3" fmla="*/ 2989398 w 2989398"/>
              <a:gd name="connsiteY3" fmla="*/ 1370238 h 2740475"/>
              <a:gd name="connsiteX4" fmla="*/ 2989398 w 2989398"/>
              <a:gd name="connsiteY4" fmla="*/ 2740475 h 2740475"/>
              <a:gd name="connsiteX5" fmla="*/ 0 w 2989398"/>
              <a:gd name="connsiteY5" fmla="*/ 2740475 h 2740475"/>
              <a:gd name="connsiteX6" fmla="*/ 0 w 2989398"/>
              <a:gd name="connsiteY6" fmla="*/ 151949 h 2740475"/>
              <a:gd name="connsiteX7" fmla="*/ 11940 w 2989398"/>
              <a:gd name="connsiteY7" fmla="*/ 92810 h 2740475"/>
              <a:gd name="connsiteX8" fmla="*/ 92808 w 2989398"/>
              <a:gd name="connsiteY8" fmla="*/ 11942 h 2740475"/>
              <a:gd name="connsiteX9" fmla="*/ 151947 w 2989398"/>
              <a:gd name="connsiteY9" fmla="*/ 2 h 2740475"/>
              <a:gd name="connsiteX10" fmla="*/ 618429 w 2989398"/>
              <a:gd name="connsiteY10" fmla="*/ 2 h 274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35CF91-077B-400A-AD67-2432CC7693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79" r="7" b="28999"/>
          <a:stretch/>
        </p:blipFill>
        <p:spPr>
          <a:xfrm>
            <a:off x="9026854" y="1367981"/>
            <a:ext cx="2047851" cy="1551917"/>
          </a:xfrm>
          <a:custGeom>
            <a:avLst/>
            <a:gdLst>
              <a:gd name="connsiteX0" fmla="*/ 0 w 2047851"/>
              <a:gd name="connsiteY0" fmla="*/ 0 h 1551917"/>
              <a:gd name="connsiteX1" fmla="*/ 96279 w 2047851"/>
              <a:gd name="connsiteY1" fmla="*/ 0 h 1551917"/>
              <a:gd name="connsiteX2" fmla="*/ 1306797 w 2047851"/>
              <a:gd name="connsiteY2" fmla="*/ 0 h 1551917"/>
              <a:gd name="connsiteX3" fmla="*/ 1951573 w 2047851"/>
              <a:gd name="connsiteY3" fmla="*/ 0 h 1551917"/>
              <a:gd name="connsiteX4" fmla="*/ 2047851 w 2047851"/>
              <a:gd name="connsiteY4" fmla="*/ 114253 h 1551917"/>
              <a:gd name="connsiteX5" fmla="*/ 2047851 w 2047851"/>
              <a:gd name="connsiteY5" fmla="*/ 1551917 h 1551917"/>
              <a:gd name="connsiteX6" fmla="*/ 1306797 w 2047851"/>
              <a:gd name="connsiteY6" fmla="*/ 1551917 h 1551917"/>
              <a:gd name="connsiteX7" fmla="*/ 0 w 2047851"/>
              <a:gd name="connsiteY7" fmla="*/ 1551917 h 1551917"/>
              <a:gd name="connsiteX8" fmla="*/ 0 w 2047851"/>
              <a:gd name="connsiteY8" fmla="*/ 114253 h 155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51" h="1551917">
                <a:moveTo>
                  <a:pt x="0" y="0"/>
                </a:moveTo>
                <a:lnTo>
                  <a:pt x="96279" y="0"/>
                </a:lnTo>
                <a:lnTo>
                  <a:pt x="1306797" y="0"/>
                </a:lnTo>
                <a:lnTo>
                  <a:pt x="1951573" y="0"/>
                </a:lnTo>
                <a:cubicBezTo>
                  <a:pt x="2004746" y="0"/>
                  <a:pt x="2047851" y="51153"/>
                  <a:pt x="2047851" y="114253"/>
                </a:cubicBezTo>
                <a:lnTo>
                  <a:pt x="2047851" y="1551917"/>
                </a:lnTo>
                <a:lnTo>
                  <a:pt x="1306797" y="1551917"/>
                </a:lnTo>
                <a:lnTo>
                  <a:pt x="0" y="1551917"/>
                </a:lnTo>
                <a:lnTo>
                  <a:pt x="0" y="114253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9B039E-DA0A-478E-8018-A3CF0079E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15" r="-1" b="43885"/>
          <a:stretch/>
        </p:blipFill>
        <p:spPr>
          <a:xfrm>
            <a:off x="6411503" y="4206623"/>
            <a:ext cx="2466491" cy="1687869"/>
          </a:xfrm>
          <a:custGeom>
            <a:avLst/>
            <a:gdLst>
              <a:gd name="connsiteX0" fmla="*/ 0 w 2466491"/>
              <a:gd name="connsiteY0" fmla="*/ 0 h 1687869"/>
              <a:gd name="connsiteX1" fmla="*/ 2466491 w 2466491"/>
              <a:gd name="connsiteY1" fmla="*/ 0 h 1687869"/>
              <a:gd name="connsiteX2" fmla="*/ 2466491 w 2466491"/>
              <a:gd name="connsiteY2" fmla="*/ 1687869 h 1687869"/>
              <a:gd name="connsiteX3" fmla="*/ 108845 w 2466491"/>
              <a:gd name="connsiteY3" fmla="*/ 1687869 h 1687869"/>
              <a:gd name="connsiteX4" fmla="*/ 8550 w 2466491"/>
              <a:gd name="connsiteY4" fmla="*/ 1624643 h 1687869"/>
              <a:gd name="connsiteX5" fmla="*/ 0 w 2466491"/>
              <a:gd name="connsiteY5" fmla="*/ 1584362 h 168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491" h="1687869">
                <a:moveTo>
                  <a:pt x="0" y="0"/>
                </a:moveTo>
                <a:lnTo>
                  <a:pt x="2466491" y="0"/>
                </a:lnTo>
                <a:lnTo>
                  <a:pt x="2466491" y="1687869"/>
                </a:lnTo>
                <a:lnTo>
                  <a:pt x="108845" y="1687869"/>
                </a:lnTo>
                <a:cubicBezTo>
                  <a:pt x="63759" y="1687869"/>
                  <a:pt x="25075" y="1661798"/>
                  <a:pt x="8550" y="1624643"/>
                </a:cubicBezTo>
                <a:lnTo>
                  <a:pt x="0" y="1584362"/>
                </a:ln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773AF0-C28D-48B0-A76F-69765560DB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55" b="1"/>
          <a:stretch/>
        </p:blipFill>
        <p:spPr>
          <a:xfrm>
            <a:off x="9028587" y="3061713"/>
            <a:ext cx="2053329" cy="2832779"/>
          </a:xfrm>
          <a:custGeom>
            <a:avLst/>
            <a:gdLst>
              <a:gd name="connsiteX0" fmla="*/ 6640 w 2488644"/>
              <a:gd name="connsiteY0" fmla="*/ 0 h 2893217"/>
              <a:gd name="connsiteX1" fmla="*/ 2488644 w 2488644"/>
              <a:gd name="connsiteY1" fmla="*/ 0 h 2893217"/>
              <a:gd name="connsiteX2" fmla="*/ 2488644 w 2488644"/>
              <a:gd name="connsiteY2" fmla="*/ 1478584 h 2893217"/>
              <a:gd name="connsiteX3" fmla="*/ 2488644 w 2488644"/>
              <a:gd name="connsiteY3" fmla="*/ 1829101 h 2893217"/>
              <a:gd name="connsiteX4" fmla="*/ 2488644 w 2488644"/>
              <a:gd name="connsiteY4" fmla="*/ 2727776 h 2893217"/>
              <a:gd name="connsiteX5" fmla="*/ 2323203 w 2488644"/>
              <a:gd name="connsiteY5" fmla="*/ 2893217 h 2893217"/>
              <a:gd name="connsiteX6" fmla="*/ 896176 w 2488644"/>
              <a:gd name="connsiteY6" fmla="*/ 2893217 h 2893217"/>
              <a:gd name="connsiteX7" fmla="*/ 172081 w 2488644"/>
              <a:gd name="connsiteY7" fmla="*/ 2893217 h 2893217"/>
              <a:gd name="connsiteX8" fmla="*/ 0 w 2488644"/>
              <a:gd name="connsiteY8" fmla="*/ 2893217 h 2893217"/>
              <a:gd name="connsiteX9" fmla="*/ 0 w 2488644"/>
              <a:gd name="connsiteY9" fmla="*/ 140978 h 2893217"/>
              <a:gd name="connsiteX10" fmla="*/ 6640 w 2488644"/>
              <a:gd name="connsiteY10" fmla="*/ 140978 h 289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521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FC69-B336-4A4B-A228-C3D6567E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421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les </a:t>
            </a:r>
            <a:r>
              <a:rPr lang="en-US" dirty="0" err="1">
                <a:latin typeface="Berlin Sans FB Demi" panose="020E0802020502020306" pitchFamily="34" charset="0"/>
              </a:rPr>
              <a:t>Quintuplés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dionne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98B7-5C33-4F8F-9281-4802DFE7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fr-CA" sz="2000" dirty="0"/>
              <a:t>Les premiers quintuplés à survivre à la naissance.</a:t>
            </a:r>
          </a:p>
          <a:p>
            <a:r>
              <a:rPr lang="fr-CA" sz="2000" dirty="0"/>
              <a:t>Il est devenu propriété de l’État en tant que bébé.</a:t>
            </a:r>
          </a:p>
          <a:p>
            <a:r>
              <a:rPr lang="fr-CA" sz="2000" dirty="0"/>
              <a:t>Ceci a provoqué une frénésie médiatique.</a:t>
            </a:r>
          </a:p>
          <a:p>
            <a:r>
              <a:rPr lang="fr-CA" sz="2000" dirty="0"/>
              <a:t>Volé d’avoir une enfance normale.</a:t>
            </a:r>
          </a:p>
          <a:p>
            <a:r>
              <a:rPr lang="fr-CA" sz="2000" dirty="0"/>
              <a:t>Exploité par le gouvernement de l’Ontario.</a:t>
            </a:r>
          </a:p>
          <a:p>
            <a:r>
              <a:rPr lang="fr-CA" sz="2000" dirty="0"/>
              <a:t>Création d’un parc thématique « </a:t>
            </a:r>
            <a:r>
              <a:rPr lang="fr-CA" sz="2000" dirty="0" err="1"/>
              <a:t>Quintland</a:t>
            </a:r>
            <a:r>
              <a:rPr lang="fr-CA" sz="2000" dirty="0"/>
              <a:t> »</a:t>
            </a:r>
          </a:p>
          <a:p>
            <a:r>
              <a:rPr lang="fr-CA" sz="2000" dirty="0"/>
              <a:t>Le parc a généré beaucoup d’argent pour l’Ontario pendant la crise.</a:t>
            </a:r>
          </a:p>
          <a:p>
            <a:r>
              <a:rPr lang="fr-CA" sz="2000" dirty="0"/>
              <a:t>Plus tard, il a reçu 2,8 millions de dollars en compensation.</a:t>
            </a:r>
            <a:endParaRPr lang="en-US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CB1BCC-02E0-47FD-9A98-7DC28CD97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8971"/>
          <a:stretch/>
        </p:blipFill>
        <p:spPr>
          <a:xfrm>
            <a:off x="7861238" y="933693"/>
            <a:ext cx="3644962" cy="23774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4D1484-BFC8-4F99-97CD-540AE544A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57" b="-4"/>
          <a:stretch/>
        </p:blipFill>
        <p:spPr>
          <a:xfrm>
            <a:off x="7861238" y="3588301"/>
            <a:ext cx="364496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ionne quintuplets">
            <a:extLst>
              <a:ext uri="{FF2B5EF4-FFF2-40B4-BE49-F238E27FC236}">
                <a16:creationId xmlns:a16="http://schemas.microsoft.com/office/drawing/2014/main" id="{7252B650-0E62-4B1B-95F2-6B51AC88A0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0" y="2301081"/>
            <a:ext cx="4902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AA0D4-380C-47FD-B4AF-7D820C383F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“There’s gold in them </a:t>
            </a:r>
            <a:r>
              <a:rPr lang="en-US" sz="2400" dirty="0" err="1"/>
              <a:t>thar</a:t>
            </a:r>
            <a:r>
              <a:rPr lang="en-US" sz="2400" dirty="0"/>
              <a:t> </a:t>
            </a:r>
            <a:r>
              <a:rPr lang="en-US" sz="2400" dirty="0" err="1"/>
              <a:t>quints</a:t>
            </a:r>
            <a:r>
              <a:rPr lang="en-US" sz="2400" dirty="0"/>
              <a:t>!” – Toronto Star Weekly, August 22</a:t>
            </a:r>
            <a:r>
              <a:rPr lang="en-US" sz="2400" baseline="30000" dirty="0"/>
              <a:t>nd</a:t>
            </a:r>
            <a:r>
              <a:rPr lang="en-US" sz="2400" dirty="0"/>
              <a:t>, 1936</a:t>
            </a:r>
          </a:p>
        </p:txBody>
      </p:sp>
    </p:spTree>
    <p:extLst>
      <p:ext uri="{BB962C8B-B14F-4D97-AF65-F5344CB8AC3E}">
        <p14:creationId xmlns:p14="http://schemas.microsoft.com/office/powerpoint/2010/main" val="390454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6F4B9-1E76-49E4-8A47-FBDCE00D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456F1EE-73AF-4546-89CA-E3DCA3904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0FBA121-FDC7-484E-87E1-FADA6B7F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>
                <a:latin typeface="Berlin Sans FB Demi" panose="020E0802020502020306" pitchFamily="34" charset="0"/>
              </a:rPr>
              <a:t>Action de </a:t>
            </a:r>
            <a:r>
              <a:rPr lang="en-US" sz="4800" dirty="0" err="1">
                <a:latin typeface="Berlin Sans FB Demi" panose="020E0802020502020306" pitchFamily="34" charset="0"/>
              </a:rPr>
              <a:t>s'évader</a:t>
            </a:r>
            <a:r>
              <a:rPr lang="en-US" sz="4800" dirty="0">
                <a:latin typeface="Berlin Sans FB Demi" panose="020E0802020502020306" pitchFamily="34" charset="0"/>
              </a:rPr>
              <a:t>, de </a:t>
            </a:r>
            <a:r>
              <a:rPr lang="en-US" sz="4800" dirty="0" err="1">
                <a:latin typeface="Berlin Sans FB Demi" panose="020E0802020502020306" pitchFamily="34" charset="0"/>
              </a:rPr>
              <a:t>s'échapper</a:t>
            </a:r>
            <a:r>
              <a:rPr lang="en-US" sz="4800" dirty="0">
                <a:latin typeface="Berlin Sans FB Demi" panose="020E0802020502020306" pitchFamily="34" charset="0"/>
              </a:rPr>
              <a:t> d'un lieu </a:t>
            </a:r>
            <a:r>
              <a:rPr lang="en-US" sz="4800" dirty="0" err="1">
                <a:latin typeface="Berlin Sans FB Demi" panose="020E0802020502020306" pitchFamily="34" charset="0"/>
              </a:rPr>
              <a:t>où</a:t>
            </a:r>
            <a:r>
              <a:rPr lang="en-US" sz="4800" dirty="0">
                <a:latin typeface="Berlin Sans FB Demi" panose="020E0802020502020306" pitchFamily="34" charset="0"/>
              </a:rPr>
              <a:t> </a:t>
            </a:r>
            <a:r>
              <a:rPr lang="en-US" sz="4800" dirty="0" err="1">
                <a:latin typeface="Berlin Sans FB Demi" panose="020E0802020502020306" pitchFamily="34" charset="0"/>
              </a:rPr>
              <a:t>l'on</a:t>
            </a:r>
            <a:r>
              <a:rPr lang="en-US" sz="4800" dirty="0">
                <a:latin typeface="Berlin Sans FB Demi" panose="020E0802020502020306" pitchFamily="34" charset="0"/>
              </a:rPr>
              <a:t> </a:t>
            </a:r>
            <a:r>
              <a:rPr lang="en-US" sz="4800" dirty="0" err="1">
                <a:latin typeface="Berlin Sans FB Demi" panose="020E0802020502020306" pitchFamily="34" charset="0"/>
              </a:rPr>
              <a:t>était</a:t>
            </a:r>
            <a:r>
              <a:rPr lang="en-US" sz="4800" dirty="0">
                <a:latin typeface="Berlin Sans FB Demi" panose="020E0802020502020306" pitchFamily="34" charset="0"/>
              </a:rPr>
              <a:t> </a:t>
            </a:r>
            <a:r>
              <a:rPr lang="en-US" sz="4800" dirty="0" err="1">
                <a:latin typeface="Berlin Sans FB Demi" panose="020E0802020502020306" pitchFamily="34" charset="0"/>
              </a:rPr>
              <a:t>enfermé</a:t>
            </a:r>
            <a:r>
              <a:rPr lang="en-US" sz="4800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FB378-8574-4B11-9DAF-405D0967E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2794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2CF14E-FD57-40E3-ABC2-868CDDF24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0E625EA3-758E-4D93-8F68-F25B7176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A8E83A-C7B2-41A7-9DFC-BF435264C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69" y="1458729"/>
            <a:ext cx="3023403" cy="15570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723E96-5007-45F7-92EE-80B17A86D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642" y="3509433"/>
            <a:ext cx="2246057" cy="22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2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0606FB-AE58-4442-81FF-552A66AD2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5A4F69-BB84-4BE2-A5B2-D093EC48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12FC4-1DA3-4908-BE21-1B54897D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4630"/>
            <a:ext cx="4124396" cy="826510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 err="1">
                <a:latin typeface="Berlin Sans FB Demi" panose="020E0802020502020306" pitchFamily="34" charset="0"/>
              </a:rPr>
              <a:t>blagues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DACC-9ED9-4C2D-A700-BCAC2A94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2600"/>
            <a:ext cx="4467295" cy="4466085"/>
          </a:xfrm>
        </p:spPr>
        <p:txBody>
          <a:bodyPr>
            <a:normAutofit lnSpcReduction="10000"/>
          </a:bodyPr>
          <a:lstStyle/>
          <a:p>
            <a:r>
              <a:rPr lang="fr-CA" sz="2400" dirty="0">
                <a:latin typeface="Berlin Sans FB Demi" panose="020E0802020502020306" pitchFamily="34" charset="0"/>
              </a:rPr>
              <a:t>L’humour a aidé les gens à oublier les périodes économiques difficiles.</a:t>
            </a:r>
          </a:p>
          <a:p>
            <a:r>
              <a:rPr lang="fr-CA" sz="2400" dirty="0">
                <a:latin typeface="Berlin Sans FB Demi" panose="020E0802020502020306" pitchFamily="34" charset="0"/>
              </a:rPr>
              <a:t>Les blagues « Knock </a:t>
            </a:r>
            <a:r>
              <a:rPr lang="fr-CA" sz="2400" dirty="0" err="1">
                <a:latin typeface="Berlin Sans FB Demi" panose="020E0802020502020306" pitchFamily="34" charset="0"/>
              </a:rPr>
              <a:t>Knock</a:t>
            </a:r>
            <a:r>
              <a:rPr lang="fr-CA" sz="2400" dirty="0">
                <a:latin typeface="Berlin Sans FB Demi" panose="020E0802020502020306" pitchFamily="34" charset="0"/>
              </a:rPr>
              <a:t> » et « Little Audrey » étaient très populaires dans les années 1930.</a:t>
            </a:r>
          </a:p>
          <a:p>
            <a:r>
              <a:rPr lang="fr-CA" sz="2400" dirty="0">
                <a:latin typeface="Berlin Sans FB Demi" panose="020E0802020502020306" pitchFamily="34" charset="0"/>
              </a:rPr>
              <a:t>La formule de base des blagues de la petite Audrey : « La petite Audrey est impliquée dans une terrible catastrophe, mais trouve toujours un peu d’humour dans chaque situation. »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730118-BDA7-490F-8DF7-717D90467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" r="33131" b="-1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sp>
        <p:nvSpPr>
          <p:cNvPr id="15" name="Round Single Corner Rectangle 17">
            <a:extLst>
              <a:ext uri="{FF2B5EF4-FFF2-40B4-BE49-F238E27FC236}">
                <a16:creationId xmlns:a16="http://schemas.microsoft.com/office/drawing/2014/main" id="{8F2A24C5-526E-47FC-9A22-A7F4DFA8A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F8C91D-FC57-4363-B751-6F8F8B0A6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0" r="5051"/>
          <a:stretch/>
        </p:blipFill>
        <p:spPr>
          <a:xfrm>
            <a:off x="5349607" y="4263125"/>
            <a:ext cx="3314451" cy="20927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EF2104-C446-400C-917F-BC8D9557CB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9" r="-4" b="-4"/>
          <a:stretch/>
        </p:blipFill>
        <p:spPr>
          <a:xfrm>
            <a:off x="8810817" y="2822889"/>
            <a:ext cx="2695383" cy="35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8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5627E7-B0A2-401D-BA86-8B6A7034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EEC90D-F5D8-4E19-8E0B-7D887B46E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1217-960D-4991-9E51-FFFAF173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907"/>
            <a:ext cx="5304295" cy="1220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 err="1">
                <a:latin typeface="Berlin Sans FB Demi" panose="020E0802020502020306" pitchFamily="34" charset="0"/>
              </a:rPr>
              <a:t>Cartes</a:t>
            </a:r>
            <a:r>
              <a:rPr lang="en-US" sz="3600" dirty="0">
                <a:latin typeface="Berlin Sans FB Demi" panose="020E0802020502020306" pitchFamily="34" charset="0"/>
              </a:rPr>
              <a:t> de baseball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0D389-C72C-4210-91BD-D5F1F18E8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194560"/>
            <a:ext cx="5304295" cy="39799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Les </a:t>
            </a:r>
            <a:r>
              <a:rPr lang="en-US" sz="2800" dirty="0" err="1">
                <a:latin typeface="Berlin Sans FB Demi" panose="020E0802020502020306" pitchFamily="34" charset="0"/>
              </a:rPr>
              <a:t>cartes</a:t>
            </a:r>
            <a:r>
              <a:rPr lang="en-US" sz="2800" dirty="0">
                <a:latin typeface="Berlin Sans FB Demi" panose="020E0802020502020306" pitchFamily="34" charset="0"/>
              </a:rPr>
              <a:t> de baseball </a:t>
            </a:r>
            <a:r>
              <a:rPr lang="en-US" sz="2800" dirty="0" err="1">
                <a:latin typeface="Berlin Sans FB Demi" panose="020E0802020502020306" pitchFamily="34" charset="0"/>
              </a:rPr>
              <a:t>ont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été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recueillies</a:t>
            </a:r>
            <a:r>
              <a:rPr lang="en-US" sz="2800" dirty="0">
                <a:latin typeface="Berlin Sans FB Demi" panose="020E0802020502020306" pitchFamily="34" charset="0"/>
              </a:rPr>
              <a:t> par de </a:t>
            </a:r>
            <a:r>
              <a:rPr lang="en-US" sz="2800" dirty="0" err="1">
                <a:latin typeface="Berlin Sans FB Demi" panose="020E0802020502020306" pitchFamily="34" charset="0"/>
              </a:rPr>
              <a:t>nombreuses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personnes</a:t>
            </a:r>
            <a:r>
              <a:rPr lang="en-US" sz="2800" dirty="0">
                <a:latin typeface="Berlin Sans FB Demi" panose="020E0802020502020306" pitchFamily="34" charset="0"/>
              </a:rPr>
              <a:t> pendant la </a:t>
            </a:r>
            <a:r>
              <a:rPr lang="en-US" sz="2800" dirty="0" err="1">
                <a:latin typeface="Berlin Sans FB Demi" panose="020E0802020502020306" pitchFamily="34" charset="0"/>
              </a:rPr>
              <a:t>Dépression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  <a:p>
            <a:r>
              <a:rPr lang="en-US" sz="2800" dirty="0" err="1">
                <a:latin typeface="Berlin Sans FB Demi" panose="020E0802020502020306" pitchFamily="34" charset="0"/>
              </a:rPr>
              <a:t>Ils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étaient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généralement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vendus</a:t>
            </a:r>
            <a:r>
              <a:rPr lang="en-US" sz="2800" dirty="0">
                <a:latin typeface="Berlin Sans FB Demi" panose="020E0802020502020306" pitchFamily="34" charset="0"/>
              </a:rPr>
              <a:t> avec du chewing-gum.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5462D3-3F6B-4CB0-BF76-EF44540C9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88844"/>
            <a:ext cx="2687741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CE5629-6BA1-476B-882E-FCA4E6DB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086" y="799442"/>
            <a:ext cx="2380647" cy="2885632"/>
          </a:xfrm>
          <a:prstGeom prst="rect">
            <a:avLst/>
          </a:prstGeom>
        </p:spPr>
      </p:pic>
      <p:sp>
        <p:nvSpPr>
          <p:cNvPr id="19" name="Round Single Corner Rectangle 24">
            <a:extLst>
              <a:ext uri="{FF2B5EF4-FFF2-40B4-BE49-F238E27FC236}">
                <a16:creationId xmlns:a16="http://schemas.microsoft.com/office/drawing/2014/main" id="{C385A7D8-BC2F-4971-936E-4EB0F25D9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7841" y="916605"/>
            <a:ext cx="1998359" cy="2230427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3">
            <a:extLst>
              <a:ext uri="{FF2B5EF4-FFF2-40B4-BE49-F238E27FC236}">
                <a16:creationId xmlns:a16="http://schemas.microsoft.com/office/drawing/2014/main" id="{F5783DCE-73A0-4298-9CCB-8EC4570E5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966487" y="4164747"/>
            <a:ext cx="2347509" cy="175560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1A476-EEF3-4A3D-AA24-40A95934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3301139"/>
            <a:ext cx="2220800" cy="30275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86E503-36A0-41FA-A683-DF1C05713F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647435" y="3665195"/>
            <a:ext cx="1887366" cy="23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1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E6C01-B820-40AC-B70F-DCB33270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Superman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A1E4BA-7C9E-4CDE-8BA8-AD6D6C78A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16966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F87FA4F-2024-4184-B695-BE19C4F3D8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0333" y="640081"/>
            <a:ext cx="1688524" cy="2628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2D2593-CB36-4FF9-94B3-684330241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921" y="3589867"/>
            <a:ext cx="1859348" cy="26280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1305C-0F4D-4400-A97B-DCEAFAA7E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Le caricaturiste torontois Joe </a:t>
            </a:r>
            <a:r>
              <a:rPr lang="fr-CA" sz="2800" dirty="0" err="1">
                <a:latin typeface="Berlin Sans FB Demi" panose="020E0802020502020306" pitchFamily="34" charset="0"/>
              </a:rPr>
              <a:t>Shuster</a:t>
            </a:r>
            <a:r>
              <a:rPr lang="fr-CA" sz="2800" dirty="0">
                <a:latin typeface="Berlin Sans FB Demi" panose="020E0802020502020306" pitchFamily="34" charset="0"/>
              </a:rPr>
              <a:t> et son meilleur ami, Jerry </a:t>
            </a:r>
            <a:r>
              <a:rPr lang="fr-CA" sz="2800" dirty="0" err="1">
                <a:latin typeface="Berlin Sans FB Demi" panose="020E0802020502020306" pitchFamily="34" charset="0"/>
              </a:rPr>
              <a:t>Siegal</a:t>
            </a:r>
            <a:r>
              <a:rPr lang="fr-CA" sz="2800" dirty="0">
                <a:latin typeface="Berlin Sans FB Demi" panose="020E0802020502020306" pitchFamily="34" charset="0"/>
              </a:rPr>
              <a:t>, ont créé Superman à l’âge de 17 ans en 1933.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Action Comics a présenté Superman au public en 1938.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Fait amusant : « Clark Kent (Superman) a travaillé pour le Daily Star, inspiré du Toronto Star. »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0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139534-3004-46B1-A22F-3157D078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580" y="814203"/>
            <a:ext cx="3300981" cy="125449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800" dirty="0" err="1">
                <a:latin typeface="Berlin Sans FB Demi" panose="020E0802020502020306" pitchFamily="34" charset="0"/>
              </a:rPr>
              <a:t>réflexion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06143-5F4F-4D1B-A58D-4DE3633DA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5490" y="3345767"/>
            <a:ext cx="3809310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400" dirty="0">
                <a:latin typeface="Berlin Sans FB Demi" panose="020E0802020502020306" pitchFamily="34" charset="0"/>
              </a:rPr>
              <a:t>Pourquoi une figure comme Superman inspirerait-elle les gens pendant les années 1930 ?</a:t>
            </a:r>
            <a:endParaRPr lang="en-US" sz="2400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B193C7D-5404-4D0F-A66F-F9EE19D6A2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4233" r="731" b="-3"/>
          <a:stretch/>
        </p:blipFill>
        <p:spPr>
          <a:xfrm>
            <a:off x="1293000" y="1286928"/>
            <a:ext cx="533949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89063-DDAC-4D7B-859E-2F828A86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Films et la dépression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350610-C2F4-44DC-BE2F-FD2A0E1F1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618167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615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2892B-E677-4ED1-8F88-C170A339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>
                <a:latin typeface="Berlin Sans FB Demi" panose="020E0802020502020306" pitchFamily="34" charset="0"/>
              </a:rPr>
              <a:t>“The tallest darkest leading man in Hollywood”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A1E4BA-7C9E-4CDE-8BA8-AD6D6C78A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16966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B78EA8-39DE-4976-923C-FA9A65C55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68" y="640081"/>
            <a:ext cx="1747655" cy="2628054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DDC6708-83DC-4F4D-855B-2D6E22385A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10523" y="3589867"/>
            <a:ext cx="2168144" cy="26280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5246-208B-4AAD-AE7C-57BB0A82C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400" dirty="0"/>
              <a:t>La vedette canadienne Fay Wray a joué l’amour d’un singe géant dans le populaire film de 1933, « King Kong ».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1886D-FDED-4640-87E5-C26F54AF10E8}"/>
              </a:ext>
            </a:extLst>
          </p:cNvPr>
          <p:cNvSpPr/>
          <p:nvPr/>
        </p:nvSpPr>
        <p:spPr>
          <a:xfrm>
            <a:off x="5064873" y="4951307"/>
            <a:ext cx="605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https://www.youtube.com/watch?v=B33GGO3TKgg</a:t>
            </a:r>
          </a:p>
        </p:txBody>
      </p:sp>
    </p:spTree>
    <p:extLst>
      <p:ext uri="{BB962C8B-B14F-4D97-AF65-F5344CB8AC3E}">
        <p14:creationId xmlns:p14="http://schemas.microsoft.com/office/powerpoint/2010/main" val="138838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4818A-870A-40F8-A185-D2A53195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“The Darling Moppet”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D7198-7625-41F0-A674-4F20A6AED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Shirley Temple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star de </a:t>
            </a:r>
            <a:r>
              <a:rPr lang="en-US" dirty="0" err="1"/>
              <a:t>cinéma</a:t>
            </a:r>
            <a:r>
              <a:rPr lang="en-US" dirty="0"/>
              <a:t> </a:t>
            </a:r>
            <a:r>
              <a:rPr lang="en-US" dirty="0" err="1"/>
              <a:t>américaine</a:t>
            </a:r>
            <a:r>
              <a:rPr lang="en-US" dirty="0"/>
              <a:t> </a:t>
            </a:r>
            <a:r>
              <a:rPr lang="en-US" dirty="0" err="1"/>
              <a:t>populaire</a:t>
            </a:r>
            <a:r>
              <a:rPr lang="en-US" dirty="0"/>
              <a:t> dans les </a:t>
            </a:r>
            <a:r>
              <a:rPr lang="en-US" dirty="0" err="1"/>
              <a:t>années</a:t>
            </a:r>
            <a:r>
              <a:rPr lang="en-US" dirty="0"/>
              <a:t> 30.</a:t>
            </a:r>
          </a:p>
          <a:p>
            <a:r>
              <a:rPr lang="en-US" dirty="0"/>
              <a:t>Les </a:t>
            </a:r>
            <a:r>
              <a:rPr lang="en-US" dirty="0" err="1"/>
              <a:t>dépisteurs</a:t>
            </a:r>
            <a:r>
              <a:rPr lang="en-US" dirty="0"/>
              <a:t> (films scouts) </a:t>
            </a:r>
            <a:r>
              <a:rPr lang="en-US" dirty="0" err="1"/>
              <a:t>l’ont</a:t>
            </a:r>
            <a:r>
              <a:rPr lang="en-US" dirty="0"/>
              <a:t> </a:t>
            </a:r>
            <a:r>
              <a:rPr lang="en-US" dirty="0" err="1"/>
              <a:t>remarquée</a:t>
            </a:r>
            <a:r>
              <a:rPr lang="en-US" dirty="0"/>
              <a:t> à 3 ans.</a:t>
            </a:r>
          </a:p>
          <a:p>
            <a:r>
              <a:rPr lang="en-US" dirty="0"/>
              <a:t>Le film de </a:t>
            </a:r>
            <a:r>
              <a:rPr lang="en-US" dirty="0" err="1"/>
              <a:t>l’ère</a:t>
            </a:r>
            <a:r>
              <a:rPr lang="en-US" dirty="0"/>
              <a:t> de la </a:t>
            </a:r>
            <a:r>
              <a:rPr lang="en-US" dirty="0" err="1"/>
              <a:t>Dépression</a:t>
            </a:r>
            <a:r>
              <a:rPr lang="en-US" dirty="0"/>
              <a:t>, Stand Up and Cheer, a mis Temple sous les </a:t>
            </a:r>
            <a:r>
              <a:rPr lang="en-US" dirty="0" err="1"/>
              <a:t>feux</a:t>
            </a:r>
            <a:r>
              <a:rPr lang="en-US" dirty="0"/>
              <a:t> de la </a:t>
            </a:r>
            <a:r>
              <a:rPr lang="en-US" dirty="0" err="1"/>
              <a:t>rampe</a:t>
            </a:r>
            <a:r>
              <a:rPr lang="en-US" dirty="0"/>
              <a:t>.</a:t>
            </a:r>
          </a:p>
          <a:p>
            <a:r>
              <a:rPr lang="en-US" dirty="0"/>
              <a:t>Temple a </a:t>
            </a:r>
            <a:r>
              <a:rPr lang="en-US" dirty="0" err="1"/>
              <a:t>joué</a:t>
            </a:r>
            <a:r>
              <a:rPr lang="en-US" dirty="0"/>
              <a:t> dans 43 longs </a:t>
            </a:r>
            <a:r>
              <a:rPr lang="en-US" dirty="0" err="1"/>
              <a:t>métrages</a:t>
            </a:r>
            <a:r>
              <a:rPr lang="en-US" dirty="0"/>
              <a:t> et 25 </a:t>
            </a:r>
            <a:r>
              <a:rPr lang="en-US" dirty="0" err="1"/>
              <a:t>scénarios</a:t>
            </a:r>
            <a:r>
              <a:rPr lang="en-US" dirty="0"/>
              <a:t> de 1931 à 1961.</a:t>
            </a: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hirley temple">
            <a:extLst>
              <a:ext uri="{FF2B5EF4-FFF2-40B4-BE49-F238E27FC236}">
                <a16:creationId xmlns:a16="http://schemas.microsoft.com/office/drawing/2014/main" id="{9E464F0E-7D27-4E47-9FFD-5E77A903BC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02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43A988-F020-41FB-8AAD-480C0F620D48}"/>
              </a:ext>
            </a:extLst>
          </p:cNvPr>
          <p:cNvSpPr/>
          <p:nvPr/>
        </p:nvSpPr>
        <p:spPr>
          <a:xfrm>
            <a:off x="724178" y="5724295"/>
            <a:ext cx="604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https://www.youtube.com/watch?v=cFJWmqMzvJU</a:t>
            </a:r>
          </a:p>
        </p:txBody>
      </p:sp>
    </p:spTree>
    <p:extLst>
      <p:ext uri="{BB962C8B-B14F-4D97-AF65-F5344CB8AC3E}">
        <p14:creationId xmlns:p14="http://schemas.microsoft.com/office/powerpoint/2010/main" val="122082094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769</Words>
  <Application>Microsoft Office PowerPoint</Application>
  <PresentationFormat>Grand écran</PresentationFormat>
  <Paragraphs>65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Berlin Sans FB Demi</vt:lpstr>
      <vt:lpstr>Century Gothic</vt:lpstr>
      <vt:lpstr>Traînée de condensation</vt:lpstr>
      <vt:lpstr>L’Évasion et la dépression</vt:lpstr>
      <vt:lpstr>Action de s'évader, de s'échapper d'un lieu où l'on était enfermé.</vt:lpstr>
      <vt:lpstr>blagues</vt:lpstr>
      <vt:lpstr>Cartes de baseball</vt:lpstr>
      <vt:lpstr>Superman</vt:lpstr>
      <vt:lpstr>réflexion</vt:lpstr>
      <vt:lpstr>Films et la dépression</vt:lpstr>
      <vt:lpstr>“The tallest darkest leading man in Hollywood”</vt:lpstr>
      <vt:lpstr>“The Darling Moppet”</vt:lpstr>
      <vt:lpstr>Mac n’ Cheese!</vt:lpstr>
      <vt:lpstr>M. Monopoly est entré sur  Scène…</vt:lpstr>
      <vt:lpstr>Jeux de société</vt:lpstr>
      <vt:lpstr>Présentation PowerPoint</vt:lpstr>
      <vt:lpstr>Sports</vt:lpstr>
      <vt:lpstr>les Quintuplés dionne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L’Évasion et la dépression</dc:title>
  <dc:creator>Christine Lagrandeur</dc:creator>
  <cp:lastModifiedBy>Christine Lagrandeur</cp:lastModifiedBy>
  <cp:revision>1</cp:revision>
  <dcterms:created xsi:type="dcterms:W3CDTF">2019-07-21T00:16:31Z</dcterms:created>
  <dcterms:modified xsi:type="dcterms:W3CDTF">2019-07-21T00:17:46Z</dcterms:modified>
</cp:coreProperties>
</file>