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65E8C-F52A-482E-8B14-CB3C12BE0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B05A09-1DFA-461B-AAAD-85F69E9D8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63C67C-547D-4AA9-A135-EB26FF3D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71E9D2-B6EE-4A36-99FE-C3BB32E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A1B38-6BBC-4B16-90A1-696259D1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79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25CE2-985E-4239-98F3-D23E2397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E77127-C3A4-4C4F-9495-E60A4D5E9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EE45C9-FF4F-4CF2-85F4-7AC07E7B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F4CDA8-30A5-44EB-940F-895CFBEF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6FBE43-5FC0-4D72-B8E5-FA9A5DBA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563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96A82B-292F-4A16-A44A-B7BA65D3A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A7D3E5-3909-4F7B-B6E9-492D35860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5B183-916E-4B7B-8EB5-D7F5B9DE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EDE65-C7B0-4042-A710-5D6C3968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9ED545-0A16-4397-8A93-F517A9C8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393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0728B-FE5B-4108-9C9D-F1B89440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7A7866-E056-4C14-8AEA-77BC0D79C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908DA0-7B2A-4B18-8ED2-359F6309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6ECA2-6D0F-42CE-91D3-24D8E34B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7D2741-4A92-4057-8827-41A3FD30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318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FA9F4-30A2-45BB-BCB0-04BA472C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C473B-B9DD-42DB-8BE2-C168A6814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FB70F8-F4E5-41F9-B329-52F91B1A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29820E-9302-4210-93E5-017577CA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BF73A-9B36-48DA-9840-8AE03CA4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77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ACD93-32EA-440E-A562-B267B8AB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D2B13C-8532-4C62-BB3D-36DFB2BEB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02C1D5-E72E-4D0A-A095-D06DDAE36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28CCAC-1345-4B23-8F5F-63A3EDA8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41E497-FBC9-4419-AF60-30C921D0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4683CF-A89C-41CF-A768-B44434F7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699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3A2D0-F609-4309-B242-987A163C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AC6B9A-D69C-45EF-85CE-CBF4F696A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B18316-8B78-469C-97E4-023CD1F75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347CFA-FE85-4680-88FD-557599F48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E33F77-D0E7-4B5B-8AB0-27FF75170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8D5467-BD9F-4B78-91E4-2D502928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0481BF-2725-431C-BE0D-1B1397AF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A711EDA-6AB5-428A-989A-649722C1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97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32FB0-460A-4146-ADE6-068DDB7D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49D2FC-1BDC-44E3-A2BD-FC607E24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3337D8-EFAC-40F8-BC47-2AA70625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063383-59CC-458E-8EEA-BED5BAED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274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715903-B81C-45BE-B583-8A4A0B2F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53121B-1DC9-4715-8BF6-E08FA6CA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0C3466-1EC7-441C-BA1D-A024ACD8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823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E412E-0B96-4E36-B65F-7E0CD133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8F4807-06E6-4670-AA33-73C026A8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544080-7A89-4916-8121-290135F9E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6BF70E-56C7-42BB-94D7-B68F1519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9D430B-47EB-4F9A-AC9E-58461DB2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3C293F-9727-45BD-8948-6B126862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983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C4475-A46A-4368-B522-D1A6F96B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F74BDE-E512-4B5C-B719-9227E6E38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09A0C7-1521-4A9E-BE01-9D1FA907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7A1D72-AD59-4239-956E-C4C075D2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96BEC8-52AB-48E9-AF13-14E4BBCE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7D8C74-99A1-4C6F-BFC1-B2B40C3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771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5BCE49-5CCF-42EB-B5B1-1DB347EE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3C4FD7-AA8A-4609-8B1D-ED5008D84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8B94D-8D76-4D8E-8173-F6883EC70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5682-DFE2-4BB8-BAD7-3FC630BBF6B6}" type="datetimeFigureOut">
              <a:rPr lang="fr-CA" smtClean="0"/>
              <a:t>2019-07-17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085A3C-8EBD-408D-9CA7-F4EA121DA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01CD1-F3FD-477E-AF80-3959275F2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6069-0FAE-44CF-9180-D587476EFB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00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E81E5A6-56C3-4E8F-B5B8-FB4CF6D1F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  <a:latin typeface="Arial Rounded MT Bold" panose="020F0704030504030204" pitchFamily="34" charset="0"/>
              </a:rPr>
              <a:t>L’économie des années 20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833165-F953-4BC8-9C85-AAA99B7C3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r>
              <a:rPr lang="fr-CA" dirty="0">
                <a:solidFill>
                  <a:srgbClr val="FFFFFF"/>
                </a:solidFill>
              </a:rPr>
              <a:t>Merci à Ms. Myers pour cette présentation </a:t>
            </a:r>
          </a:p>
          <a:p>
            <a:r>
              <a:rPr lang="fr-CA" dirty="0">
                <a:solidFill>
                  <a:srgbClr val="FFFFFF"/>
                </a:solidFill>
              </a:rPr>
              <a:t>adaptée par Mme Lagrandeur</a:t>
            </a:r>
          </a:p>
        </p:txBody>
      </p:sp>
    </p:spTree>
    <p:extLst>
      <p:ext uri="{BB962C8B-B14F-4D97-AF65-F5344CB8AC3E}">
        <p14:creationId xmlns:p14="http://schemas.microsoft.com/office/powerpoint/2010/main" val="293437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1D27FB5-AC98-4168-9C7E-C011A767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fr-CA" b="1">
                <a:solidFill>
                  <a:srgbClr val="FFFFFF"/>
                </a:solidFill>
                <a:latin typeface="Arial Rounded MT Bold" panose="020F0704030504030204" pitchFamily="34" charset="0"/>
              </a:rPr>
              <a:t>Radio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5F0403-4A7E-4077-8FC3-C0FE2273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" r="1" b="1047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EC560E3-11AA-4799-9182-A6220E37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916" y="765324"/>
            <a:ext cx="4133089" cy="5474557"/>
          </a:xfrm>
        </p:spPr>
        <p:txBody>
          <a:bodyPr anchor="ctr">
            <a:normAutofit lnSpcReduction="10000"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Plus de gens pouvaient se payer des radios.</a:t>
            </a:r>
          </a:p>
          <a:p>
            <a:r>
              <a:rPr lang="fr-CA" sz="2400" dirty="0">
                <a:solidFill>
                  <a:srgbClr val="FFFFFF"/>
                </a:solidFill>
              </a:rPr>
              <a:t>Partout, les gens l’écoutaient.</a:t>
            </a:r>
          </a:p>
          <a:p>
            <a:r>
              <a:rPr lang="fr-CA" sz="2400" dirty="0">
                <a:solidFill>
                  <a:srgbClr val="FFFFFF"/>
                </a:solidFill>
              </a:rPr>
              <a:t>La publicité des produits à la radio alimentait la consumérisme.</a:t>
            </a:r>
          </a:p>
          <a:p>
            <a:r>
              <a:rPr lang="fr-CA" sz="2400" dirty="0">
                <a:solidFill>
                  <a:srgbClr val="FFFFFF"/>
                </a:solidFill>
              </a:rPr>
              <a:t>1927 - William Lyon Mackenzie King participait à la première émission radiophonique canadienne pour célébrer le « Diamond </a:t>
            </a:r>
            <a:r>
              <a:rPr lang="fr-CA" sz="2400" dirty="0" err="1">
                <a:solidFill>
                  <a:srgbClr val="FFFFFF"/>
                </a:solidFill>
              </a:rPr>
              <a:t>Jubilee</a:t>
            </a:r>
            <a:r>
              <a:rPr lang="fr-CA" sz="2400" dirty="0">
                <a:solidFill>
                  <a:srgbClr val="FFFFFF"/>
                </a:solidFill>
              </a:rPr>
              <a:t> of </a:t>
            </a:r>
            <a:r>
              <a:rPr lang="fr-CA" sz="2400" dirty="0" err="1">
                <a:solidFill>
                  <a:srgbClr val="FFFFFF"/>
                </a:solidFill>
              </a:rPr>
              <a:t>Confederation</a:t>
            </a:r>
            <a:r>
              <a:rPr lang="fr-CA" sz="2400" dirty="0">
                <a:solidFill>
                  <a:srgbClr val="FFFFFF"/>
                </a:solidFill>
              </a:rPr>
              <a:t> ».</a:t>
            </a:r>
          </a:p>
          <a:p>
            <a:r>
              <a:rPr lang="fr-CA" sz="2400" dirty="0">
                <a:solidFill>
                  <a:srgbClr val="FFFFFF"/>
                </a:solidFill>
              </a:rPr>
              <a:t>King était impressionné par ce nouveau média et a continué de s’adresser au pays à la radio.</a:t>
            </a:r>
          </a:p>
        </p:txBody>
      </p:sp>
    </p:spTree>
    <p:extLst>
      <p:ext uri="{BB962C8B-B14F-4D97-AF65-F5344CB8AC3E}">
        <p14:creationId xmlns:p14="http://schemas.microsoft.com/office/powerpoint/2010/main" val="303880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6E6481-0F9F-44AF-8FD7-2AB3F769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356" y="455453"/>
            <a:ext cx="6204984" cy="1344975"/>
          </a:xfrm>
        </p:spPr>
        <p:txBody>
          <a:bodyPr>
            <a:normAutofit/>
          </a:bodyPr>
          <a:lstStyle/>
          <a:p>
            <a:r>
              <a:rPr lang="fr-CA" sz="4000" dirty="0">
                <a:latin typeface="Arial Rounded MT Bold" panose="020F0704030504030204" pitchFamily="34" charset="0"/>
              </a:rPr>
              <a:t>L’automobile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4C6FE1-6FF0-4C32-8427-E64BEF4E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15" y="1645920"/>
            <a:ext cx="6204984" cy="4316119"/>
          </a:xfrm>
        </p:spPr>
        <p:txBody>
          <a:bodyPr>
            <a:normAutofit/>
          </a:bodyPr>
          <a:lstStyle/>
          <a:p>
            <a:r>
              <a:rPr lang="fr-CA" sz="2400" b="1" dirty="0"/>
              <a:t>Une famille canadienne sur deux avait une voiture en 1929.</a:t>
            </a:r>
          </a:p>
          <a:p>
            <a:r>
              <a:rPr lang="fr-CA" sz="2400" b="1" dirty="0"/>
              <a:t>L’évolution des autoroutes, des lampadaires, de la gestion de la circulation.</a:t>
            </a:r>
          </a:p>
          <a:p>
            <a:r>
              <a:rPr lang="fr-CA" sz="2400" b="1" dirty="0"/>
              <a:t>Les communautés sont connectées.</a:t>
            </a:r>
          </a:p>
          <a:p>
            <a:r>
              <a:rPr lang="fr-CA" sz="2400" b="1" dirty="0"/>
              <a:t>Les fabricants d’automobiles canadiens (c-à-d: McLaughlin Motors) ont de la difficulté à concurrencer (</a:t>
            </a:r>
            <a:r>
              <a:rPr lang="fr-CA" sz="2400" b="1" dirty="0" err="1"/>
              <a:t>competition</a:t>
            </a:r>
            <a:r>
              <a:rPr lang="fr-CA" sz="2400" b="1" dirty="0"/>
              <a:t>) les entreprises américaines.</a:t>
            </a:r>
          </a:p>
          <a:p>
            <a:r>
              <a:rPr lang="fr-CA" sz="2400" b="1" dirty="0"/>
              <a:t>La dépendance du pétrole (gaz et huile) commence.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F4D799-659D-48A2-B7B5-28AFCF69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782912"/>
            <a:ext cx="4042409" cy="13339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E3BEA8-4786-4FDF-B8B8-8C236F68E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11" y="2828925"/>
            <a:ext cx="3940690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F25AF8-1F13-413D-A51C-FB125332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Automobiles et </a:t>
            </a:r>
            <a:r>
              <a:rPr lang="en-US" sz="5400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consumérisme</a:t>
            </a:r>
            <a:endParaRPr lang="en-US" sz="54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9BD5F4-2080-457D-BDEB-EDB30B6F9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66" y="307731"/>
            <a:ext cx="3118156" cy="3997637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95AB792-D06F-444A-B593-7150D71D5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3354" y="307731"/>
            <a:ext cx="3258074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9F332ED8-5BA8-4985-836D-E3098887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04" y="330045"/>
            <a:ext cx="2778357" cy="39976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4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1440A-F07D-4386-B5D9-B81F4925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30" y="986714"/>
            <a:ext cx="664972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latin typeface="Arial Rounded MT Bold" panose="020F0704030504030204" pitchFamily="34" charset="0"/>
              </a:rPr>
              <a:t>Automobiles et l’expansion industrielle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A05268-A14E-4782-AE65-1C1447C41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fr-CA" dirty="0"/>
              <a:t>En </a:t>
            </a:r>
            <a:r>
              <a:rPr lang="fr-CA" b="1" dirty="0">
                <a:solidFill>
                  <a:schemeClr val="accent4"/>
                </a:solidFill>
              </a:rPr>
              <a:t>1913</a:t>
            </a:r>
            <a:r>
              <a:rPr lang="fr-CA" dirty="0"/>
              <a:t>: une voiture = 2 ans de salaire</a:t>
            </a:r>
          </a:p>
          <a:p>
            <a:r>
              <a:rPr lang="fr-CA" dirty="0"/>
              <a:t>En </a:t>
            </a:r>
            <a:r>
              <a:rPr lang="fr-CA" b="1" dirty="0">
                <a:solidFill>
                  <a:schemeClr val="accent4"/>
                </a:solidFill>
              </a:rPr>
              <a:t>1929</a:t>
            </a:r>
            <a:r>
              <a:rPr lang="fr-CA" dirty="0"/>
              <a:t>: 3 mois de salaire</a:t>
            </a:r>
          </a:p>
          <a:p>
            <a:r>
              <a:rPr lang="fr-CA" dirty="0"/>
              <a:t>En </a:t>
            </a:r>
            <a:r>
              <a:rPr lang="fr-CA" b="1" dirty="0">
                <a:solidFill>
                  <a:schemeClr val="accent4"/>
                </a:solidFill>
              </a:rPr>
              <a:t>1913</a:t>
            </a:r>
            <a:r>
              <a:rPr lang="fr-CA" dirty="0"/>
              <a:t>: 14 heures pour construire une nouvelle voiture</a:t>
            </a:r>
          </a:p>
          <a:p>
            <a:r>
              <a:rPr lang="fr-CA" dirty="0"/>
              <a:t>En </a:t>
            </a:r>
            <a:r>
              <a:rPr lang="fr-CA" b="1" dirty="0">
                <a:solidFill>
                  <a:schemeClr val="accent4"/>
                </a:solidFill>
              </a:rPr>
              <a:t>1928</a:t>
            </a:r>
            <a:r>
              <a:rPr lang="fr-CA" dirty="0"/>
              <a:t>: une nouvelle </a:t>
            </a:r>
            <a:r>
              <a:rPr lang="fr-CA" b="1" dirty="0">
                <a:solidFill>
                  <a:schemeClr val="accent4"/>
                </a:solidFill>
              </a:rPr>
              <a:t>Ford</a:t>
            </a:r>
            <a:r>
              <a:rPr lang="fr-CA" dirty="0"/>
              <a:t> sortait de la chaîne de montage toutes les 10 secondes</a:t>
            </a: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A027BD-6D6F-4CD9-B8A1-7D0CC45FB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6308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BD994D-3CAD-4DF6-B437-86E9B60CC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" r="3516" b="5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745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D6584-ECE3-42E1-8F5B-732E1CCA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651" y="248209"/>
            <a:ext cx="4668257" cy="1325563"/>
          </a:xfrm>
        </p:spPr>
        <p:txBody>
          <a:bodyPr>
            <a:normAutofit/>
          </a:bodyPr>
          <a:lstStyle/>
          <a:p>
            <a:r>
              <a:rPr lang="fr-CA" dirty="0">
                <a:latin typeface="Arial Rounded MT Bold" panose="020F0704030504030204" pitchFamily="34" charset="0"/>
              </a:rPr>
              <a:t>Achat à crédit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BE58F8-8CE6-4DA4-8D1A-75258B266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5" r="9614" b="-1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F152AD-9A32-4235-8758-C7B3ACBC5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6" r="12336" b="-1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FD0F378-B78D-4262-BFB5-8B0BE72AE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93" r="-4" b="15076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6C7EB8-40AB-4B64-A362-FD444BF27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1573772"/>
            <a:ext cx="5119624" cy="4908308"/>
          </a:xfrm>
        </p:spPr>
        <p:txBody>
          <a:bodyPr anchor="t">
            <a:normAutofit fontScale="92500"/>
          </a:bodyPr>
          <a:lstStyle/>
          <a:p>
            <a:r>
              <a:rPr lang="fr-CA" sz="2400" dirty="0"/>
              <a:t>Jusqu’à maintenant, le crédit était seulement accordé que pour un prêt à court terme : nourriture, gaz.</a:t>
            </a:r>
          </a:p>
          <a:p>
            <a:r>
              <a:rPr lang="fr-CA" sz="2400" dirty="0"/>
              <a:t>La demande de biens de consommation a incité les commerçants et les banques à prêter de l’argent pour des biens plus durables, comme des meubles et des voitures.</a:t>
            </a:r>
          </a:p>
          <a:p>
            <a:r>
              <a:rPr lang="fr-CA" sz="2400" dirty="0"/>
              <a:t>Des articles coûteux ont été achetés avec remboursement à titre de versements.</a:t>
            </a:r>
          </a:p>
          <a:p>
            <a:r>
              <a:rPr lang="fr-CA" sz="2400" dirty="0"/>
              <a:t>L’endettement des ménages a augmenté radicalement.</a:t>
            </a:r>
          </a:p>
          <a:p>
            <a:r>
              <a:rPr lang="fr-CA" sz="2400" dirty="0"/>
              <a:t>Disponible même pour jouer sur le marché boursier.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8837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2DF70D-7619-46A6-B8B1-92D12A4F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pPr algn="ctr"/>
            <a:r>
              <a:rPr lang="fr-CA" sz="4000" dirty="0">
                <a:latin typeface="Arial Rounded MT Bold" panose="020F0704030504030204" pitchFamily="34" charset="0"/>
              </a:rPr>
              <a:t>Croissance économique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01AB10-4AB9-46C9-861C-8910A4882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1" y="2121762"/>
            <a:ext cx="5557520" cy="3626917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En 1924, l’économie était plus forte.</a:t>
            </a:r>
          </a:p>
          <a:p>
            <a:r>
              <a:rPr lang="fr-CA" dirty="0"/>
              <a:t>La demande de produits canadiens augmentait.</a:t>
            </a:r>
          </a:p>
          <a:p>
            <a:r>
              <a:rPr lang="fr-CA" dirty="0"/>
              <a:t>L’Europe se récupérait de la Première Guerre mondiale.</a:t>
            </a:r>
          </a:p>
          <a:p>
            <a:r>
              <a:rPr lang="fr-CA" dirty="0"/>
              <a:t>Création d’emplois au Canada – production de biens de consommation.</a:t>
            </a:r>
          </a:p>
          <a:p>
            <a:r>
              <a:rPr lang="fr-CA" dirty="0"/>
              <a:t>Début du mode de vie moderne – voitures, radios, téléphones.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FF0E0F-1F1B-4AC3-800B-082F7F4B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063" y="321176"/>
            <a:ext cx="1221085" cy="21902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BA95D7-350E-42F1-A160-75D3460C0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136" y="321733"/>
            <a:ext cx="1833898" cy="21897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86A629-6038-4C8A-B3B2-445B64FE8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408" y="2810760"/>
            <a:ext cx="4619876" cy="34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6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35B5C-3C2D-486C-84C4-AC7968C7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8" y="435609"/>
            <a:ext cx="7056120" cy="1325563"/>
          </a:xfrm>
        </p:spPr>
        <p:txBody>
          <a:bodyPr/>
          <a:lstStyle/>
          <a:p>
            <a:r>
              <a:rPr lang="fr-CA" dirty="0">
                <a:latin typeface="Arial Rounded MT Bold" panose="020F0704030504030204" pitchFamily="34" charset="0"/>
              </a:rPr>
              <a:t>Croissance économique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47F63C-7DAE-4151-8FC6-3E23A79E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7589520" cy="4486275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Les industries ont mis au point des techniques de production de masse.</a:t>
            </a:r>
          </a:p>
          <a:p>
            <a:pPr marL="0" indent="0">
              <a:buNone/>
            </a:pPr>
            <a:r>
              <a:rPr lang="fr-CA" dirty="0"/>
              <a:t>	Lignes d’assemblage : plus de produits, plus 	rapidement pour moins d’argent.</a:t>
            </a:r>
          </a:p>
          <a:p>
            <a:r>
              <a:rPr lang="fr-CA" dirty="0"/>
              <a:t>Les produits étaient moins chers à acheter.</a:t>
            </a:r>
          </a:p>
          <a:p>
            <a:pPr marL="0" indent="0">
              <a:buNone/>
            </a:pPr>
            <a:r>
              <a:rPr lang="fr-CA" dirty="0"/>
              <a:t>	Être propriétaire d’un véhicules est passée 	de 300,000 en 1918 à 1,9 million en 1929.</a:t>
            </a:r>
          </a:p>
          <a:p>
            <a:r>
              <a:rPr lang="fr-CA" dirty="0"/>
              <a:t>L’électricité a remplacé le charbon parce qu’il était moins cher.</a:t>
            </a:r>
          </a:p>
          <a:p>
            <a:pPr marL="0" indent="0">
              <a:buNone/>
            </a:pPr>
            <a:r>
              <a:rPr lang="fr-CA" dirty="0"/>
              <a:t>	Grandes centrales hydroélectriques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E254643-6B48-4F6D-9E2F-BD0174BE83A9}"/>
              </a:ext>
            </a:extLst>
          </p:cNvPr>
          <p:cNvSpPr/>
          <p:nvPr/>
        </p:nvSpPr>
        <p:spPr>
          <a:xfrm>
            <a:off x="634365" y="5384484"/>
            <a:ext cx="59944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3FDE1A6C-B291-45A2-9BFB-8D5FB8BD8640}"/>
              </a:ext>
            </a:extLst>
          </p:cNvPr>
          <p:cNvSpPr/>
          <p:nvPr/>
        </p:nvSpPr>
        <p:spPr>
          <a:xfrm>
            <a:off x="634365" y="2478725"/>
            <a:ext cx="59944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615F060A-70FC-4A4A-80A5-1161E4566B97}"/>
              </a:ext>
            </a:extLst>
          </p:cNvPr>
          <p:cNvSpPr/>
          <p:nvPr/>
        </p:nvSpPr>
        <p:spPr>
          <a:xfrm>
            <a:off x="634365" y="3776027"/>
            <a:ext cx="59944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C60427-90F8-43C0-9D91-F541B470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225" y="4101306"/>
            <a:ext cx="3706530" cy="20756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8B9947-DDF4-47F1-A351-6BDB480E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789" y="1022826"/>
            <a:ext cx="3599223" cy="26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73C8F03-55B5-4DFC-968F-1FE8C9B9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87" y="1997836"/>
            <a:ext cx="4112896" cy="2760098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Exportation des marchandises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97AD71-5141-4315-8A08-CEAB6D45C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493" y="639306"/>
            <a:ext cx="6289040" cy="5954534"/>
          </a:xfrm>
        </p:spPr>
        <p:txBody>
          <a:bodyPr anchor="ctr">
            <a:normAutofit/>
          </a:bodyPr>
          <a:lstStyle/>
          <a:p>
            <a:r>
              <a:rPr lang="fr-CA" sz="2400" dirty="0">
                <a:solidFill>
                  <a:srgbClr val="000000"/>
                </a:solidFill>
              </a:rPr>
              <a:t> Une demande élevée de matières premières.</a:t>
            </a:r>
          </a:p>
          <a:p>
            <a:pPr marL="0" indent="0">
              <a:buNone/>
            </a:pPr>
            <a:r>
              <a:rPr lang="fr-CA" sz="2400" dirty="0">
                <a:solidFill>
                  <a:srgbClr val="000000"/>
                </a:solidFill>
              </a:rPr>
              <a:t>	p. ex., l’industrie des pâtes et papiers 	s’est élargie parce qu’elle a fourni aux 	États-Unis du papier pour les journaux.</a:t>
            </a:r>
          </a:p>
          <a:p>
            <a:r>
              <a:rPr lang="fr-CA" sz="2400" dirty="0">
                <a:solidFill>
                  <a:srgbClr val="000000"/>
                </a:solidFill>
              </a:rPr>
              <a:t>Exportateur de blé</a:t>
            </a:r>
          </a:p>
          <a:p>
            <a:pPr marL="0" indent="0">
              <a:buNone/>
            </a:pPr>
            <a:r>
              <a:rPr lang="fr-CA" sz="2400" dirty="0">
                <a:solidFill>
                  <a:srgbClr val="000000"/>
                </a:solidFill>
              </a:rPr>
              <a:t>	Blé représentait ¼ des exportations du 	pays au début de la PGM et par 1920, il a 	augmenté par 250 %.</a:t>
            </a:r>
          </a:p>
          <a:p>
            <a:r>
              <a:rPr lang="fr-CA" sz="2400" dirty="0">
                <a:solidFill>
                  <a:srgbClr val="000000"/>
                </a:solidFill>
              </a:rPr>
              <a:t>Les facteurs qui ont contribué à accroître les exportations de blé :</a:t>
            </a:r>
          </a:p>
          <a:p>
            <a:pPr marL="0" indent="0">
              <a:buNone/>
            </a:pPr>
            <a:r>
              <a:rPr lang="fr-CA" sz="2400" dirty="0">
                <a:solidFill>
                  <a:srgbClr val="000000"/>
                </a:solidFill>
              </a:rPr>
              <a:t>	Nombre croissant d’agriculteurs dans les 	Prairies</a:t>
            </a:r>
          </a:p>
          <a:p>
            <a:pPr marL="0" indent="0">
              <a:buNone/>
            </a:pPr>
            <a:r>
              <a:rPr lang="fr-CA" sz="2400" dirty="0">
                <a:solidFill>
                  <a:srgbClr val="000000"/>
                </a:solidFill>
              </a:rPr>
              <a:t>	Nouvelle technologie pour accroître la 	production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053A538-383B-49F9-81B1-CFDBA26D4E93}"/>
              </a:ext>
            </a:extLst>
          </p:cNvPr>
          <p:cNvSpPr/>
          <p:nvPr/>
        </p:nvSpPr>
        <p:spPr>
          <a:xfrm>
            <a:off x="6109891" y="1462725"/>
            <a:ext cx="59944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FB93909-C6C2-4DD9-B8BC-484D30E4BFD7}"/>
              </a:ext>
            </a:extLst>
          </p:cNvPr>
          <p:cNvSpPr/>
          <p:nvPr/>
        </p:nvSpPr>
        <p:spPr>
          <a:xfrm>
            <a:off x="6082111" y="2991805"/>
            <a:ext cx="59944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E9774DEB-5F98-431C-B06B-576A256159C5}"/>
              </a:ext>
            </a:extLst>
          </p:cNvPr>
          <p:cNvSpPr/>
          <p:nvPr/>
        </p:nvSpPr>
        <p:spPr>
          <a:xfrm>
            <a:off x="6082111" y="4906965"/>
            <a:ext cx="59944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88CCA443-359C-4746-AB8F-D23D9F60C3FC}"/>
              </a:ext>
            </a:extLst>
          </p:cNvPr>
          <p:cNvSpPr/>
          <p:nvPr/>
        </p:nvSpPr>
        <p:spPr>
          <a:xfrm>
            <a:off x="6096000" y="5639574"/>
            <a:ext cx="59944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911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AB505-67D9-4004-9999-2C8AE6A1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08" y="723578"/>
            <a:ext cx="5108363" cy="1645501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>
                <a:latin typeface="Arial Rounded MT Bold" panose="020F0704030504030204" pitchFamily="34" charset="0"/>
              </a:rPr>
              <a:t>N’était pas en plein essor partout…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2FFD16-E08C-4CDE-BC59-5FF97372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548467"/>
            <a:ext cx="5431990" cy="4052358"/>
          </a:xfrm>
        </p:spPr>
        <p:txBody>
          <a:bodyPr>
            <a:normAutofit/>
          </a:bodyPr>
          <a:lstStyle/>
          <a:p>
            <a:r>
              <a:rPr lang="fr-CA" sz="2400" dirty="0"/>
              <a:t>Les Maritimes étaient en difficulté.</a:t>
            </a:r>
          </a:p>
          <a:p>
            <a:r>
              <a:rPr lang="fr-CA" sz="2400" dirty="0"/>
              <a:t>Fermeture des mines de charbon – bon nombre de gens se sont retrouvées sans emploi.</a:t>
            </a:r>
          </a:p>
          <a:p>
            <a:r>
              <a:rPr lang="fr-CA" sz="2400" dirty="0"/>
              <a:t>Les biens produits dans les Maritimes étaient plus chers que ceux de l’Ontario et du Québec.</a:t>
            </a:r>
          </a:p>
          <a:p>
            <a:r>
              <a:rPr lang="fr-CA" sz="2400" dirty="0"/>
              <a:t>42 % des emplois manufacturiers ont disparu dans les années 1920 et les gens ont dû chercher du travail ailleurs.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299F29-9E97-4481-85DB-32D04858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880" y="321734"/>
            <a:ext cx="2108372" cy="27398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0CCF45-902D-44B7-B7D1-3C24306C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775" y="509482"/>
            <a:ext cx="2364317" cy="23643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BB8182-784D-4473-9035-5F8317184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71" y="3796452"/>
            <a:ext cx="3583857" cy="25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80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EB9EF4-680C-4B29-890E-AD587B5E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640080"/>
            <a:ext cx="3789679" cy="5613236"/>
          </a:xfrm>
        </p:spPr>
        <p:txBody>
          <a:bodyPr anchor="ctr">
            <a:normAutofit/>
          </a:bodyPr>
          <a:lstStyle/>
          <a:p>
            <a:pPr algn="ctr"/>
            <a:r>
              <a:rPr lang="fr-CA" sz="41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Relations commerciales (</a:t>
            </a:r>
            <a:r>
              <a:rPr lang="fr-CA" sz="4100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trade</a:t>
            </a:r>
            <a:r>
              <a:rPr lang="fr-CA" sz="41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B8C665-E39E-4F3E-B109-64585B43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 fontScale="92500" lnSpcReduction="10000"/>
          </a:bodyPr>
          <a:lstStyle/>
          <a:p>
            <a:r>
              <a:rPr lang="fr-CA" dirty="0"/>
              <a:t>La Grande-Bretagne a été le principal partenaire commercial du Canada jusqu’aux années 1920.</a:t>
            </a:r>
          </a:p>
          <a:p>
            <a:r>
              <a:rPr lang="fr-CA" dirty="0"/>
              <a:t>L’économie américaine est devenue vigoureuse donc le Canada a déclaré qu’il faisait des échanges avec les États-Unis, tandis que le commerce avec la Grande-Bretagne diminuait.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79C207-31F0-4450-9E1C-003828070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80" y="3446698"/>
            <a:ext cx="5468870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6292DD-6DE1-4D96-87A9-5419A1D5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  <a:latin typeface="Arial Rounded MT Bold" panose="020F0704030504030204" pitchFamily="34" charset="0"/>
              </a:rPr>
              <a:t>Urbanisation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B4C640-8325-4246-944B-CC2E0D3B1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60" y="801866"/>
            <a:ext cx="6725920" cy="5230634"/>
          </a:xfrm>
        </p:spPr>
        <p:txBody>
          <a:bodyPr anchor="ctr">
            <a:normAutofit fontScale="92500" lnSpcReduction="10000"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Les entreprises manufacturières sont venues en ville pour des emplois et les gens.</a:t>
            </a:r>
          </a:p>
          <a:p>
            <a:r>
              <a:rPr lang="fr-CA" b="1" dirty="0">
                <a:solidFill>
                  <a:srgbClr val="000000"/>
                </a:solidFill>
              </a:rPr>
              <a:t>Les villes ont grandi avec la construction de grands bâtiments (gratte-ciel).</a:t>
            </a:r>
          </a:p>
          <a:p>
            <a:r>
              <a:rPr lang="fr-CA" b="1" dirty="0">
                <a:solidFill>
                  <a:srgbClr val="000000"/>
                </a:solidFill>
              </a:rPr>
              <a:t>Des banlieues ont été ajoutées.</a:t>
            </a:r>
          </a:p>
          <a:p>
            <a:r>
              <a:rPr lang="fr-CA" b="1" dirty="0">
                <a:solidFill>
                  <a:srgbClr val="000000"/>
                </a:solidFill>
              </a:rPr>
              <a:t>Nouvelle technologie : tramway, réseaux routiers reliant la banlieue au centre-ville, téléphones et télégraphes, communication entre les citoyens.</a:t>
            </a:r>
          </a:p>
          <a:p>
            <a:r>
              <a:rPr lang="fr-CA" b="1" dirty="0">
                <a:solidFill>
                  <a:srgbClr val="000000"/>
                </a:solidFill>
              </a:rPr>
              <a:t>Les Canadiens n’étaient plus autosuffisants.</a:t>
            </a:r>
          </a:p>
          <a:p>
            <a:r>
              <a:rPr lang="fr-CA" b="1" dirty="0">
                <a:solidFill>
                  <a:srgbClr val="000000"/>
                </a:solidFill>
              </a:rPr>
              <a:t>La ville est nécessaire pour l’épicerie, les vêtements, le logement, l’éducation, les soins de santé.</a:t>
            </a:r>
          </a:p>
        </p:txBody>
      </p:sp>
    </p:spTree>
    <p:extLst>
      <p:ext uri="{BB962C8B-B14F-4D97-AF65-F5344CB8AC3E}">
        <p14:creationId xmlns:p14="http://schemas.microsoft.com/office/powerpoint/2010/main" val="3279474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DE93C1-E98F-4DC5-906C-16C9B17D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>
                <a:latin typeface="Arial Rounded MT Bold" panose="020F0704030504030204" pitchFamily="34" charset="0"/>
              </a:rPr>
              <a:t>Les É-U avaient besoin du Canada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458739-8316-4E55-8BD8-5D490F952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808481"/>
            <a:ext cx="5913120" cy="4684394"/>
          </a:xfrm>
        </p:spPr>
        <p:txBody>
          <a:bodyPr anchor="t">
            <a:normAutofit fontScale="92500" lnSpcReduction="10000"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Matières premières sont expédiées aux États-Unis.</a:t>
            </a:r>
          </a:p>
          <a:p>
            <a:r>
              <a:rPr lang="fr-CA" sz="2400" dirty="0">
                <a:solidFill>
                  <a:srgbClr val="FFFFFF"/>
                </a:solidFill>
              </a:rPr>
              <a:t>Produits manufacturés sont retournés au Canada.</a:t>
            </a:r>
          </a:p>
          <a:p>
            <a:r>
              <a:rPr lang="fr-CA" sz="2400" dirty="0">
                <a:solidFill>
                  <a:srgbClr val="FFFFFF"/>
                </a:solidFill>
              </a:rPr>
              <a:t>Accord de libre-échange (Free Trade Arrangement) que les Canadiens voulaient.</a:t>
            </a:r>
          </a:p>
          <a:p>
            <a:r>
              <a:rPr lang="fr-CA" sz="2400" dirty="0">
                <a:solidFill>
                  <a:srgbClr val="FFFFFF"/>
                </a:solidFill>
              </a:rPr>
              <a:t>Gouvernement (Libéraux, Conservateurs non)</a:t>
            </a:r>
          </a:p>
          <a:p>
            <a:r>
              <a:rPr lang="fr-CA" sz="2400" dirty="0">
                <a:solidFill>
                  <a:srgbClr val="FFFFFF"/>
                </a:solidFill>
              </a:rPr>
              <a:t>Les agriculteurs mécontents ont lancé un nouveau parti : le Parti progressiste.</a:t>
            </a:r>
          </a:p>
          <a:p>
            <a:r>
              <a:rPr lang="fr-CA" sz="2400" dirty="0">
                <a:solidFill>
                  <a:srgbClr val="FFFFFF"/>
                </a:solidFill>
              </a:rPr>
              <a:t>Le parti progressiste a remporté le deuxième plus grand nombre de sièges aux élections de 1921.</a:t>
            </a:r>
          </a:p>
          <a:p>
            <a:r>
              <a:rPr lang="fr-CA" sz="2400" dirty="0">
                <a:solidFill>
                  <a:srgbClr val="FFFFFF"/>
                </a:solidFill>
              </a:rPr>
              <a:t>Le parti n’était pas assez fort et dans les années 1930, il a disparu.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115AFF-BBF6-4508-B1E9-3C6A019AA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897" y="1890309"/>
            <a:ext cx="4166313" cy="198941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ED9A17-6F57-4A3A-B7D0-23A80598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1" y="4135034"/>
            <a:ext cx="5116410" cy="204656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2172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4A7FB-5690-4416-B964-A88B2D76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 Rounded MT Bold" panose="020F0704030504030204" pitchFamily="34" charset="0"/>
              </a:rPr>
              <a:t>Propriété étrangère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9EC19E-CD45-400E-8A8E-75FBA2629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25625"/>
            <a:ext cx="6919912" cy="4351338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Les Américains augmentaient leurs investissements au Canada.</a:t>
            </a:r>
          </a:p>
          <a:p>
            <a:pPr marL="0" indent="0">
              <a:buNone/>
            </a:pPr>
            <a:r>
              <a:rPr lang="fr-CA" dirty="0"/>
              <a:t>	Les succursales (Branch plants): établies au 	Canada, mais appartenant à des	entreprises américaines (Ford et GM en 	sont des exemples).</a:t>
            </a:r>
          </a:p>
          <a:p>
            <a:r>
              <a:rPr lang="fr-CA" dirty="0"/>
              <a:t>Ceci permettait aux Américains de vendre aux consommateurs canadiens sans les coûts élevés du transport ou sans payer de droits d’importation.</a:t>
            </a:r>
          </a:p>
          <a:p>
            <a:r>
              <a:rPr lang="fr-CA" dirty="0"/>
              <a:t>Les Canadiens étaient divisés sur l’idée que les filiales (succursales) étaient bonnes.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325F972-F6AE-4700-9E9B-B07685BC4301}"/>
              </a:ext>
            </a:extLst>
          </p:cNvPr>
          <p:cNvSpPr/>
          <p:nvPr/>
        </p:nvSpPr>
        <p:spPr>
          <a:xfrm>
            <a:off x="838200" y="2602547"/>
            <a:ext cx="59944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BE407D-340F-4320-A461-98C6BF00D90D}"/>
              </a:ext>
            </a:extLst>
          </p:cNvPr>
          <p:cNvSpPr/>
          <p:nvPr/>
        </p:nvSpPr>
        <p:spPr>
          <a:xfrm>
            <a:off x="7731760" y="0"/>
            <a:ext cx="4460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DEE4E2-CF7B-4E66-9640-60677273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188" y="3126025"/>
            <a:ext cx="3203648" cy="31330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368A39-04F8-4B0A-AD8A-DCE241EFC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188" y="855662"/>
            <a:ext cx="3203648" cy="19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D5E7D7-1012-4139-B4CB-1BA7D7F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Réflexion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882604-84C0-4971-98C0-4E6544CB6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426720"/>
            <a:ext cx="5654386" cy="5892800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rgbClr val="000000"/>
                </a:solidFill>
              </a:rPr>
              <a:t>Un bon temps pour être Canadien</a:t>
            </a:r>
          </a:p>
          <a:p>
            <a:r>
              <a:rPr lang="fr-CA" dirty="0">
                <a:solidFill>
                  <a:srgbClr val="000000"/>
                </a:solidFill>
              </a:rPr>
              <a:t>Les villes étaient en croissance.</a:t>
            </a:r>
          </a:p>
          <a:p>
            <a:r>
              <a:rPr lang="fr-CA" dirty="0">
                <a:solidFill>
                  <a:srgbClr val="000000"/>
                </a:solidFill>
              </a:rPr>
              <a:t>Création d’emplois</a:t>
            </a:r>
          </a:p>
          <a:p>
            <a:r>
              <a:rPr lang="fr-CA" dirty="0">
                <a:solidFill>
                  <a:srgbClr val="000000"/>
                </a:solidFill>
              </a:rPr>
              <a:t>Les gens étaient heureux.</a:t>
            </a:r>
          </a:p>
          <a:p>
            <a:r>
              <a:rPr lang="fr-CA" dirty="0">
                <a:solidFill>
                  <a:srgbClr val="000000"/>
                </a:solidFill>
              </a:rPr>
              <a:t>On dépensait de l’argent – les gens pouvaient acheter des articles de luxe (radios, voitures, appareils ménagers, choses plus raffinées dans la vie).</a:t>
            </a:r>
          </a:p>
          <a:p>
            <a:r>
              <a:rPr lang="fr-CA" dirty="0">
                <a:solidFill>
                  <a:srgbClr val="000000"/>
                </a:solidFill>
              </a:rPr>
              <a:t>Partenariat avec les Américains</a:t>
            </a:r>
          </a:p>
          <a:p>
            <a:r>
              <a:rPr lang="fr-CA" dirty="0">
                <a:solidFill>
                  <a:srgbClr val="000000"/>
                </a:solidFill>
              </a:rPr>
              <a:t>Le Canada devenait plus indépendant.</a:t>
            </a:r>
          </a:p>
        </p:txBody>
      </p:sp>
    </p:spTree>
    <p:extLst>
      <p:ext uri="{BB962C8B-B14F-4D97-AF65-F5344CB8AC3E}">
        <p14:creationId xmlns:p14="http://schemas.microsoft.com/office/powerpoint/2010/main" val="6404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EF8CE2-CC25-4C98-B914-FEC194F0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Ménages </a:t>
            </a:r>
            <a:r>
              <a:rPr lang="en-US" kern="1200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canadiens</a:t>
            </a:r>
            <a:r>
              <a:rPr lang="en-US" kern="1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dans les </a:t>
            </a:r>
            <a:r>
              <a:rPr lang="en-US" kern="1200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années</a:t>
            </a:r>
            <a:r>
              <a:rPr lang="en-US" kern="1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1920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635D94-D730-4BB8-8C55-1BC9562BE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2135082"/>
            <a:ext cx="6250940" cy="3941868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r>
              <a:rPr lang="en-US" sz="2400" b="1" dirty="0" err="1"/>
              <a:t>N’avaient</a:t>
            </a:r>
            <a:r>
              <a:rPr lang="en-US" sz="2400" b="1" dirty="0"/>
              <a:t> pas </a:t>
            </a:r>
            <a:r>
              <a:rPr lang="en-US" sz="2400" b="1" dirty="0" err="1"/>
              <a:t>accès</a:t>
            </a:r>
            <a:r>
              <a:rPr lang="en-US" sz="2400" b="1" dirty="0"/>
              <a:t> à </a:t>
            </a:r>
            <a:r>
              <a:rPr lang="en-US" sz="2400" b="1" dirty="0" err="1"/>
              <a:t>l’électricité</a:t>
            </a:r>
            <a:r>
              <a:rPr lang="en-US" sz="2400" b="1" dirty="0"/>
              <a:t> (</a:t>
            </a:r>
            <a:r>
              <a:rPr lang="en-US" sz="2400" b="1" dirty="0" err="1"/>
              <a:t>moins</a:t>
            </a:r>
            <a:r>
              <a:rPr lang="en-US" sz="2400" b="1" dirty="0"/>
              <a:t> de 20 % des ménages </a:t>
            </a:r>
            <a:r>
              <a:rPr lang="en-US" sz="2400" b="1" dirty="0" err="1"/>
              <a:t>ruraux</a:t>
            </a:r>
            <a:r>
              <a:rPr lang="en-US" sz="2400" b="1" dirty="0"/>
              <a:t> y </a:t>
            </a:r>
            <a:r>
              <a:rPr lang="en-US" sz="2400" b="1" dirty="0" err="1"/>
              <a:t>avaient</a:t>
            </a:r>
            <a:r>
              <a:rPr lang="en-US" sz="2400" b="1" dirty="0"/>
              <a:t> </a:t>
            </a:r>
            <a:r>
              <a:rPr lang="en-US" sz="2400" b="1" dirty="0" err="1"/>
              <a:t>accès</a:t>
            </a:r>
            <a:r>
              <a:rPr lang="en-US" sz="2400" b="1" dirty="0"/>
              <a:t>!)</a:t>
            </a:r>
          </a:p>
          <a:p>
            <a:r>
              <a:rPr lang="en-US" sz="2400" b="1" dirty="0" err="1"/>
              <a:t>N’avaient</a:t>
            </a:r>
            <a:r>
              <a:rPr lang="en-US" sz="2400" b="1" dirty="0"/>
              <a:t> pas </a:t>
            </a:r>
            <a:r>
              <a:rPr lang="en-US" sz="2400" b="1" dirty="0" err="1"/>
              <a:t>d’eau</a:t>
            </a:r>
            <a:r>
              <a:rPr lang="en-US" sz="2400" b="1" dirty="0"/>
              <a:t> courante à </a:t>
            </a:r>
            <a:r>
              <a:rPr lang="en-US" sz="2400" b="1" dirty="0" err="1"/>
              <a:t>l’intérieur</a:t>
            </a:r>
            <a:r>
              <a:rPr lang="en-US" sz="2400" b="1" dirty="0"/>
              <a:t> (</a:t>
            </a:r>
            <a:r>
              <a:rPr lang="en-US" sz="2400" b="1" dirty="0" err="1"/>
              <a:t>moins</a:t>
            </a:r>
            <a:r>
              <a:rPr lang="en-US" sz="2400" b="1" dirty="0"/>
              <a:t> de 35 % des </a:t>
            </a:r>
            <a:r>
              <a:rPr lang="en-US" sz="2400" b="1" dirty="0" err="1"/>
              <a:t>maisons</a:t>
            </a:r>
            <a:r>
              <a:rPr lang="en-US" sz="2400" b="1" dirty="0"/>
              <a:t> dans les petits villages)</a:t>
            </a:r>
          </a:p>
          <a:p>
            <a:r>
              <a:rPr lang="en-US" sz="2400" b="1" dirty="0" err="1"/>
              <a:t>N’avaient</a:t>
            </a:r>
            <a:r>
              <a:rPr lang="en-US" sz="2400" b="1" dirty="0"/>
              <a:t> pas </a:t>
            </a:r>
            <a:r>
              <a:rPr lang="en-US" sz="2400" b="1" dirty="0" err="1"/>
              <a:t>accès</a:t>
            </a:r>
            <a:r>
              <a:rPr lang="en-US" sz="2400" b="1" dirty="0"/>
              <a:t> à un </a:t>
            </a:r>
            <a:r>
              <a:rPr lang="en-US" sz="2400" b="1" dirty="0" err="1"/>
              <a:t>réfrigérateur</a:t>
            </a:r>
            <a:r>
              <a:rPr lang="en-US" sz="2400" b="1" dirty="0"/>
              <a:t> (</a:t>
            </a:r>
            <a:r>
              <a:rPr lang="en-US" sz="2400" b="1" dirty="0" err="1"/>
              <a:t>moins</a:t>
            </a:r>
            <a:r>
              <a:rPr lang="en-US" sz="2400" b="1" dirty="0"/>
              <a:t> de 50% des ménages des </a:t>
            </a:r>
            <a:r>
              <a:rPr lang="en-US" sz="2400" b="1" dirty="0" err="1"/>
              <a:t>centres</a:t>
            </a:r>
            <a:r>
              <a:rPr lang="en-US" sz="2400" b="1" dirty="0"/>
              <a:t> </a:t>
            </a:r>
            <a:r>
              <a:rPr lang="en-US" sz="2400" b="1" dirty="0" err="1"/>
              <a:t>urbains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avaient</a:t>
            </a:r>
            <a:r>
              <a:rPr lang="en-US" sz="2400" b="1" dirty="0"/>
              <a:t>!)</a:t>
            </a:r>
          </a:p>
          <a:p>
            <a:r>
              <a:rPr lang="en-US" sz="2400" b="1" dirty="0" err="1"/>
              <a:t>N’avait</a:t>
            </a:r>
            <a:r>
              <a:rPr lang="en-US" sz="2400" b="1" dirty="0"/>
              <a:t> pas de toilettes </a:t>
            </a:r>
            <a:r>
              <a:rPr lang="en-US" sz="2400" b="1" dirty="0" err="1"/>
              <a:t>intérieures</a:t>
            </a:r>
            <a:r>
              <a:rPr lang="en-US" sz="2400" b="1" dirty="0"/>
              <a:t> à chasse </a:t>
            </a:r>
            <a:r>
              <a:rPr lang="en-US" sz="2400" b="1" dirty="0" err="1"/>
              <a:t>d’eau</a:t>
            </a:r>
            <a:r>
              <a:rPr lang="en-US" sz="2400" b="1" dirty="0"/>
              <a:t>! (</a:t>
            </a:r>
            <a:r>
              <a:rPr lang="en-US" sz="2400" b="1" dirty="0" err="1"/>
              <a:t>moins</a:t>
            </a:r>
            <a:r>
              <a:rPr lang="en-US" sz="2400" b="1" dirty="0"/>
              <a:t> de 10 % des ménages </a:t>
            </a:r>
            <a:r>
              <a:rPr lang="en-US" sz="2400" b="1" dirty="0" err="1"/>
              <a:t>ruraux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avaient</a:t>
            </a:r>
            <a:r>
              <a:rPr lang="en-US" sz="2400" b="1" dirty="0"/>
              <a:t>!)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C16790-7EAE-4495-A38C-F4D21F43FF68}"/>
              </a:ext>
            </a:extLst>
          </p:cNvPr>
          <p:cNvSpPr txBox="1"/>
          <p:nvPr/>
        </p:nvSpPr>
        <p:spPr>
          <a:xfrm>
            <a:off x="4976029" y="944774"/>
            <a:ext cx="6250940" cy="8649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Arial Rounded MT Bold" panose="020F0704030504030204" pitchFamily="34" charset="0"/>
              </a:rPr>
              <a:t>En</a:t>
            </a:r>
            <a:r>
              <a:rPr lang="en-US" sz="2000" dirty="0">
                <a:latin typeface="Arial Rounded MT Bold" panose="020F0704030504030204" pitchFamily="34" charset="0"/>
              </a:rPr>
              <a:t> 1929, </a:t>
            </a:r>
            <a:r>
              <a:rPr lang="en-US" sz="2000" dirty="0" err="1">
                <a:latin typeface="Arial Rounded MT Bold" panose="020F0704030504030204" pitchFamily="34" charset="0"/>
              </a:rPr>
              <a:t>plusieurs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</a:rPr>
              <a:t>familles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</a:rPr>
              <a:t>canadiennes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445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F95F42-6A50-469B-BF26-BA699C0C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764" y="990599"/>
            <a:ext cx="5219700" cy="12861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CA" dirty="0">
                <a:latin typeface="Arial Rounded MT Bold" panose="020F0704030504030204" pitchFamily="34" charset="0"/>
              </a:rPr>
              <a:t>Consumérisme/</a:t>
            </a:r>
            <a:br>
              <a:rPr lang="fr-CA" dirty="0">
                <a:latin typeface="Arial Rounded MT Bold" panose="020F0704030504030204" pitchFamily="34" charset="0"/>
              </a:rPr>
            </a:br>
            <a:r>
              <a:rPr lang="fr-CA" dirty="0">
                <a:latin typeface="Arial Rounded MT Bold" panose="020F0704030504030204" pitchFamily="34" charset="0"/>
              </a:rPr>
              <a:t>consommation</a:t>
            </a:r>
            <a:br>
              <a:rPr lang="fr-CA" dirty="0"/>
            </a:b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08DF58-57D2-4124-A7D4-6B51E37AA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BF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F7AD0A1-1193-4995-AEEB-7F71500D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fr-CA" b="1" dirty="0"/>
              <a:t>Après avoir payé les factures, acheter les épiceries, etc., les gens avaient encore de l’argent qui restaient. Ceci était nouveau pour beaucoup de gens.</a:t>
            </a:r>
          </a:p>
          <a:p>
            <a:r>
              <a:rPr lang="fr-CA" b="1" dirty="0"/>
              <a:t>Les entreprises ont consacré beaucoup de temps et d’argent à la publicité dans les revues et les journaux.</a:t>
            </a:r>
          </a:p>
          <a:p>
            <a:r>
              <a:rPr lang="fr-CA" b="1" dirty="0"/>
              <a:t>Les premiers catalogues sont imprimés et expédiés à travers le pays.</a:t>
            </a:r>
          </a:p>
        </p:txBody>
      </p:sp>
    </p:spTree>
    <p:extLst>
      <p:ext uri="{BB962C8B-B14F-4D97-AF65-F5344CB8AC3E}">
        <p14:creationId xmlns:p14="http://schemas.microsoft.com/office/powerpoint/2010/main" val="319233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8F1F224F-F155-48C1-A2B7-C98AC494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>
            <a:normAutofit/>
          </a:bodyPr>
          <a:lstStyle/>
          <a:p>
            <a:pPr algn="ctr"/>
            <a:r>
              <a:rPr lang="fr-CA" sz="3700">
                <a:latin typeface="Arial Rounded MT Bold" panose="020F0704030504030204" pitchFamily="34" charset="0"/>
              </a:rPr>
              <a:t>Consommation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60EF893-13A3-4822-A86D-2F846FED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11" y="2438400"/>
            <a:ext cx="4238624" cy="3785419"/>
          </a:xfrm>
        </p:spPr>
        <p:txBody>
          <a:bodyPr>
            <a:normAutofit/>
          </a:bodyPr>
          <a:lstStyle/>
          <a:p>
            <a:pPr>
              <a:buClr>
                <a:srgbClr val="9D5A4B"/>
              </a:buClr>
            </a:pPr>
            <a:r>
              <a:rPr lang="fr-CA" sz="3200" dirty="0"/>
              <a:t>publicité (image vs utilitaire)</a:t>
            </a:r>
          </a:p>
          <a:p>
            <a:pPr>
              <a:buClr>
                <a:srgbClr val="9D5A4B"/>
              </a:buClr>
            </a:pPr>
            <a:r>
              <a:rPr lang="fr-CA" sz="3200" dirty="0"/>
              <a:t>achat à crédit</a:t>
            </a:r>
          </a:p>
          <a:p>
            <a:pPr>
              <a:buClr>
                <a:srgbClr val="9D5A4B"/>
              </a:buClr>
            </a:pPr>
            <a:r>
              <a:rPr lang="fr-CA" sz="3200" dirty="0"/>
              <a:t>chaînes de magasins</a:t>
            </a:r>
            <a:endParaRPr lang="en-US" sz="3200" dirty="0"/>
          </a:p>
        </p:txBody>
      </p:sp>
      <p:sp>
        <p:nvSpPr>
          <p:cNvPr id="68" name="Rectangle 59">
            <a:extLst>
              <a:ext uri="{FF2B5EF4-FFF2-40B4-BE49-F238E27FC236}">
                <a16:creationId xmlns:a16="http://schemas.microsoft.com/office/drawing/2014/main" id="{45BEE692-38FF-45D5-BACD-3ED0107AB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9">
            <a:extLst>
              <a:ext uri="{FF2B5EF4-FFF2-40B4-BE49-F238E27FC236}">
                <a16:creationId xmlns:a16="http://schemas.microsoft.com/office/drawing/2014/main" id="{FFC0ABB7-3FF2-48CA-AF41-7C90BA14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7864CB5-C251-41BA-9C03-7802917AE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52" r="-3" b="1029"/>
          <a:stretch/>
        </p:blipFill>
        <p:spPr>
          <a:xfrm>
            <a:off x="5414728" y="827678"/>
            <a:ext cx="3603723" cy="19967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56ED7B-4BCF-48F1-8417-6ED933C21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 r="-3" b="6219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pic>
        <p:nvPicPr>
          <p:cNvPr id="14" name="Espace réservé du contenu 8">
            <a:extLst>
              <a:ext uri="{FF2B5EF4-FFF2-40B4-BE49-F238E27FC236}">
                <a16:creationId xmlns:a16="http://schemas.microsoft.com/office/drawing/2014/main" id="{7949B5B3-1AD0-4486-8828-D344696EBD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29" r="14468" b="1"/>
          <a:stretch/>
        </p:blipFill>
        <p:spPr>
          <a:xfrm>
            <a:off x="9173937" y="827678"/>
            <a:ext cx="2315724" cy="50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9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87B369C-182C-4C40-9A40-1F223D06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982" y="643467"/>
            <a:ext cx="3871890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3F4820-FA5A-4247-8529-E0128BA18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61" y="643467"/>
            <a:ext cx="40390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3E0CE1-D218-495F-8E93-F54784CD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199" y="643467"/>
            <a:ext cx="3955456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7313E0-9B93-4024-9092-78181495E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65" y="643467"/>
            <a:ext cx="43872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5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EC156-2EC4-4D89-B03F-5289D0DF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Arial Rounded MT Bold" panose="020F0704030504030204" pitchFamily="34" charset="0"/>
              </a:rPr>
              <a:t>Mode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677491-C2E1-4CD3-B80E-2DAED97B2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" y="1040615"/>
            <a:ext cx="3529109" cy="26468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880073-9FAF-40DB-A591-4070870B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657" y="476573"/>
            <a:ext cx="2906685" cy="37749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96EEA9-8D90-4D32-8717-E76EBB479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360035"/>
            <a:ext cx="3553968" cy="20079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3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8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99738-37D0-4F2E-83A9-F67F19C4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702952"/>
          </a:xfrm>
        </p:spPr>
        <p:txBody>
          <a:bodyPr>
            <a:normAutofit/>
          </a:bodyPr>
          <a:lstStyle/>
          <a:p>
            <a:r>
              <a:rPr lang="fr-CA" dirty="0">
                <a:latin typeface="Arial Rounded MT Bold" panose="020F0704030504030204" pitchFamily="34" charset="0"/>
              </a:rPr>
              <a:t>Culture de masse: films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9CEE05D-F25C-4EC3-B527-D9C999E3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036726-0C05-446E-91C3-B986EBEA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C7C09C-274B-461C-9443-5BEAB72D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60" y="1126566"/>
            <a:ext cx="3044697" cy="231396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A2D991-0E47-404A-8F75-59D3B2715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497" y="1017297"/>
            <a:ext cx="2434338" cy="13997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13D043-1827-4F30-85DF-71B09BB45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60" y="4498119"/>
            <a:ext cx="3044697" cy="132533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1C7DC3-97F4-4912-84BB-43A96AD02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145" y="3096468"/>
            <a:ext cx="2365041" cy="2956302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90CA42-5924-4DD4-B23B-22F397A5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995" y="2623457"/>
            <a:ext cx="3732245" cy="3589615"/>
          </a:xfrm>
        </p:spPr>
        <p:txBody>
          <a:bodyPr>
            <a:normAutofit/>
          </a:bodyPr>
          <a:lstStyle/>
          <a:p>
            <a:r>
              <a:rPr lang="en-US" sz="2400" b="1" dirty="0"/>
              <a:t>“Palais“ pour les films</a:t>
            </a:r>
          </a:p>
          <a:p>
            <a:r>
              <a:rPr lang="en-US" sz="2400" b="1" dirty="0"/>
              <a:t>“Talkies" (1927)</a:t>
            </a:r>
          </a:p>
          <a:p>
            <a:r>
              <a:rPr lang="en-US" sz="2400" b="1" dirty="0"/>
              <a:t>Will H. Hays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245567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866</Words>
  <Application>Microsoft Office PowerPoint</Application>
  <PresentationFormat>Grand écran</PresentationFormat>
  <Paragraphs>103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Thème Office</vt:lpstr>
      <vt:lpstr>L’économie des années 20</vt:lpstr>
      <vt:lpstr>Urbanisation</vt:lpstr>
      <vt:lpstr>Ménages canadiens dans les années 1920</vt:lpstr>
      <vt:lpstr>Consumérisme/ consommation </vt:lpstr>
      <vt:lpstr>Consommation</vt:lpstr>
      <vt:lpstr>Présentation PowerPoint</vt:lpstr>
      <vt:lpstr>Présentation PowerPoint</vt:lpstr>
      <vt:lpstr>Mode</vt:lpstr>
      <vt:lpstr>Culture de masse: films</vt:lpstr>
      <vt:lpstr>Radio</vt:lpstr>
      <vt:lpstr>L’automobile</vt:lpstr>
      <vt:lpstr>Automobiles et consumérisme</vt:lpstr>
      <vt:lpstr>Automobiles et l’expansion industrielle</vt:lpstr>
      <vt:lpstr>Achat à crédit</vt:lpstr>
      <vt:lpstr>Croissance économique</vt:lpstr>
      <vt:lpstr>Croissance économique</vt:lpstr>
      <vt:lpstr>Exportation des marchandises</vt:lpstr>
      <vt:lpstr>N’était pas en plein essor partout…</vt:lpstr>
      <vt:lpstr>Relations commerciales (trade)</vt:lpstr>
      <vt:lpstr>Les É-U avaient besoin du Canada</vt:lpstr>
      <vt:lpstr>Propriété étrangère</vt:lpstr>
      <vt:lpstr>Réflexion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L’économie des années 20</dc:title>
  <dc:creator>Christine Lagrandeur</dc:creator>
  <cp:lastModifiedBy>Christine Lagrandeur</cp:lastModifiedBy>
  <cp:revision>15</cp:revision>
  <dcterms:created xsi:type="dcterms:W3CDTF">2019-07-16T18:09:33Z</dcterms:created>
  <dcterms:modified xsi:type="dcterms:W3CDTF">2019-07-17T12:52:52Z</dcterms:modified>
</cp:coreProperties>
</file>