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69" r:id="rId5"/>
    <p:sldId id="257" r:id="rId6"/>
    <p:sldId id="264" r:id="rId7"/>
    <p:sldId id="261" r:id="rId8"/>
    <p:sldId id="262" r:id="rId9"/>
    <p:sldId id="263" r:id="rId10"/>
    <p:sldId id="256" r:id="rId11"/>
    <p:sldId id="258" r:id="rId12"/>
    <p:sldId id="26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>
      <p:cViewPr>
        <p:scale>
          <a:sx n="76" d="100"/>
          <a:sy n="76" d="100"/>
        </p:scale>
        <p:origin x="-109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2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F46E-1B5B-4C07-84C2-3359F389D57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2A17-9936-45D9-B948-B51D036F71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Long-writing Tasks:</a:t>
            </a:r>
            <a:br>
              <a:rPr lang="en-US" sz="6000" dirty="0" smtClean="0"/>
            </a:br>
            <a:r>
              <a:rPr lang="en-US" sz="6000" dirty="0" smtClean="0"/>
              <a:t>Writing a </a:t>
            </a:r>
            <a:r>
              <a:rPr lang="en-US" sz="6000" b="1" dirty="0" smtClean="0"/>
              <a:t>News Report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87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Writing a News Report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Inverted Pyramid</a:t>
            </a:r>
          </a:p>
          <a:p>
            <a:r>
              <a:rPr lang="en-US" dirty="0"/>
              <a:t>Most news stories are written in the inverted pyramid style.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means all the </a:t>
            </a:r>
            <a:r>
              <a:rPr lang="en-US" b="1" dirty="0"/>
              <a:t>important</a:t>
            </a:r>
            <a:r>
              <a:rPr lang="en-US" dirty="0"/>
              <a:t> </a:t>
            </a:r>
            <a:r>
              <a:rPr lang="en-US" dirty="0" smtClean="0"/>
              <a:t>information — </a:t>
            </a:r>
            <a:r>
              <a:rPr lang="en-US" b="1" dirty="0" smtClean="0"/>
              <a:t>most </a:t>
            </a:r>
            <a:r>
              <a:rPr lang="en-US" b="1" dirty="0"/>
              <a:t>of the 5 </a:t>
            </a:r>
            <a:r>
              <a:rPr lang="en-US" b="1" dirty="0" smtClean="0"/>
              <a:t>W’s</a:t>
            </a:r>
            <a:r>
              <a:rPr lang="en-US" dirty="0" smtClean="0"/>
              <a:t> — can </a:t>
            </a:r>
            <a:r>
              <a:rPr lang="en-US" dirty="0"/>
              <a:t>be found in the </a:t>
            </a:r>
            <a:r>
              <a:rPr lang="en-US" b="1" dirty="0"/>
              <a:t>lead</a:t>
            </a:r>
            <a:r>
              <a:rPr lang="en-US" dirty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and quotes are added according to their importance.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least important information can be found at the bottom of the story, or pyramid.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4294" y="3032385"/>
            <a:ext cx="3876675" cy="3467100"/>
            <a:chOff x="2209800" y="2895600"/>
            <a:chExt cx="3876675" cy="3467100"/>
          </a:xfrm>
        </p:grpSpPr>
        <p:grpSp>
          <p:nvGrpSpPr>
            <p:cNvPr id="7" name="Group 6"/>
            <p:cNvGrpSpPr/>
            <p:nvPr/>
          </p:nvGrpSpPr>
          <p:grpSpPr>
            <a:xfrm>
              <a:off x="2209800" y="2895600"/>
              <a:ext cx="3876675" cy="3467100"/>
              <a:chOff x="0" y="0"/>
              <a:chExt cx="3876675" cy="3467100"/>
            </a:xfrm>
          </p:grpSpPr>
          <p:sp>
            <p:nvSpPr>
              <p:cNvPr id="8" name="Isosceles Triangle 7"/>
              <p:cNvSpPr/>
              <p:nvPr/>
            </p:nvSpPr>
            <p:spPr>
              <a:xfrm flipV="1">
                <a:off x="0" y="0"/>
                <a:ext cx="3876675" cy="346710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85750" y="523875"/>
                <a:ext cx="328612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76250" y="847725"/>
                <a:ext cx="2933700" cy="95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76275" y="1228725"/>
                <a:ext cx="25146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85825" y="1581150"/>
                <a:ext cx="21240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123950" y="2000250"/>
                <a:ext cx="16383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314450" y="2371725"/>
                <a:ext cx="122872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466975" y="3071054"/>
              <a:ext cx="33147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Headline</a:t>
              </a:r>
            </a:p>
            <a:p>
              <a:pPr algn="ctr"/>
              <a:endParaRPr lang="en-US" sz="600" b="1" dirty="0"/>
            </a:p>
            <a:p>
              <a:pPr algn="ctr"/>
              <a:r>
                <a:rPr lang="en-US" b="1" dirty="0" smtClean="0"/>
                <a:t>Lead</a:t>
              </a:r>
            </a:p>
            <a:p>
              <a:pPr algn="ctr"/>
              <a:r>
                <a:rPr lang="en-US" b="1" dirty="0" smtClean="0"/>
                <a:t>Important Facts</a:t>
              </a:r>
            </a:p>
            <a:p>
              <a:pPr algn="ctr"/>
              <a:endParaRPr lang="en-US" sz="800" b="1" dirty="0" smtClean="0"/>
            </a:p>
            <a:p>
              <a:pPr algn="ctr"/>
              <a:r>
                <a:rPr lang="en-US" b="1" dirty="0" smtClean="0"/>
                <a:t>Important Facts</a:t>
              </a:r>
            </a:p>
            <a:p>
              <a:pPr algn="ctr"/>
              <a:endParaRPr lang="en-US" sz="800" b="1" dirty="0" smtClean="0"/>
            </a:p>
            <a:p>
              <a:pPr algn="ctr"/>
              <a:r>
                <a:rPr lang="en-US" b="1" dirty="0" smtClean="0"/>
                <a:t>Facts</a:t>
              </a:r>
            </a:p>
            <a:p>
              <a:pPr algn="ctr"/>
              <a:endParaRPr lang="en-US" sz="800" b="1" dirty="0" smtClean="0"/>
            </a:p>
            <a:p>
              <a:pPr algn="ctr"/>
              <a:r>
                <a:rPr lang="en-US" b="1" dirty="0" smtClean="0"/>
                <a:t>Facts</a:t>
              </a:r>
            </a:p>
            <a:p>
              <a:pPr algn="ctr"/>
              <a:endParaRPr lang="en-US" sz="800" b="1" dirty="0" smtClean="0"/>
            </a:p>
            <a:p>
              <a:pPr algn="ctr"/>
              <a:r>
                <a:rPr lang="en-US" b="1" dirty="0" smtClean="0"/>
                <a:t>Facts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6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a News </a:t>
            </a:r>
            <a:r>
              <a:rPr lang="en-US" dirty="0"/>
              <a:t>R</a:t>
            </a:r>
            <a:r>
              <a:rPr lang="en-US" dirty="0" smtClean="0"/>
              <a:t>eport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Look </a:t>
            </a:r>
            <a:r>
              <a:rPr lang="en-US" sz="2400" dirty="0"/>
              <a:t>closely at the </a:t>
            </a:r>
            <a:r>
              <a:rPr lang="en-US" sz="2400" b="1" i="1" dirty="0"/>
              <a:t>picture</a:t>
            </a:r>
            <a:r>
              <a:rPr lang="en-US" sz="2400" dirty="0"/>
              <a:t> and the </a:t>
            </a:r>
            <a:r>
              <a:rPr lang="en-US" sz="2400" b="1" i="1" dirty="0"/>
              <a:t>headline</a:t>
            </a:r>
            <a:r>
              <a:rPr lang="en-US" sz="2400" dirty="0"/>
              <a:t>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Think </a:t>
            </a:r>
            <a:r>
              <a:rPr lang="en-US" sz="2400" dirty="0"/>
              <a:t>of an event that relates to them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Create interesting “facts” answering the </a:t>
            </a:r>
            <a:r>
              <a:rPr lang="en-US" sz="2400" dirty="0" smtClean="0"/>
              <a:t>questions</a:t>
            </a:r>
            <a:r>
              <a:rPr lang="en-US" sz="2400" dirty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i="1" dirty="0" smtClean="0"/>
              <a:t>who</a:t>
            </a:r>
            <a:r>
              <a:rPr lang="en-US" sz="2400" i="1" dirty="0"/>
              <a:t>, </a:t>
            </a:r>
            <a:r>
              <a:rPr lang="en-US" sz="2400" b="1" i="1" dirty="0"/>
              <a:t>what</a:t>
            </a:r>
            <a:r>
              <a:rPr lang="en-US" sz="2400" i="1" dirty="0"/>
              <a:t> , </a:t>
            </a:r>
            <a:r>
              <a:rPr lang="en-US" sz="2400" b="1" i="1" dirty="0"/>
              <a:t>where</a:t>
            </a:r>
            <a:r>
              <a:rPr lang="en-US" sz="2400" i="1" dirty="0"/>
              <a:t>, </a:t>
            </a:r>
            <a:r>
              <a:rPr lang="en-US" sz="2400" b="1" i="1" dirty="0" smtClean="0"/>
              <a:t>when</a:t>
            </a:r>
            <a:r>
              <a:rPr lang="en-US" sz="2400" i="1" dirty="0" smtClean="0"/>
              <a:t>, </a:t>
            </a:r>
            <a:r>
              <a:rPr lang="en-US" sz="2400" b="1" i="1" dirty="0"/>
              <a:t>why</a:t>
            </a:r>
            <a:r>
              <a:rPr lang="en-US" sz="2400" dirty="0"/>
              <a:t> and </a:t>
            </a:r>
            <a:r>
              <a:rPr lang="en-US" sz="2400" b="1" i="1" dirty="0" smtClean="0"/>
              <a:t>how</a:t>
            </a:r>
          </a:p>
          <a:p>
            <a:endParaRPr lang="en-US" sz="2400" dirty="0"/>
          </a:p>
          <a:p>
            <a:r>
              <a:rPr lang="en-US" sz="2400" dirty="0"/>
              <a:t>Use </a:t>
            </a:r>
            <a:r>
              <a:rPr lang="en-US" sz="2400" b="1" dirty="0"/>
              <a:t>quotations</a:t>
            </a:r>
            <a:r>
              <a:rPr lang="en-US" sz="2400" dirty="0"/>
              <a:t> to make the report more interesting.</a:t>
            </a:r>
          </a:p>
          <a:p>
            <a:r>
              <a:rPr lang="en-US" sz="2400" dirty="0"/>
              <a:t>Write in short paragraphs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Be sure your news report reflects the picture and headline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or </a:t>
            </a:r>
            <a:r>
              <a:rPr lang="en-US" sz="2400" b="1" dirty="0"/>
              <a:t>it will be scored much lower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dirty="0"/>
              <a:t>Write your report in the </a:t>
            </a:r>
            <a:r>
              <a:rPr lang="en-US" sz="2400" b="1" i="1" dirty="0"/>
              <a:t>third person </a:t>
            </a:r>
            <a:r>
              <a:rPr lang="en-US" sz="2400" dirty="0"/>
              <a:t>(</a:t>
            </a:r>
            <a:r>
              <a:rPr lang="en-US" sz="2400" dirty="0" smtClean="0"/>
              <a:t>i.e. </a:t>
            </a:r>
            <a:r>
              <a:rPr lang="en-US" sz="2400" dirty="0"/>
              <a:t>“he said,” not “I said”).</a:t>
            </a:r>
          </a:p>
        </p:txBody>
      </p:sp>
    </p:spTree>
    <p:extLst>
      <p:ext uri="{BB962C8B-B14F-4D97-AF65-F5344CB8AC3E}">
        <p14:creationId xmlns:p14="http://schemas.microsoft.com/office/powerpoint/2010/main" val="2125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Task – Writing a News Report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Write a news report based on the </a:t>
            </a:r>
            <a:r>
              <a:rPr lang="en-US" sz="2800" dirty="0" smtClean="0"/>
              <a:t>following </a:t>
            </a:r>
            <a:br>
              <a:rPr lang="en-US" sz="2800" dirty="0" smtClean="0"/>
            </a:br>
            <a:r>
              <a:rPr lang="en-US" sz="2800" dirty="0" smtClean="0"/>
              <a:t>headline </a:t>
            </a:r>
            <a:r>
              <a:rPr lang="en-US" sz="2800" dirty="0"/>
              <a:t>and picture.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You will have to make up the facts and information answering some or all of the following questions:  </a:t>
            </a:r>
            <a:r>
              <a:rPr lang="en-US" sz="2800" b="1" dirty="0"/>
              <a:t>Who</a:t>
            </a:r>
            <a:r>
              <a:rPr lang="en-US" sz="2800" dirty="0" smtClean="0"/>
              <a:t>?  </a:t>
            </a:r>
            <a:r>
              <a:rPr lang="en-US" sz="2800" b="1" dirty="0"/>
              <a:t>What</a:t>
            </a:r>
            <a:r>
              <a:rPr lang="en-US" sz="2800" dirty="0"/>
              <a:t>? </a:t>
            </a:r>
            <a:r>
              <a:rPr lang="en-US" sz="2800" dirty="0" smtClean="0"/>
              <a:t> </a:t>
            </a:r>
            <a:r>
              <a:rPr lang="en-US" sz="2800" b="1" dirty="0" smtClean="0"/>
              <a:t>Where</a:t>
            </a:r>
            <a:r>
              <a:rPr lang="en-US" sz="2800" dirty="0" smtClean="0"/>
              <a:t>?  </a:t>
            </a:r>
            <a:r>
              <a:rPr lang="en-US" sz="2800" b="1" dirty="0"/>
              <a:t>When</a:t>
            </a:r>
            <a:r>
              <a:rPr lang="en-US" sz="2800" dirty="0" smtClean="0"/>
              <a:t>?  </a:t>
            </a:r>
            <a:r>
              <a:rPr lang="en-US" sz="2800" b="1" dirty="0"/>
              <a:t>Why</a:t>
            </a:r>
            <a:r>
              <a:rPr lang="en-US" sz="2800" dirty="0"/>
              <a:t>? </a:t>
            </a:r>
            <a:r>
              <a:rPr lang="en-US" sz="2800" dirty="0" smtClean="0"/>
              <a:t> </a:t>
            </a:r>
            <a:r>
              <a:rPr lang="en-US" sz="2800" b="1" dirty="0" smtClean="0"/>
              <a:t>How</a:t>
            </a:r>
            <a:r>
              <a:rPr lang="en-US" sz="2800" dirty="0"/>
              <a:t>?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Purpose and Audience:  to report on an event for the readers of a </a:t>
            </a:r>
            <a:r>
              <a:rPr lang="en-US" sz="2800" dirty="0" smtClean="0"/>
              <a:t>newspaper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Length:  Approximately 1 – 2 pages.</a:t>
            </a:r>
          </a:p>
        </p:txBody>
      </p:sp>
    </p:spTree>
    <p:extLst>
      <p:ext uri="{BB962C8B-B14F-4D97-AF65-F5344CB8AC3E}">
        <p14:creationId xmlns:p14="http://schemas.microsoft.com/office/powerpoint/2010/main" val="33298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Inspires Youth</a:t>
            </a:r>
            <a:endParaRPr lang="en-US" dirty="0"/>
          </a:p>
        </p:txBody>
      </p:sp>
      <p:pic>
        <p:nvPicPr>
          <p:cNvPr id="3074" name="Picture 2" descr="I:\Building Successful Students\PHOTOS\link-crew-sept-2011\smallest-files\495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8" y="1295400"/>
            <a:ext cx="6899978" cy="47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from 2010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0615" y="17526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Here are some samples of student work with grades from the 2010 OSSLT test.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Please take some time to review the answers and the commentary on why </a:t>
            </a:r>
            <a:r>
              <a:rPr lang="en-US" sz="3200" dirty="0" smtClean="0"/>
              <a:t>each student scored </a:t>
            </a:r>
            <a:r>
              <a:rPr lang="en-US" sz="3200" dirty="0"/>
              <a:t>a particular mark.</a:t>
            </a:r>
          </a:p>
        </p:txBody>
      </p:sp>
    </p:spTree>
    <p:extLst>
      <p:ext uri="{BB962C8B-B14F-4D97-AF65-F5344CB8AC3E}">
        <p14:creationId xmlns:p14="http://schemas.microsoft.com/office/powerpoint/2010/main" val="29423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News Report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1035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Task: </a:t>
            </a:r>
            <a:r>
              <a:rPr lang="en-US" sz="2400" dirty="0" smtClean="0"/>
              <a:t>Write </a:t>
            </a:r>
            <a:r>
              <a:rPr lang="en-US" sz="2400" dirty="0"/>
              <a:t>a </a:t>
            </a:r>
            <a:r>
              <a:rPr lang="en-US" sz="2400" b="1" dirty="0"/>
              <a:t>news report </a:t>
            </a:r>
            <a:r>
              <a:rPr lang="en-US" sz="2400" dirty="0"/>
              <a:t>on the next page based on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400" dirty="0"/>
              <a:t>headline and picture below. </a:t>
            </a:r>
            <a:endParaRPr lang="en-US" sz="2400" dirty="0" smtClean="0"/>
          </a:p>
          <a:p>
            <a:endParaRPr lang="en-US" sz="1200" dirty="0"/>
          </a:p>
          <a:p>
            <a:r>
              <a:rPr lang="en-US" sz="2400" dirty="0"/>
              <a:t>• You will have to make up the facts and information to </a:t>
            </a:r>
            <a:r>
              <a:rPr lang="en-US" sz="2400" dirty="0" smtClean="0"/>
              <a:t>answer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/>
              <a:t>some or all of the following questions: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b="1" dirty="0" smtClean="0"/>
              <a:t>Who</a:t>
            </a:r>
            <a:r>
              <a:rPr lang="en-US" sz="2400" b="1" dirty="0"/>
              <a:t>? What? Where? When? Why? How? </a:t>
            </a:r>
            <a:endParaRPr lang="en-US" sz="2400" b="1" dirty="0" smtClean="0"/>
          </a:p>
          <a:p>
            <a:endParaRPr lang="en-US" sz="1200" b="1" dirty="0"/>
          </a:p>
          <a:p>
            <a:r>
              <a:rPr lang="en-US" sz="2400" dirty="0"/>
              <a:t>• You must relate your newspaper report to </a:t>
            </a:r>
            <a:r>
              <a:rPr lang="en-US" sz="2400" b="1" dirty="0"/>
              <a:t>both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</a:t>
            </a:r>
            <a:r>
              <a:rPr lang="en-US" sz="2400" dirty="0" smtClean="0"/>
              <a:t>the </a:t>
            </a:r>
            <a:r>
              <a:rPr lang="en-US" sz="2400" b="1" dirty="0"/>
              <a:t>headline</a:t>
            </a:r>
            <a:r>
              <a:rPr lang="en-US" sz="2400" dirty="0"/>
              <a:t> </a:t>
            </a:r>
            <a:r>
              <a:rPr lang="en-US" sz="2400" b="1" i="1" dirty="0"/>
              <a:t>and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/>
              <a:t>picture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Purpose and Audience: </a:t>
            </a:r>
            <a:r>
              <a:rPr lang="en-US" sz="2400" dirty="0"/>
              <a:t>to report on an event for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            readers </a:t>
            </a:r>
            <a:r>
              <a:rPr lang="en-US" sz="2400" dirty="0"/>
              <a:t>of a </a:t>
            </a:r>
            <a:r>
              <a:rPr lang="en-US" sz="2400" dirty="0" smtClean="0"/>
              <a:t>newspaper</a:t>
            </a:r>
          </a:p>
          <a:p>
            <a:endParaRPr lang="en-US" sz="2400" dirty="0"/>
          </a:p>
          <a:p>
            <a:r>
              <a:rPr lang="en-US" sz="2400" b="1" dirty="0"/>
              <a:t>Length: </a:t>
            </a:r>
            <a:r>
              <a:rPr lang="en-US" sz="2400" dirty="0" smtClean="0"/>
              <a:t>The </a:t>
            </a:r>
            <a:r>
              <a:rPr lang="en-US" sz="2400" dirty="0"/>
              <a:t>lined space provided for your written work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indicates </a:t>
            </a:r>
            <a:r>
              <a:rPr lang="en-US" sz="2400" dirty="0"/>
              <a:t>the approximate length of the writing expected.</a:t>
            </a:r>
          </a:p>
        </p:txBody>
      </p:sp>
    </p:spTree>
    <p:extLst>
      <p:ext uri="{BB962C8B-B14F-4D97-AF65-F5344CB8AC3E}">
        <p14:creationId xmlns:p14="http://schemas.microsoft.com/office/powerpoint/2010/main" val="23560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b="15232"/>
          <a:stretch/>
        </p:blipFill>
        <p:spPr bwMode="auto">
          <a:xfrm>
            <a:off x="762000" y="246797"/>
            <a:ext cx="7356026" cy="65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1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4179" r="38992" b="27425"/>
          <a:stretch/>
        </p:blipFill>
        <p:spPr bwMode="auto">
          <a:xfrm>
            <a:off x="1905000" y="1828800"/>
            <a:ext cx="5022376" cy="42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802482"/>
            <a:ext cx="91440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Storm Shuts Down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(Very Poor Answer)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t="19792" r="14577" b="10075"/>
          <a:stretch/>
        </p:blipFill>
        <p:spPr bwMode="auto">
          <a:xfrm>
            <a:off x="1143000" y="1219200"/>
            <a:ext cx="6980714" cy="51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4179" r="38992" b="27425"/>
          <a:stretch/>
        </p:blipFill>
        <p:spPr bwMode="auto">
          <a:xfrm>
            <a:off x="4800600" y="2286000"/>
            <a:ext cx="2464442" cy="20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10076" r="15484" b="4477"/>
          <a:stretch/>
        </p:blipFill>
        <p:spPr bwMode="auto">
          <a:xfrm>
            <a:off x="1337480" y="609600"/>
            <a:ext cx="6905767" cy="62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418"/>
            <a:ext cx="82296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(Poor Answer)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4179" r="38992" b="27425"/>
          <a:stretch/>
        </p:blipFill>
        <p:spPr bwMode="auto">
          <a:xfrm>
            <a:off x="4953000" y="1676400"/>
            <a:ext cx="2464442" cy="20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9" t="11381" r="18563" b="4104"/>
          <a:stretch/>
        </p:blipFill>
        <p:spPr bwMode="auto">
          <a:xfrm>
            <a:off x="1924334" y="685800"/>
            <a:ext cx="6305266" cy="618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(Better Answer)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4179" r="38992" b="27425"/>
          <a:stretch/>
        </p:blipFill>
        <p:spPr bwMode="auto">
          <a:xfrm>
            <a:off x="5029200" y="1339378"/>
            <a:ext cx="1740090" cy="148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7836" r="21362" b="4291"/>
          <a:stretch/>
        </p:blipFill>
        <p:spPr bwMode="auto">
          <a:xfrm>
            <a:off x="1774208" y="429905"/>
            <a:ext cx="5895833" cy="64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(Best Answer)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4179" r="38992" b="27425"/>
          <a:stretch/>
        </p:blipFill>
        <p:spPr bwMode="auto">
          <a:xfrm>
            <a:off x="4876801" y="1143001"/>
            <a:ext cx="1702204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118</Words>
  <Application>Microsoft Office PowerPoint</Application>
  <PresentationFormat>Affichage à l'écran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Long-writing Tasks: Writing a News Report</vt:lpstr>
      <vt:lpstr>Samples from 2010</vt:lpstr>
      <vt:lpstr>Writing a News Report</vt:lpstr>
      <vt:lpstr>Présentation PowerPoint</vt:lpstr>
      <vt:lpstr>Présentation PowerPoint</vt:lpstr>
      <vt:lpstr>(Very Poor Answer)</vt:lpstr>
      <vt:lpstr>(Poor Answer)</vt:lpstr>
      <vt:lpstr>(Better Answer)</vt:lpstr>
      <vt:lpstr>(Best Answer)</vt:lpstr>
      <vt:lpstr>Writing a News Report</vt:lpstr>
      <vt:lpstr>Strategies for a News Report</vt:lpstr>
      <vt:lpstr>Class Task – Writing a News Report</vt:lpstr>
      <vt:lpstr>Teacher Inspires Youth</vt:lpstr>
    </vt:vector>
  </TitlesOfParts>
  <Company>Waterloo Catholic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News Report</dc:title>
  <dc:creator>ITS C</dc:creator>
  <cp:lastModifiedBy>Christine Lagrandeur-Anderson</cp:lastModifiedBy>
  <cp:revision>17</cp:revision>
  <dcterms:created xsi:type="dcterms:W3CDTF">2012-03-20T14:43:25Z</dcterms:created>
  <dcterms:modified xsi:type="dcterms:W3CDTF">2016-03-08T23:44:22Z</dcterms:modified>
</cp:coreProperties>
</file>