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6" r:id="rId15"/>
    <p:sldId id="290" r:id="rId16"/>
    <p:sldId id="300" r:id="rId17"/>
    <p:sldId id="298" r:id="rId18"/>
    <p:sldId id="293" r:id="rId19"/>
    <p:sldId id="294" r:id="rId20"/>
    <p:sldId id="297" r:id="rId21"/>
    <p:sldId id="296" r:id="rId22"/>
    <p:sldId id="299" r:id="rId23"/>
    <p:sldId id="30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1D3E-146D-40B4-929F-3A0B57E52ED2}" type="datetimeFigureOut">
              <a:rPr lang="en-US" smtClean="0"/>
              <a:pPr/>
              <a:t>7/1/2019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C589A1BB-6D0D-4A0F-935D-C92DE91DBC5F}" type="slidenum">
              <a:rPr lang="en-CA" smtClean="0"/>
              <a:pPr/>
              <a:t>‹N°›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62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1D3E-146D-40B4-929F-3A0B57E52ED2}" type="datetimeFigureOut">
              <a:rPr lang="en-US" smtClean="0"/>
              <a:pPr/>
              <a:t>7/1/2019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A1BB-6D0D-4A0F-935D-C92DE91DBC5F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66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1D3E-146D-40B4-929F-3A0B57E52ED2}" type="datetimeFigureOut">
              <a:rPr lang="en-US" smtClean="0"/>
              <a:pPr/>
              <a:t>7/1/2019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A1BB-6D0D-4A0F-935D-C92DE91DBC5F}" type="slidenum">
              <a:rPr lang="en-CA" smtClean="0"/>
              <a:pPr/>
              <a:t>‹N°›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389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1D3E-146D-40B4-929F-3A0B57E52ED2}" type="datetimeFigureOut">
              <a:rPr lang="en-US" smtClean="0"/>
              <a:pPr/>
              <a:t>7/1/2019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A1BB-6D0D-4A0F-935D-C92DE91DBC5F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821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1D3E-146D-40B4-929F-3A0B57E52ED2}" type="datetimeFigureOut">
              <a:rPr lang="en-US" smtClean="0"/>
              <a:pPr/>
              <a:t>7/1/2019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A1BB-6D0D-4A0F-935D-C92DE91DBC5F}" type="slidenum">
              <a:rPr lang="en-CA" smtClean="0"/>
              <a:pPr/>
              <a:t>‹N°›</a:t>
            </a:fld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37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1D3E-146D-40B4-929F-3A0B57E52ED2}" type="datetimeFigureOut">
              <a:rPr lang="en-US" smtClean="0"/>
              <a:pPr/>
              <a:t>7/1/2019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A1BB-6D0D-4A0F-935D-C92DE91DBC5F}" type="slidenum">
              <a:rPr lang="en-CA" smtClean="0"/>
              <a:pPr/>
              <a:t>‹N°›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7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1D3E-146D-40B4-929F-3A0B57E52ED2}" type="datetimeFigureOut">
              <a:rPr lang="en-US" smtClean="0"/>
              <a:pPr/>
              <a:t>7/1/2019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A1BB-6D0D-4A0F-935D-C92DE91DBC5F}" type="slidenum">
              <a:rPr lang="en-CA" smtClean="0"/>
              <a:pPr/>
              <a:t>‹N°›</a:t>
            </a:fld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344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1D3E-146D-40B4-929F-3A0B57E52ED2}" type="datetimeFigureOut">
              <a:rPr lang="en-US" smtClean="0"/>
              <a:pPr/>
              <a:t>7/1/2019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A1BB-6D0D-4A0F-935D-C92DE91DBC5F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6593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1D3E-146D-40B4-929F-3A0B57E52ED2}" type="datetimeFigureOut">
              <a:rPr lang="en-US" smtClean="0"/>
              <a:pPr/>
              <a:t>7/1/2019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A1BB-6D0D-4A0F-935D-C92DE91DBC5F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295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1D3E-146D-40B4-929F-3A0B57E52ED2}" type="datetimeFigureOut">
              <a:rPr lang="en-US" smtClean="0"/>
              <a:pPr/>
              <a:t>7/1/2019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A1BB-6D0D-4A0F-935D-C92DE91DBC5F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546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1D3E-146D-40B4-929F-3A0B57E52ED2}" type="datetimeFigureOut">
              <a:rPr lang="en-US" smtClean="0"/>
              <a:pPr/>
              <a:t>7/1/2019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A1BB-6D0D-4A0F-935D-C92DE91DBC5F}" type="slidenum">
              <a:rPr lang="en-CA" smtClean="0"/>
              <a:pPr/>
              <a:t>‹N°›</a:t>
            </a:fld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837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A1FC1D3E-146D-40B4-929F-3A0B57E52ED2}" type="datetimeFigureOut">
              <a:rPr lang="en-US" smtClean="0"/>
              <a:pPr/>
              <a:t>7/1/2019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A1BB-6D0D-4A0F-935D-C92DE91DBC5F}" type="slidenum">
              <a:rPr lang="en-CA" smtClean="0"/>
              <a:pPr/>
              <a:t>‹N°›</a:t>
            </a:fld>
            <a:endParaRPr lang="en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54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C1D3E-146D-40B4-929F-3A0B57E52ED2}" type="datetimeFigureOut">
              <a:rPr lang="en-US" smtClean="0"/>
              <a:pPr/>
              <a:t>7/1/2019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589A1BB-6D0D-4A0F-935D-C92DE91DBC5F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864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suite101.com/941932_com_trenchfoot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.dailymail.co.uk/i/pix/2007/07_01/FallenDM_468x4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617"/>
            <a:ext cx="9144000" cy="890953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2143116"/>
            <a:ext cx="7772400" cy="3603884"/>
          </a:xfrm>
        </p:spPr>
        <p:txBody>
          <a:bodyPr>
            <a:normAutofit/>
          </a:bodyPr>
          <a:lstStyle/>
          <a:p>
            <a:pPr algn="ctr"/>
            <a:r>
              <a:rPr lang="en-CA" sz="9600" dirty="0">
                <a:solidFill>
                  <a:schemeClr val="bg1"/>
                </a:solidFill>
              </a:rPr>
              <a:t>LES TRANCHÉES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highspenheroes.org/images/Conditions_in_the_trench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85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harris-academy.com/departments/history/Trenches/danielh/daniel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english.illinois.edu/maps/ww1/images/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0"/>
            <a:ext cx="70567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ebzoom.freewebs.com/thewestbelfastvolunteers/fww23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35566" cy="6383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353" y="332657"/>
            <a:ext cx="6571343" cy="792088"/>
          </a:xfrm>
        </p:spPr>
        <p:txBody>
          <a:bodyPr>
            <a:normAutofit/>
          </a:bodyPr>
          <a:lstStyle/>
          <a:p>
            <a:pPr algn="ctr"/>
            <a:r>
              <a:rPr lang="en-CA" sz="4000" b="1" dirty="0"/>
              <a:t>No Man’s 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3528391"/>
          </a:xfrm>
        </p:spPr>
        <p:txBody>
          <a:bodyPr>
            <a:normAutofit/>
          </a:bodyPr>
          <a:lstStyle/>
          <a:p>
            <a:pPr marL="342900" indent="-342900"/>
            <a:r>
              <a:rPr lang="fr-CA" sz="2400" dirty="0"/>
              <a:t>Entre les tranchées ennemies se trouvait un espace appelé </a:t>
            </a:r>
          </a:p>
          <a:p>
            <a:pPr marL="0" indent="0">
              <a:buNone/>
            </a:pPr>
            <a:r>
              <a:rPr lang="fr-CA" sz="2400" dirty="0"/>
              <a:t>	« No Man’s Land ».</a:t>
            </a:r>
          </a:p>
          <a:p>
            <a:pPr marL="342900" indent="-342900"/>
            <a:r>
              <a:rPr lang="fr-CA" sz="2400" dirty="0"/>
              <a:t>Entrer dans le « No Man’s Land » était une mort presque certaine.</a:t>
            </a:r>
          </a:p>
          <a:p>
            <a:pPr marL="342900" indent="-342900"/>
            <a:r>
              <a:rPr lang="fr-CA" sz="2400" dirty="0"/>
              <a:t>La plupart des hommes qui ont été tués ici ont été laissés et l’odeur de la mort s’est propagée sur des kilomètres.</a:t>
            </a:r>
            <a:endParaRPr lang="en-C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81129"/>
            <a:ext cx="4654086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764" y="4581128"/>
            <a:ext cx="4498237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571343" cy="752272"/>
          </a:xfrm>
        </p:spPr>
        <p:txBody>
          <a:bodyPr>
            <a:normAutofit/>
          </a:bodyPr>
          <a:lstStyle/>
          <a:p>
            <a:pPr algn="ctr"/>
            <a:r>
              <a:rPr lang="en-CA" sz="3600" b="1" dirty="0" err="1"/>
              <a:t>Attentes</a:t>
            </a:r>
            <a:r>
              <a:rPr lang="en-CA" sz="3600" b="1" dirty="0"/>
              <a:t> trop </a:t>
            </a:r>
            <a:r>
              <a:rPr lang="en-CA" sz="3600" b="1" dirty="0" err="1"/>
              <a:t>élevées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7838" y="1120708"/>
            <a:ext cx="7772870" cy="3964476"/>
          </a:xfrm>
        </p:spPr>
        <p:txBody>
          <a:bodyPr>
            <a:normAutofit fontScale="92500" lnSpcReduction="10000"/>
          </a:bodyPr>
          <a:lstStyle/>
          <a:p>
            <a:r>
              <a:rPr lang="fr-CA" sz="2400" dirty="0"/>
              <a:t>Les soldats devaient creuser et reconstruire des tranchées chaque soir.</a:t>
            </a:r>
          </a:p>
          <a:p>
            <a:r>
              <a:rPr lang="fr-CA" sz="2400" dirty="0"/>
              <a:t>Les soldats ont également creusé des « sèches » dans le « No man’s land » et ont défendu leur tranchée en cas d’attaque.</a:t>
            </a:r>
          </a:p>
          <a:p>
            <a:r>
              <a:rPr lang="fr-CA" sz="2400" dirty="0"/>
              <a:t>L’ordre « Over the Top » a forcé les hommes à sortir de leurs tranchées, à traverser le « No man’s land » à découvrir et tenter de capturer une tranchée ennemie.</a:t>
            </a:r>
          </a:p>
          <a:p>
            <a:r>
              <a:rPr lang="fr-CA" sz="2400" dirty="0"/>
              <a:t>Des millions de personnes des deux côtés sont mortes dans des attaques qui n’ont rien accompli.</a:t>
            </a:r>
            <a:endParaRPr lang="en-CA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533232"/>
            <a:ext cx="4050407" cy="224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0015695-AEEA-40E0-93D6-311B183D0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59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85875" y="437154"/>
            <a:ext cx="6572250" cy="1049337"/>
          </a:xfrm>
        </p:spPr>
        <p:txBody>
          <a:bodyPr>
            <a:normAutofit/>
          </a:bodyPr>
          <a:lstStyle/>
          <a:p>
            <a:pPr algn="ctr"/>
            <a:r>
              <a:rPr lang="en-CA" sz="4000" b="1" dirty="0" err="1"/>
              <a:t>poux</a:t>
            </a:r>
            <a:endParaRPr lang="en-CA" sz="4000" b="1" dirty="0"/>
          </a:p>
        </p:txBody>
      </p:sp>
      <p:pic>
        <p:nvPicPr>
          <p:cNvPr id="83970" name="Picture 2" descr="http://acenturyofnovember.com/html/images/Lice0927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348880"/>
            <a:ext cx="3399311" cy="4071966"/>
          </a:xfrm>
          <a:prstGeom prst="rect">
            <a:avLst/>
          </a:prstGeom>
          <a:noFill/>
        </p:spPr>
      </p:pic>
      <p:pic>
        <p:nvPicPr>
          <p:cNvPr id="83972" name="Picture 4" descr="http://medicalimages.allrefer.com/large/lice-body-with-stool-pediculus-human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9653" y="2640535"/>
            <a:ext cx="5126467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327" y="314265"/>
            <a:ext cx="6571343" cy="752272"/>
          </a:xfrm>
        </p:spPr>
        <p:txBody>
          <a:bodyPr>
            <a:normAutofit/>
          </a:bodyPr>
          <a:lstStyle/>
          <a:p>
            <a:pPr algn="ctr"/>
            <a:r>
              <a:rPr lang="en-CA" sz="3600" b="1" dirty="0" err="1"/>
              <a:t>Fièvre</a:t>
            </a:r>
            <a:r>
              <a:rPr lang="en-CA" sz="3600" b="1" dirty="0"/>
              <a:t> des </a:t>
            </a:r>
            <a:r>
              <a:rPr lang="en-CA" sz="3600" b="1" dirty="0" err="1"/>
              <a:t>tranchées</a:t>
            </a:r>
            <a:endParaRPr lang="en-CA" sz="3600" b="1" dirty="0"/>
          </a:p>
        </p:txBody>
      </p:sp>
      <p:pic>
        <p:nvPicPr>
          <p:cNvPr id="75780" name="Picture 4" descr="http://www.skinsight.com/images/dx/webAtlas/trenchFever_34872_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563" y="1984066"/>
            <a:ext cx="7848872" cy="4873934"/>
          </a:xfrm>
          <a:prstGeom prst="rect">
            <a:avLst/>
          </a:prstGeom>
          <a:noFill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4896FDF-C0CD-4E7B-BEA9-8E94A9C39A68}"/>
              </a:ext>
            </a:extLst>
          </p:cNvPr>
          <p:cNvSpPr txBox="1"/>
          <p:nvPr/>
        </p:nvSpPr>
        <p:spPr>
          <a:xfrm>
            <a:off x="467544" y="1063637"/>
            <a:ext cx="8028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b="1" dirty="0"/>
              <a:t>Fièvre de </a:t>
            </a:r>
            <a:r>
              <a:rPr lang="fr-CA" b="1" dirty="0" err="1"/>
              <a:t>Wolhynie</a:t>
            </a:r>
            <a:r>
              <a:rPr lang="fr-CA" b="1" dirty="0"/>
              <a:t> ou fièvre quintane, est une maladie infectieuse causée par la bactérie </a:t>
            </a:r>
            <a:r>
              <a:rPr lang="fr-CA" b="1" dirty="0" err="1"/>
              <a:t>Bartonella</a:t>
            </a:r>
            <a:r>
              <a:rPr lang="fr-CA" b="1" dirty="0"/>
              <a:t> </a:t>
            </a:r>
            <a:r>
              <a:rPr lang="fr-CA" b="1" dirty="0" err="1"/>
              <a:t>quintana</a:t>
            </a:r>
            <a:r>
              <a:rPr lang="fr-CA" b="1" dirty="0"/>
              <a:t> transmise par les poux de corps).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71343" cy="608256"/>
          </a:xfrm>
        </p:spPr>
        <p:txBody>
          <a:bodyPr>
            <a:normAutofit/>
          </a:bodyPr>
          <a:lstStyle/>
          <a:p>
            <a:pPr algn="ctr"/>
            <a:r>
              <a:rPr lang="en-CA" sz="3600" b="1" dirty="0"/>
              <a:t>Bouche des </a:t>
            </a:r>
            <a:r>
              <a:rPr lang="en-CA" sz="3600" b="1" dirty="0" err="1"/>
              <a:t>tranchées</a:t>
            </a:r>
            <a:endParaRPr lang="en-CA" sz="3600" b="1" dirty="0"/>
          </a:p>
        </p:txBody>
      </p:sp>
      <p:pic>
        <p:nvPicPr>
          <p:cNvPr id="79874" name="Picture 2" descr="http://www.tpub.com/content/medical/14274/img/14274_88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540" y="1340768"/>
            <a:ext cx="8280920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336704" cy="941472"/>
          </a:xfrm>
        </p:spPr>
        <p:txBody>
          <a:bodyPr>
            <a:noAutofit/>
          </a:bodyPr>
          <a:lstStyle/>
          <a:p>
            <a:pPr algn="ctr"/>
            <a:r>
              <a:rPr lang="fr-CA" b="1" dirty="0"/>
              <a:t>L’ORIGINE DE LA GUERRE DES TRANCHES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440" y="1988840"/>
            <a:ext cx="9144000" cy="3819128"/>
          </a:xfrm>
        </p:spPr>
        <p:txBody>
          <a:bodyPr>
            <a:normAutofit fontScale="85000" lnSpcReduction="10000"/>
          </a:bodyPr>
          <a:lstStyle/>
          <a:p>
            <a:pPr marL="342900" indent="-342900"/>
            <a:r>
              <a:rPr lang="fr-CA" sz="2800" dirty="0"/>
              <a:t>Après leur défaite à la Marne (en France), les Allemands ont reculé vers une position plus fortifiée.</a:t>
            </a:r>
          </a:p>
          <a:p>
            <a:pPr marL="342900" indent="-342900"/>
            <a:r>
              <a:rPr lang="fr-CA" sz="2800" dirty="0"/>
              <a:t>Ils ont construit un petit réseau de tranchées (de longs trous minces dans le sol qui protégeraient les soldats contre les tirs d’armes à feu).</a:t>
            </a:r>
          </a:p>
          <a:p>
            <a:pPr marL="342900" indent="-342900"/>
            <a:r>
              <a:rPr lang="fr-CA" sz="2800" dirty="0"/>
              <a:t>Ces tranchées étaient recouvertes de fils de fer barbelé et de mitrailleuses et étaient supportées par des canons lourds.</a:t>
            </a:r>
          </a:p>
          <a:p>
            <a:pPr marL="342900" indent="-342900"/>
            <a:r>
              <a:rPr lang="fr-CA" sz="2800" dirty="0"/>
              <a:t>Ces tranchées étaient faciles à défendre et presque impossibles à pénétrer.</a:t>
            </a:r>
            <a:endParaRPr lang="en-CA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85875" y="404664"/>
            <a:ext cx="6572250" cy="1049337"/>
          </a:xfrm>
        </p:spPr>
        <p:txBody>
          <a:bodyPr>
            <a:normAutofit/>
          </a:bodyPr>
          <a:lstStyle/>
          <a:p>
            <a:pPr algn="ctr"/>
            <a:r>
              <a:rPr lang="en-CA" b="1" dirty="0"/>
              <a:t>Pied de </a:t>
            </a:r>
            <a:r>
              <a:rPr lang="en-CA" b="1" dirty="0" err="1"/>
              <a:t>tranchée</a:t>
            </a:r>
            <a:endParaRPr lang="en-CA" b="1" dirty="0"/>
          </a:p>
        </p:txBody>
      </p:sp>
      <p:pic>
        <p:nvPicPr>
          <p:cNvPr id="80898" name="Picture 2" descr="Trench Foot From WW1, Our Worl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916832"/>
            <a:ext cx="4771667" cy="2624480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42C2ADA-C1FD-4BB5-B3B0-7CFD25CB7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1182311"/>
            <a:ext cx="2952328" cy="449337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data2.collectionscanada.gc.ca/ap/a/a1493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094861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328" y="476672"/>
            <a:ext cx="6571343" cy="752272"/>
          </a:xfrm>
        </p:spPr>
        <p:txBody>
          <a:bodyPr>
            <a:normAutofit/>
          </a:bodyPr>
          <a:lstStyle/>
          <a:p>
            <a:pPr algn="ctr"/>
            <a:r>
              <a:rPr lang="en-CA" sz="4000" b="1" dirty="0"/>
              <a:t>Rats</a:t>
            </a:r>
          </a:p>
        </p:txBody>
      </p:sp>
      <p:pic>
        <p:nvPicPr>
          <p:cNvPr id="84994" name="Picture 2" descr="http://sonicbomb.com/albums/album58/trench_ra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257896"/>
            <a:ext cx="8032406" cy="4925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F66EE96-F95F-42C6-B32D-08882D8F37F8}"/>
              </a:ext>
            </a:extLst>
          </p:cNvPr>
          <p:cNvSpPr txBox="1"/>
          <p:nvPr/>
        </p:nvSpPr>
        <p:spPr>
          <a:xfrm>
            <a:off x="1403648" y="33265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/>
              <a:t>ÉPUISEMENT ET OBUSITE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0491C74-918C-4B78-8D3E-C54B76F5137D}"/>
              </a:ext>
            </a:extLst>
          </p:cNvPr>
          <p:cNvSpPr txBox="1"/>
          <p:nvPr/>
        </p:nvSpPr>
        <p:spPr>
          <a:xfrm>
            <a:off x="323528" y="1340768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Le terme « </a:t>
            </a:r>
            <a:r>
              <a:rPr lang="fr-CA" sz="2400" dirty="0" err="1"/>
              <a:t>obusite</a:t>
            </a:r>
            <a:r>
              <a:rPr lang="fr-CA" sz="2400" dirty="0"/>
              <a:t> » est apparu. Les Poilus (soldats français) quittaient le front atteints d’une maladie nouvelle. Difficile à décrire car elle peut prendre différentes formes. L’</a:t>
            </a:r>
            <a:r>
              <a:rPr lang="fr-CA" sz="2400" dirty="0" err="1"/>
              <a:t>obusite</a:t>
            </a:r>
            <a:r>
              <a:rPr lang="fr-CA" sz="2400" dirty="0"/>
              <a:t> c’est aussi, le « choc émotionnel », la « névrose de guerre » ou « le syndrome des éboulés ».  Aujourd’hui on appelle ça un « trouble de stress post-traumatique » ça se traduit par des cauchemars, des névroses mais aussi des troubles physiques.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E9719CC-22FF-46F7-9938-CE23FFE5A47C}"/>
              </a:ext>
            </a:extLst>
          </p:cNvPr>
          <p:cNvSpPr txBox="1"/>
          <p:nvPr/>
        </p:nvSpPr>
        <p:spPr>
          <a:xfrm>
            <a:off x="46960" y="634067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http://www.racontemoilhistoire.com/2016/08/obusite/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ED10E2-F4BE-45E4-8F22-A8EDF9F68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4046592"/>
            <a:ext cx="3570807" cy="280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6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726668"/>
            <a:ext cx="6571343" cy="680264"/>
          </a:xfrm>
        </p:spPr>
        <p:txBody>
          <a:bodyPr>
            <a:normAutofit/>
          </a:bodyPr>
          <a:lstStyle/>
          <a:p>
            <a:pPr algn="ctr"/>
            <a:r>
              <a:rPr lang="en-CA" sz="3600" b="1" dirty="0"/>
              <a:t>LA COURSE DE LA 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1406932"/>
            <a:ext cx="7846875" cy="4398332"/>
          </a:xfrm>
        </p:spPr>
        <p:txBody>
          <a:bodyPr>
            <a:normAutofit fontScale="85000" lnSpcReduction="20000"/>
          </a:bodyPr>
          <a:lstStyle/>
          <a:p>
            <a:r>
              <a:rPr lang="fr-CA" sz="2800" dirty="0"/>
              <a:t>Après avoir découvert qu’aucune des deux parties ne pouvait attaquer avec succès les tranchées, les deux parties ont tenté de « contourner » (faire le tour) leur ennemi.</a:t>
            </a:r>
          </a:p>
          <a:p>
            <a:r>
              <a:rPr lang="fr-CA" sz="2800" dirty="0"/>
              <a:t>Les deux côtés ont couru vers le nord croyant que le premier à atteindre la côte aurait un grand avantage.</a:t>
            </a:r>
          </a:p>
          <a:p>
            <a:r>
              <a:rPr lang="fr-CA" sz="2800" dirty="0"/>
              <a:t>Les deux côtés ont atteint la côte en même temps!</a:t>
            </a:r>
          </a:p>
          <a:p>
            <a:pPr marL="0" indent="0">
              <a:buNone/>
            </a:pPr>
            <a:endParaRPr lang="fr-CA" sz="2800" dirty="0"/>
          </a:p>
          <a:p>
            <a:r>
              <a:rPr lang="fr-CA" sz="2800" dirty="0"/>
              <a:t>Le résultat final a été que le petit système de tranchées a été étiré et a coupé une ligne dans toute la France (environ 1000 km).</a:t>
            </a:r>
            <a:endParaRPr lang="en-CA" sz="2800" dirty="0"/>
          </a:p>
          <a:p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upload.wikimedia.org/wikipedia/commons/f/fd/Race_to_the_Sea_19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332" y="476673"/>
            <a:ext cx="6571343" cy="864096"/>
          </a:xfrm>
        </p:spPr>
        <p:txBody>
          <a:bodyPr>
            <a:normAutofit/>
          </a:bodyPr>
          <a:lstStyle/>
          <a:p>
            <a:pPr algn="ctr"/>
            <a:r>
              <a:rPr lang="en-CA" sz="4000" b="1" dirty="0"/>
              <a:t>LES TRANCHÉES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9532" y="1484784"/>
            <a:ext cx="8424936" cy="3723294"/>
          </a:xfrm>
        </p:spPr>
        <p:txBody>
          <a:bodyPr>
            <a:normAutofit fontScale="92500"/>
          </a:bodyPr>
          <a:lstStyle/>
          <a:p>
            <a:r>
              <a:rPr lang="fr-CA" sz="2800" dirty="0"/>
              <a:t>Avec le temps, les tranchées sont devenues plus complexes.</a:t>
            </a:r>
          </a:p>
          <a:p>
            <a:r>
              <a:rPr lang="fr-CA" sz="2800" dirty="0"/>
              <a:t>Il y avait des sacs de sable, des tunnels et des abris.</a:t>
            </a:r>
          </a:p>
          <a:p>
            <a:r>
              <a:rPr lang="fr-CA" sz="2800" dirty="0"/>
              <a:t>Dans certains cas, du béton (</a:t>
            </a:r>
            <a:r>
              <a:rPr lang="fr-CA" sz="2800" dirty="0" err="1"/>
              <a:t>concrete</a:t>
            </a:r>
            <a:r>
              <a:rPr lang="fr-CA" sz="2800" dirty="0"/>
              <a:t>) a été versé dans les tranchées.</a:t>
            </a:r>
          </a:p>
          <a:p>
            <a:r>
              <a:rPr lang="fr-CA" sz="2800" dirty="0"/>
              <a:t>Les tranchées étaient profondes de plusieurs niveaux et étaient reliées par de petites tranchées de communication.</a:t>
            </a:r>
            <a:endParaRPr lang="en-CA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diggerhistory.info/images/asstd/trench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1006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harris-academy.com/departments/history/Trenches/GillianR/layo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historyonthenet.com/WW1/images/trench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672"/>
            <a:ext cx="914400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D54E967-0D87-4C8D-B825-4D4F4773D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5"/>
            <a:ext cx="3228181" cy="430978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6820017-D51E-4996-82C1-BAB625DE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511" y="1151680"/>
            <a:ext cx="5096993" cy="33918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133</TotalTime>
  <Words>412</Words>
  <Application>Microsoft Office PowerPoint</Application>
  <PresentationFormat>Affichage à l'écran (4:3)</PresentationFormat>
  <Paragraphs>36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Arial</vt:lpstr>
      <vt:lpstr>Gill Sans MT</vt:lpstr>
      <vt:lpstr>Galerie</vt:lpstr>
      <vt:lpstr>LES TRANCHÉES</vt:lpstr>
      <vt:lpstr>L’ORIGINE DE LA GUERRE DES TRANCHES</vt:lpstr>
      <vt:lpstr>LA COURSE DE LA MER</vt:lpstr>
      <vt:lpstr>Présentation PowerPoint</vt:lpstr>
      <vt:lpstr>LES TRANCHÉES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 Man’s Land</vt:lpstr>
      <vt:lpstr>Attentes trop élevées</vt:lpstr>
      <vt:lpstr>Présentation PowerPoint</vt:lpstr>
      <vt:lpstr>poux</vt:lpstr>
      <vt:lpstr>Fièvre des tranchées</vt:lpstr>
      <vt:lpstr>Bouche des tranchées</vt:lpstr>
      <vt:lpstr>Pied de tranchée</vt:lpstr>
      <vt:lpstr>Présentation PowerPoint</vt:lpstr>
      <vt:lpstr>Rats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TRENCHES</dc:title>
  <dc:creator>Venier</dc:creator>
  <cp:lastModifiedBy>Christine Lagrandeur</cp:lastModifiedBy>
  <cp:revision>16</cp:revision>
  <dcterms:created xsi:type="dcterms:W3CDTF">2010-09-10T01:42:44Z</dcterms:created>
  <dcterms:modified xsi:type="dcterms:W3CDTF">2019-07-02T04:06:47Z</dcterms:modified>
</cp:coreProperties>
</file>