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2" r:id="rId3"/>
    <p:sldId id="283" r:id="rId4"/>
    <p:sldId id="284" r:id="rId5"/>
    <p:sldId id="280" r:id="rId6"/>
    <p:sldId id="277" r:id="rId7"/>
    <p:sldId id="257" r:id="rId8"/>
    <p:sldId id="259" r:id="rId9"/>
    <p:sldId id="260" r:id="rId10"/>
    <p:sldId id="261" r:id="rId11"/>
    <p:sldId id="281" r:id="rId12"/>
    <p:sldId id="263" r:id="rId13"/>
    <p:sldId id="264" r:id="rId14"/>
    <p:sldId id="265" r:id="rId15"/>
    <p:sldId id="266" r:id="rId16"/>
    <p:sldId id="278" r:id="rId17"/>
    <p:sldId id="275" r:id="rId18"/>
    <p:sldId id="28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1E2A5E-5916-4A6C-B72C-96B9FB027294}">
          <p14:sldIdLst>
            <p14:sldId id="256"/>
            <p14:sldId id="282"/>
            <p14:sldId id="283"/>
            <p14:sldId id="284"/>
            <p14:sldId id="280"/>
            <p14:sldId id="277"/>
            <p14:sldId id="257"/>
            <p14:sldId id="259"/>
            <p14:sldId id="260"/>
            <p14:sldId id="261"/>
            <p14:sldId id="281"/>
            <p14:sldId id="263"/>
            <p14:sldId id="264"/>
            <p14:sldId id="265"/>
            <p14:sldId id="266"/>
            <p14:sldId id="278"/>
            <p14:sldId id="275"/>
            <p14:sldId id="28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C6CF90-5BC3-43A8-BE81-14EBE6B9EF3A}" type="datetimeFigureOut">
              <a:rPr lang="fr-CA" smtClean="0"/>
              <a:t>2019-06-29</a:t>
            </a:fld>
            <a:endParaRPr lang="fr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844D6C-1AA6-4CBD-B0A7-B296AFBD906A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history.com/topics/world-war-i/christmas-truce-of-191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Jll9_EiyA" TargetMode="External"/><Relationship Id="rId2" Type="http://schemas.openxmlformats.org/officeDocument/2006/relationships/hyperlink" Target="https://www.youtube.com/watch?v=B9qrglK6S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29" y="6031283"/>
            <a:ext cx="11277600" cy="1222375"/>
          </a:xfrm>
        </p:spPr>
        <p:txBody>
          <a:bodyPr>
            <a:normAutofit/>
          </a:bodyPr>
          <a:lstStyle/>
          <a:p>
            <a:r>
              <a:rPr lang="fr-CA" sz="4400" dirty="0"/>
              <a:t>La vie dans les tranchées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6B22DC-1F1E-4A0D-B773-8EA60557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396" y="354006"/>
            <a:ext cx="7284204" cy="54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24" y="238393"/>
            <a:ext cx="4771144" cy="3573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70" y="2248369"/>
            <a:ext cx="5194370" cy="34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1" y="261087"/>
            <a:ext cx="9299377" cy="602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0627" y="6400005"/>
            <a:ext cx="929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www.history.com/topics/world-war-i/christmas-truce-of-1914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1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4400" b="1" dirty="0"/>
              <a:t>Prépare ton estomac…</a:t>
            </a:r>
          </a:p>
        </p:txBody>
      </p:sp>
    </p:spTree>
    <p:extLst>
      <p:ext uri="{BB962C8B-B14F-4D97-AF65-F5344CB8AC3E}">
        <p14:creationId xmlns:p14="http://schemas.microsoft.com/office/powerpoint/2010/main" val="170397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Infestation des rats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76" y="1512527"/>
            <a:ext cx="8915400" cy="5136245"/>
          </a:xfrm>
        </p:spPr>
        <p:txBody>
          <a:bodyPr>
            <a:normAutofit fontScale="85000" lnSpcReduction="10000"/>
          </a:bodyPr>
          <a:lstStyle/>
          <a:p>
            <a:r>
              <a:rPr lang="fr-CA" sz="3800" dirty="0"/>
              <a:t>Les tranchées étaient infestées par des </a:t>
            </a:r>
            <a:r>
              <a:rPr lang="fr-CA" sz="3800" b="1" dirty="0"/>
              <a:t>MILLIONS </a:t>
            </a:r>
            <a:r>
              <a:rPr lang="fr-CA" sz="3800" dirty="0"/>
              <a:t>de rats</a:t>
            </a:r>
          </a:p>
          <a:p>
            <a:r>
              <a:rPr lang="fr-CA" sz="3800" dirty="0"/>
              <a:t>Les soldats craignent le rat brun le plus car:</a:t>
            </a:r>
          </a:p>
          <a:p>
            <a:pPr marL="0" indent="0">
              <a:buNone/>
            </a:pPr>
            <a:r>
              <a:rPr lang="fr-CA" sz="3800" dirty="0"/>
              <a:t>	~ Ils mangent les corps qui se décomposent</a:t>
            </a:r>
          </a:p>
          <a:p>
            <a:pPr marL="0" indent="0">
              <a:buNone/>
            </a:pPr>
            <a:r>
              <a:rPr lang="fr-CA" sz="3800" dirty="0"/>
              <a:t>	~ Ils pouvaient atteindre la taille d’un chat</a:t>
            </a:r>
          </a:p>
          <a:p>
            <a:r>
              <a:rPr lang="fr-CA" sz="3800" dirty="0"/>
              <a:t>Une rate (femelle du rat) pouvait produire jusqu’à 900 bébés dans une année</a:t>
            </a:r>
          </a:p>
          <a:p>
            <a:r>
              <a:rPr lang="fr-CA" sz="3800" dirty="0"/>
              <a:t>Les rats contaminaient la nourriture et propageaient des infections</a:t>
            </a:r>
          </a:p>
          <a:p>
            <a:pPr marL="0" indent="0">
              <a:buNone/>
            </a:pPr>
            <a:r>
              <a:rPr lang="fr-CA" dirty="0"/>
              <a:t>	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75" y="457200"/>
            <a:ext cx="3447641" cy="2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" y="4099354"/>
            <a:ext cx="4151435" cy="24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poux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209" y="1191176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fr-CA" sz="3300" dirty="0"/>
              <a:t>Se produisaient dans la couture du linge sale des soldats – ils se grattent constamment</a:t>
            </a:r>
          </a:p>
          <a:p>
            <a:r>
              <a:rPr lang="fr-CA" sz="3300" dirty="0"/>
              <a:t>Cause la rickettsiose (Trench Fever)</a:t>
            </a:r>
          </a:p>
          <a:p>
            <a:pPr marL="0" indent="0">
              <a:buNone/>
            </a:pPr>
            <a:r>
              <a:rPr lang="fr-CA" sz="3300" dirty="0"/>
              <a:t>	~ maladie douloureuse qui commence      	soudainement</a:t>
            </a:r>
          </a:p>
          <a:p>
            <a:pPr marL="0" indent="0">
              <a:buNone/>
            </a:pPr>
            <a:r>
              <a:rPr lang="fr-CA" sz="3300" dirty="0"/>
              <a:t>	~ donne beaucoup de mal et une fièvre très haute</a:t>
            </a:r>
          </a:p>
          <a:p>
            <a:pPr marL="0" indent="0">
              <a:buNone/>
            </a:pPr>
            <a:r>
              <a:rPr lang="fr-CA" sz="3300" dirty="0"/>
              <a:t>	~ récupération pouvait prendre jusqu’à 12 	semaines</a:t>
            </a:r>
          </a:p>
          <a:p>
            <a:pPr marL="0" indent="0">
              <a:buNone/>
            </a:pPr>
            <a:r>
              <a:rPr lang="fr-CA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78" y="4488422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8892" y="5216769"/>
            <a:ext cx="273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Ces soldats enlève des puces de leur linge</a:t>
            </a:r>
          </a:p>
        </p:txBody>
      </p:sp>
    </p:spTree>
    <p:extLst>
      <p:ext uri="{BB962C8B-B14F-4D97-AF65-F5344CB8AC3E}">
        <p14:creationId xmlns:p14="http://schemas.microsoft.com/office/powerpoint/2010/main" val="144820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80715"/>
            <a:ext cx="11582400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‘Trench Foot’</a:t>
            </a:r>
            <a:br>
              <a:rPr lang="fr-CA" dirty="0"/>
            </a:br>
            <a:endParaRPr lang="fr-C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Moisissure/champignons sur les pieds qui cause des infections</a:t>
            </a:r>
          </a:p>
          <a:p>
            <a:r>
              <a:rPr lang="fr-CA" dirty="0"/>
              <a:t>Causé par les conditions dans les tranchées</a:t>
            </a:r>
          </a:p>
          <a:p>
            <a:pPr marL="0" indent="0">
              <a:buNone/>
            </a:pPr>
            <a:r>
              <a:rPr lang="fr-CA" dirty="0"/>
              <a:t>	~ temps froid, trempe et non-sanitaire</a:t>
            </a:r>
          </a:p>
          <a:p>
            <a:r>
              <a:rPr lang="fr-CA" dirty="0"/>
              <a:t>Pouvait devenir gangréneux</a:t>
            </a:r>
          </a:p>
          <a:p>
            <a:pPr marL="0" indent="0">
              <a:buNone/>
            </a:pPr>
            <a:r>
              <a:rPr lang="fr-CA" dirty="0"/>
              <a:t>	~ résultat = une amputation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Grand problème la première année des </a:t>
            </a:r>
          </a:p>
          <a:p>
            <a:pPr marL="0" indent="0">
              <a:buNone/>
            </a:pPr>
            <a:r>
              <a:rPr lang="fr-CA" dirty="0"/>
              <a:t>tranchées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73" y="3949343"/>
            <a:ext cx="3272642" cy="24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0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armes chimiques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7" y="1360867"/>
            <a:ext cx="6131536" cy="5227501"/>
          </a:xfrm>
        </p:spPr>
        <p:txBody>
          <a:bodyPr>
            <a:normAutofit/>
          </a:bodyPr>
          <a:lstStyle/>
          <a:p>
            <a:r>
              <a:rPr lang="fr-CA" dirty="0"/>
              <a:t>En 1915, les Allemands ont commencé à utiliser les gaz toxiques </a:t>
            </a:r>
          </a:p>
          <a:p>
            <a:pPr marL="0" indent="0">
              <a:buNone/>
            </a:pPr>
            <a:r>
              <a:rPr lang="fr-CA" dirty="0"/>
              <a:t>    	-le gaz de</a:t>
            </a:r>
          </a:p>
          <a:p>
            <a:pPr marL="0" indent="0">
              <a:buNone/>
            </a:pPr>
            <a:r>
              <a:rPr lang="fr-CA" dirty="0"/>
              <a:t>	-le gaz moutarde</a:t>
            </a:r>
          </a:p>
          <a:p>
            <a:pPr marL="0" indent="0">
              <a:buNone/>
            </a:pPr>
            <a:r>
              <a:rPr lang="fr-CA" dirty="0"/>
              <a:t>	-le phosgène (beaucoup plus 	toxique)</a:t>
            </a:r>
          </a:p>
          <a:p>
            <a:r>
              <a:rPr lang="fr-CA" dirty="0"/>
              <a:t>La nécessité de masque à gaz et de respirateur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1" y="2015431"/>
            <a:ext cx="4892429" cy="33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3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senteur…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corps qui se décomposent</a:t>
            </a:r>
          </a:p>
          <a:p>
            <a:r>
              <a:rPr lang="fr-CA" dirty="0"/>
              <a:t>les latrines (toilettes) qui débordaient</a:t>
            </a:r>
          </a:p>
          <a:p>
            <a:r>
              <a:rPr lang="fr-CA" dirty="0"/>
              <a:t>Les rats </a:t>
            </a:r>
          </a:p>
          <a:p>
            <a:r>
              <a:rPr lang="fr-CA" dirty="0"/>
              <a:t>Les vomissements</a:t>
            </a:r>
          </a:p>
          <a:p>
            <a:r>
              <a:rPr lang="fr-CA" dirty="0"/>
              <a:t>Les hommes qui ne peuvent pas se laver</a:t>
            </a:r>
          </a:p>
          <a:p>
            <a:r>
              <a:rPr lang="fr-CA" dirty="0"/>
              <a:t>Les désinfectants</a:t>
            </a:r>
          </a:p>
          <a:p>
            <a:r>
              <a:rPr lang="fr-CA" dirty="0"/>
              <a:t>Les gazes poisonneuses</a:t>
            </a:r>
          </a:p>
        </p:txBody>
      </p:sp>
    </p:spTree>
    <p:extLst>
      <p:ext uri="{BB962C8B-B14F-4D97-AF65-F5344CB8AC3E}">
        <p14:creationId xmlns:p14="http://schemas.microsoft.com/office/powerpoint/2010/main" val="343259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nourriture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 début de la guerre chaque soldats recevaient 1lb de viande, 1lb de pain et ½ lb de légumes</a:t>
            </a:r>
          </a:p>
          <a:p>
            <a:r>
              <a:rPr lang="en-US" dirty="0"/>
              <a:t>Par l’année 1917 la viande est rare et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reçoivent</a:t>
            </a:r>
            <a:r>
              <a:rPr lang="en-US" dirty="0"/>
              <a:t> seulement 6oz de viande </a:t>
            </a:r>
            <a:r>
              <a:rPr lang="en-US" i="1" dirty="0"/>
              <a:t>(conversion...1lb=16oz) </a:t>
            </a:r>
            <a:endParaRPr lang="en-US" dirty="0"/>
          </a:p>
          <a:p>
            <a:r>
              <a:rPr lang="en-US" dirty="0"/>
              <a:t>Maconichie stew  - détesté par les soldats</a:t>
            </a:r>
          </a:p>
          <a:p>
            <a:r>
              <a:rPr lang="en-US" dirty="0"/>
              <a:t>Les soldats mangaient avant les officiers, et quand possible, les chevaux avant les soldats</a:t>
            </a:r>
          </a:p>
        </p:txBody>
      </p:sp>
    </p:spTree>
    <p:extLst>
      <p:ext uri="{BB962C8B-B14F-4D97-AF65-F5344CB8AC3E}">
        <p14:creationId xmlns:p14="http://schemas.microsoft.com/office/powerpoint/2010/main" val="327062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cycle dans les tranchées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877" y="1360868"/>
            <a:ext cx="10148448" cy="4512394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Un bataillon (1000+ soldats) passe une période de temps sur:</a:t>
            </a:r>
          </a:p>
          <a:p>
            <a:pPr marL="0" indent="0">
              <a:buNone/>
            </a:pPr>
            <a:r>
              <a:rPr lang="fr-CA" dirty="0"/>
              <a:t>	~ la ligne de devant</a:t>
            </a:r>
          </a:p>
          <a:p>
            <a:pPr marL="0" indent="0">
              <a:buNone/>
            </a:pPr>
            <a:r>
              <a:rPr lang="fr-CA" dirty="0"/>
              <a:t>	~ la ligne de support</a:t>
            </a:r>
          </a:p>
          <a:p>
            <a:pPr marL="0" indent="0">
              <a:buNone/>
            </a:pPr>
            <a:r>
              <a:rPr lang="fr-CA" dirty="0"/>
              <a:t>	~ la ligne de réserve </a:t>
            </a:r>
          </a:p>
          <a:p>
            <a:pPr marL="0" indent="0">
              <a:buNone/>
            </a:pPr>
            <a:r>
              <a:rPr lang="fr-CA" dirty="0"/>
              <a:t>	~ période de repos</a:t>
            </a:r>
          </a:p>
          <a:p>
            <a:r>
              <a:rPr lang="fr-CA" dirty="0"/>
              <a:t>Le cycle recommence</a:t>
            </a:r>
          </a:p>
          <a:p>
            <a:r>
              <a:rPr lang="fr-CA" dirty="0"/>
              <a:t>Même si tu es sur ta période de repos tu pourrais avoir des tâches qui sont dangereuses – comme réparer ligne de télé</a:t>
            </a:r>
          </a:p>
          <a:p>
            <a:r>
              <a:rPr lang="fr-CA" dirty="0"/>
              <a:t>Tu pourrais aussi avoir besoin de te combattre</a:t>
            </a:r>
          </a:p>
        </p:txBody>
      </p:sp>
    </p:spTree>
    <p:extLst>
      <p:ext uri="{BB962C8B-B14F-4D97-AF65-F5344CB8AC3E}">
        <p14:creationId xmlns:p14="http://schemas.microsoft.com/office/powerpoint/2010/main" val="223597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Pourquoi...quand.. les tranchÉes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 août, après des semaines de batailles en France, les allemands se retiraient...(</a:t>
            </a:r>
            <a:r>
              <a:rPr lang="en-US" i="1" dirty="0"/>
              <a:t>dommage que les français n’avaient pas assez de munitions pour en prendre avantage</a:t>
            </a:r>
            <a:r>
              <a:rPr lang="en-US" dirty="0"/>
              <a:t>).</a:t>
            </a:r>
          </a:p>
          <a:p>
            <a:r>
              <a:rPr lang="en-US" dirty="0"/>
              <a:t>Les allemads se sont retirés jusqu’à </a:t>
            </a:r>
            <a:r>
              <a:rPr lang="en-US" u="sng" dirty="0"/>
              <a:t>Aisne</a:t>
            </a:r>
            <a:r>
              <a:rPr lang="en-US" dirty="0"/>
              <a:t>, où ils se sont trouvés dans un endroit avantageux....</a:t>
            </a:r>
            <a:r>
              <a:rPr lang="en-US" dirty="0" err="1"/>
              <a:t>maintenant</a:t>
            </a:r>
            <a:r>
              <a:rPr lang="en-US" dirty="0"/>
              <a:t>  le 13 sept </a:t>
            </a:r>
          </a:p>
          <a:p>
            <a:r>
              <a:rPr lang="fr-FR" dirty="0"/>
              <a:t>La rivière elle-même mesure environ 30 mètres de large, avec 2 kilomètres de terrain plat et bas de chaque côté. Puis une arrête d'environ 100 mètres de haut et au sommet un plateau.</a:t>
            </a:r>
          </a:p>
          <a:p>
            <a:r>
              <a:rPr lang="fr-FR" dirty="0"/>
              <a:t>Les allemands se sont creusés de petits trous et ont attendu...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00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85" y="396741"/>
            <a:ext cx="8439776" cy="64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56" y="1425737"/>
            <a:ext cx="9841277" cy="34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7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‘Stand to’ et </a:t>
            </a:r>
            <a:r>
              <a:rPr lang="fr-CA" dirty="0" err="1"/>
              <a:t>Morning</a:t>
            </a:r>
            <a:r>
              <a:rPr lang="fr-CA" dirty="0"/>
              <a:t> </a:t>
            </a:r>
            <a:r>
              <a:rPr lang="fr-CA" dirty="0" err="1"/>
              <a:t>hate</a:t>
            </a:r>
            <a:r>
              <a:rPr lang="fr-CA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La routine quotidienne commence avec le  « branle-bas de combat »‘stand to’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i="1" dirty="0"/>
              <a:t>~ une heure avant le levé du soleil un officier réveille les soldats 	pour faire la garde en cas d’une attaque à l’aube</a:t>
            </a:r>
          </a:p>
          <a:p>
            <a:pPr marL="0" indent="0">
              <a:buNone/>
            </a:pPr>
            <a:r>
              <a:rPr lang="fr-CA" dirty="0"/>
              <a:t>	Il affixe les bayonnets et se préparent</a:t>
            </a:r>
          </a:p>
          <a:p>
            <a:r>
              <a:rPr lang="fr-CA" dirty="0"/>
              <a:t>Avec le levé du soleil, le rituel de « </a:t>
            </a:r>
            <a:r>
              <a:rPr lang="fr-CA" dirty="0" err="1"/>
              <a:t>morning</a:t>
            </a:r>
            <a:r>
              <a:rPr lang="fr-CA" dirty="0"/>
              <a:t> </a:t>
            </a:r>
            <a:r>
              <a:rPr lang="fr-CA" dirty="0" err="1"/>
              <a:t>hate</a:t>
            </a:r>
            <a:r>
              <a:rPr lang="fr-CA" dirty="0"/>
              <a:t> » prend place à certains endroits dans les tranchées</a:t>
            </a:r>
          </a:p>
          <a:p>
            <a:pPr marL="0" indent="0">
              <a:buNone/>
            </a:pPr>
            <a:r>
              <a:rPr lang="fr-CA" dirty="0"/>
              <a:t>	~ </a:t>
            </a:r>
            <a:r>
              <a:rPr lang="fr-CA" i="1" dirty="0"/>
              <a:t>les 2 côtés bombardent, tirent avec les mitrailleuses et leurs 	fusils pour 	soulager les tensions (pas nécessairement envers 	leur ennemi)</a:t>
            </a:r>
          </a:p>
        </p:txBody>
      </p:sp>
    </p:spTree>
    <p:extLst>
      <p:ext uri="{BB962C8B-B14F-4D97-AF65-F5344CB8AC3E}">
        <p14:creationId xmlns:p14="http://schemas.microsoft.com/office/powerpoint/2010/main" val="797584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trêve du déjeuner (breakfast </a:t>
            </a:r>
            <a:r>
              <a:rPr lang="fr-CA" dirty="0" err="1"/>
              <a:t>truce</a:t>
            </a:r>
            <a:r>
              <a:rPr lang="fr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31" y="1477108"/>
            <a:ext cx="10781494" cy="4395477"/>
          </a:xfrm>
        </p:spPr>
        <p:txBody>
          <a:bodyPr>
            <a:normAutofit/>
          </a:bodyPr>
          <a:lstStyle/>
          <a:p>
            <a:r>
              <a:rPr lang="fr-CA" dirty="0"/>
              <a:t>Après le « stand to », parfois on servait du rhum aux soldats</a:t>
            </a:r>
          </a:p>
          <a:p>
            <a:r>
              <a:rPr lang="fr-CA" dirty="0"/>
              <a:t>Ils devaient nettoyer leur fusils et leur équipement pour subir une inspection de leur commandant</a:t>
            </a:r>
          </a:p>
          <a:p>
            <a:r>
              <a:rPr lang="fr-CA" dirty="0"/>
              <a:t>Ensuite le déjeuner était servi</a:t>
            </a:r>
          </a:p>
          <a:p>
            <a:r>
              <a:rPr lang="fr-CA" dirty="0"/>
              <a:t>Les 2 côtés avaient adopté une trêve informelle pendant le déjeuner</a:t>
            </a:r>
          </a:p>
          <a:p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22" y="4483399"/>
            <a:ext cx="3794169" cy="21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Inspection et tâches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Après le déjeuner les soldats subissent une inspection du commandant de leur peloton</a:t>
            </a:r>
          </a:p>
          <a:p>
            <a:r>
              <a:rPr lang="fr-CA" dirty="0"/>
              <a:t>Vérifiaient les fusils et pour le Trench Foot</a:t>
            </a:r>
          </a:p>
          <a:p>
            <a:r>
              <a:rPr lang="fr-CA" dirty="0"/>
              <a:t>Tâches quotidiennes: remplir les sacs de sable, préparer les « </a:t>
            </a:r>
            <a:r>
              <a:rPr lang="fr-CA" dirty="0" err="1"/>
              <a:t>duckboards</a:t>
            </a:r>
            <a:r>
              <a:rPr lang="fr-CA" dirty="0"/>
              <a:t> »/les planches à tasseaux (le plancher de la tranchée) et vider l’eau de la tranchée et préparer les latrines</a:t>
            </a:r>
          </a:p>
        </p:txBody>
      </p:sp>
    </p:spTree>
    <p:extLst>
      <p:ext uri="{BB962C8B-B14F-4D97-AF65-F5344CB8AC3E}">
        <p14:creationId xmlns:p14="http://schemas.microsoft.com/office/powerpoint/2010/main" val="358602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Crépuscule (</a:t>
            </a:r>
            <a:r>
              <a:rPr lang="fr-CA" dirty="0" err="1"/>
              <a:t>dusk</a:t>
            </a:r>
            <a:r>
              <a:rPr lang="fr-CA" dirty="0"/>
              <a:t>): ‘Stand to’, provisions et entretien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rituel de ‘stand to’ est répété</a:t>
            </a:r>
          </a:p>
          <a:p>
            <a:r>
              <a:rPr lang="fr-CA" dirty="0"/>
              <a:t>Les soldats amènent les provisions et font l’entretien de l’équipement</a:t>
            </a:r>
          </a:p>
          <a:p>
            <a:pPr marL="457200" lvl="1" indent="0">
              <a:buNone/>
            </a:pPr>
            <a:r>
              <a:rPr lang="fr-CA" dirty="0"/>
              <a:t>~ Chercher les rations et l’eau sur la ligne de réserve ou de support</a:t>
            </a:r>
          </a:p>
          <a:p>
            <a:pPr marL="457200" lvl="1" indent="0">
              <a:buNone/>
            </a:pPr>
            <a:r>
              <a:rPr lang="fr-CA" dirty="0"/>
              <a:t>~ Certains font la garde sur le ‘</a:t>
            </a:r>
            <a:r>
              <a:rPr lang="fr-CA" dirty="0" err="1"/>
              <a:t>fire</a:t>
            </a:r>
            <a:r>
              <a:rPr lang="fr-CA" dirty="0"/>
              <a:t> </a:t>
            </a:r>
            <a:r>
              <a:rPr lang="fr-CA" dirty="0" err="1"/>
              <a:t>step</a:t>
            </a:r>
            <a:r>
              <a:rPr lang="fr-CA" dirty="0"/>
              <a:t>’/ marche de tir pendant 2 heures -  plus long que ceci et les soldats peuvent s’endormir – la peine pour s’être endormi est la mort par peloton d’exécution (</a:t>
            </a:r>
            <a:r>
              <a:rPr lang="fr-CA" dirty="0" err="1"/>
              <a:t>firing</a:t>
            </a:r>
            <a:r>
              <a:rPr lang="fr-CA" dirty="0"/>
              <a:t> </a:t>
            </a:r>
            <a:r>
              <a:rPr lang="fr-CA" dirty="0" err="1"/>
              <a:t>squad</a:t>
            </a:r>
            <a:r>
              <a:rPr lang="fr-CA" dirty="0"/>
              <a:t>)</a:t>
            </a:r>
          </a:p>
          <a:p>
            <a:pPr marL="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74776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patrouille d’entre-tranchées (no man’s land)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Parfois les soldats y sont envoyés pendant la nuit</a:t>
            </a:r>
          </a:p>
          <a:p>
            <a:r>
              <a:rPr lang="fr-CA" dirty="0"/>
              <a:t>Certains doivent aller réparer le fil de fer barbelé</a:t>
            </a:r>
          </a:p>
          <a:p>
            <a:r>
              <a:rPr lang="fr-CA" dirty="0"/>
              <a:t>Certains vont aux postes d’écoute pour essayer d’obtenir des information de l’ennemi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0" y="3472601"/>
            <a:ext cx="3624866" cy="34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5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6" y="430369"/>
            <a:ext cx="8936060" cy="58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0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Pourquoi les tranchÉes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 français et les anglais sont arrivés le soir en brouillard, et ont traversé la rivière..mais le matin quand le brouillard s’est dissipié, les allemands étaient prêts</a:t>
            </a:r>
          </a:p>
          <a:p>
            <a:r>
              <a:rPr lang="en-US" dirty="0"/>
              <a:t>Les anglais et français étaient déterminés de repousser les allemands, et les allemands de ne plus retirer.....– pendant 4 semaines, avec des milliers de morts à chaque jours – personne gagnait..alors l’ordre est donné de creuser.</a:t>
            </a:r>
          </a:p>
          <a:p>
            <a:r>
              <a:rPr lang="en-US" dirty="0"/>
              <a:t>La survie dépendait d’être capable de disparaître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4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Pourquoi les tranchÉes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 allemands avaient des pelles pour creuser– mais leur style de guerre était d’être mobile, alors seulement de petites pelles.</a:t>
            </a:r>
          </a:p>
          <a:p>
            <a:r>
              <a:rPr lang="en-US" i="1" dirty="0"/>
              <a:t>On </a:t>
            </a:r>
            <a:r>
              <a:rPr lang="en-US" i="1" dirty="0" err="1"/>
              <a:t>dit</a:t>
            </a:r>
            <a:r>
              <a:rPr lang="en-US" i="1" dirty="0"/>
              <a:t> </a:t>
            </a:r>
            <a:r>
              <a:rPr lang="en-US" i="1" dirty="0" err="1"/>
              <a:t>qu’une</a:t>
            </a:r>
            <a:r>
              <a:rPr lang="en-US" i="1" dirty="0"/>
              <a:t> pelle est aussi utile qu’un fusil</a:t>
            </a:r>
          </a:p>
          <a:p>
            <a:r>
              <a:rPr lang="en-US" dirty="0"/>
              <a:t>La guerre,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victoire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finie</a:t>
            </a:r>
            <a:endParaRPr lang="en-US" dirty="0"/>
          </a:p>
          <a:p>
            <a:r>
              <a:rPr lang="en-US" dirty="0"/>
              <a:t>C’était maintenant                                                                          “une course à la mer”  les 2                                                         côtés essayant de gagner un                                                    avantage</a:t>
            </a:r>
          </a:p>
          <a:p>
            <a:r>
              <a:rPr lang="en-US" dirty="0"/>
              <a:t>Ensuite sud à la Swisse.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870080"/>
            <a:ext cx="60674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9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26" y="433753"/>
            <a:ext cx="8705835" cy="581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8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système de tranchées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23609"/>
            <a:ext cx="5007586" cy="509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639" y="1978120"/>
            <a:ext cx="37982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Main trench</a:t>
            </a:r>
          </a:p>
          <a:p>
            <a:endParaRPr lang="en-US" sz="2400" b="1" dirty="0"/>
          </a:p>
          <a:p>
            <a:r>
              <a:rPr lang="en-US" sz="2400" b="1" dirty="0"/>
              <a:t>Support trench – has dug outs for 3-4 men shelter</a:t>
            </a:r>
          </a:p>
          <a:p>
            <a:endParaRPr lang="en-US" sz="2400" b="1" dirty="0"/>
          </a:p>
          <a:p>
            <a:r>
              <a:rPr lang="en-US" sz="2400" b="1" dirty="0"/>
              <a:t>Reserve Trench</a:t>
            </a:r>
          </a:p>
          <a:p>
            <a:endParaRPr lang="en-US" sz="2400" b="1" dirty="0"/>
          </a:p>
          <a:p>
            <a:r>
              <a:rPr lang="en-US" sz="2400" b="1" dirty="0"/>
              <a:t>Communication Trench</a:t>
            </a:r>
          </a:p>
          <a:p>
            <a:endParaRPr lang="en-US" sz="2400" b="1" dirty="0"/>
          </a:p>
          <a:p>
            <a:r>
              <a:rPr lang="en-US" sz="2400" b="1" dirty="0"/>
              <a:t>SAPS (listening posts)</a:t>
            </a:r>
          </a:p>
        </p:txBody>
      </p:sp>
    </p:spTree>
    <p:extLst>
      <p:ext uri="{BB962C8B-B14F-4D97-AF65-F5344CB8AC3E}">
        <p14:creationId xmlns:p14="http://schemas.microsoft.com/office/powerpoint/2010/main" val="132515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Une tranchée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4" y="1365965"/>
            <a:ext cx="6437763" cy="3090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00" y="2911028"/>
            <a:ext cx="4835938" cy="32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4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mort dans  les tranchées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Constant pour ceux qui travaillent sur la ligne de devant</a:t>
            </a:r>
          </a:p>
          <a:p>
            <a:r>
              <a:rPr lang="fr-CA" dirty="0"/>
              <a:t>Les bombardements constantes dirigés par l’ennemi étaient la cause de plusieurs morts</a:t>
            </a:r>
          </a:p>
          <a:p>
            <a:r>
              <a:rPr lang="fr-CA" dirty="0"/>
              <a:t>Regarde par-dessus le parapet dans la zone entre-tranchées (No man’s land) n’était pas une bonne idée </a:t>
            </a:r>
            <a:r>
              <a:rPr lang="fr-CA" b="1" i="1" dirty="0"/>
              <a:t>#snipers</a:t>
            </a:r>
          </a:p>
          <a:p>
            <a:r>
              <a:rPr lang="fr-CA" dirty="0"/>
              <a:t>Jusqu’à 1/3 des blessures de nos soldats sont arrivés dans les tranchées</a:t>
            </a:r>
          </a:p>
          <a:p>
            <a:r>
              <a:rPr lang="fr-CA" dirty="0"/>
              <a:t>La maladie aussi causait plusieurs morts (l’eau n’était pas propre à cause du sang et des corps qui décomposaient)</a:t>
            </a:r>
          </a:p>
        </p:txBody>
      </p:sp>
    </p:spTree>
    <p:extLst>
      <p:ext uri="{BB962C8B-B14F-4D97-AF65-F5344CB8AC3E}">
        <p14:creationId xmlns:p14="http://schemas.microsoft.com/office/powerpoint/2010/main" val="76342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conditions…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63875" y="3629142"/>
            <a:ext cx="6194180" cy="1882183"/>
          </a:xfrm>
        </p:spPr>
        <p:txBody>
          <a:bodyPr>
            <a:noAutofit/>
          </a:bodyPr>
          <a:lstStyle/>
          <a:p>
            <a:r>
              <a:rPr lang="fr-CA" sz="2800" b="1" dirty="0"/>
              <a:t>La boue, la saleté et la senteur des corps qui se décomposent…</a:t>
            </a:r>
          </a:p>
          <a:p>
            <a:r>
              <a:rPr lang="fr-CA" sz="2800" b="1" dirty="0"/>
              <a:t>Des uniformes sales…</a:t>
            </a:r>
          </a:p>
          <a:p>
            <a:r>
              <a:rPr lang="fr-CA" sz="2800" b="1" dirty="0"/>
              <a:t>Rats, poux et des corps morts…</a:t>
            </a:r>
          </a:p>
          <a:p>
            <a:r>
              <a:rPr lang="fr-CA" sz="2800" b="1" dirty="0"/>
              <a:t>Coups de fusils </a:t>
            </a:r>
            <a:r>
              <a:rPr lang="fr-CA" sz="2800" b="1" dirty="0">
                <a:hlinkClick r:id="rId2"/>
              </a:rPr>
              <a:t>et bombardements </a:t>
            </a:r>
            <a:r>
              <a:rPr lang="fr-CA" sz="2800" b="1" dirty="0"/>
              <a:t>constantes…=</a:t>
            </a:r>
            <a:r>
              <a:rPr lang="fr-CA" sz="2800" b="1" dirty="0">
                <a:hlinkClick r:id="rId3"/>
              </a:rPr>
              <a:t>shellshock</a:t>
            </a:r>
            <a:endParaRPr lang="fr-CA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12" y="645827"/>
            <a:ext cx="3542562" cy="2507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6" y="1504961"/>
            <a:ext cx="3277158" cy="30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7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6331</TotalTime>
  <Words>766</Words>
  <Application>Microsoft Office PowerPoint</Application>
  <PresentationFormat>Grand écran</PresentationFormat>
  <Paragraphs>117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Franklin Gothic Book</vt:lpstr>
      <vt:lpstr>Franklin Gothic Medium</vt:lpstr>
      <vt:lpstr>Wingdings 2</vt:lpstr>
      <vt:lpstr>Trek</vt:lpstr>
      <vt:lpstr>La vie dans les tranchées</vt:lpstr>
      <vt:lpstr>Pourquoi...quand.. les tranchÉes</vt:lpstr>
      <vt:lpstr>Pourquoi les tranchÉes</vt:lpstr>
      <vt:lpstr>Pourquoi les tranchÉes</vt:lpstr>
      <vt:lpstr>Présentation PowerPoint</vt:lpstr>
      <vt:lpstr>Le système de tranchées</vt:lpstr>
      <vt:lpstr>Une tranchée</vt:lpstr>
      <vt:lpstr>La mort dans  les tranchées</vt:lpstr>
      <vt:lpstr>Les conditions…</vt:lpstr>
      <vt:lpstr>Présentation PowerPoint</vt:lpstr>
      <vt:lpstr>Présentation PowerPoint</vt:lpstr>
      <vt:lpstr>Prépare ton estomac…</vt:lpstr>
      <vt:lpstr>Infestation des rats</vt:lpstr>
      <vt:lpstr>Les poux</vt:lpstr>
      <vt:lpstr>‘Trench Foot’ </vt:lpstr>
      <vt:lpstr>Les armes chimiques</vt:lpstr>
      <vt:lpstr>La senteur…</vt:lpstr>
      <vt:lpstr>La nourriture</vt:lpstr>
      <vt:lpstr>Le cycle dans les tranchées</vt:lpstr>
      <vt:lpstr>Présentation PowerPoint</vt:lpstr>
      <vt:lpstr>Présentation PowerPoint</vt:lpstr>
      <vt:lpstr>‘Stand to’ et Morning hate’</vt:lpstr>
      <vt:lpstr>La trêve du déjeuner (breakfast truce)</vt:lpstr>
      <vt:lpstr>Inspection et tâches</vt:lpstr>
      <vt:lpstr>Crépuscule (dusk): ‘Stand to’, provisions et entretien</vt:lpstr>
      <vt:lpstr>La patrouille d’entre-tranchées (no man’s land)</vt:lpstr>
      <vt:lpstr>Présentation PowerPoint</vt:lpstr>
    </vt:vector>
  </TitlesOfParts>
  <Company>Rainbow District Schoolboard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dans les tranchées</dc:title>
  <dc:creator>Pat De Santi</dc:creator>
  <cp:lastModifiedBy>Christine Lagrandeur</cp:lastModifiedBy>
  <cp:revision>33</cp:revision>
  <dcterms:created xsi:type="dcterms:W3CDTF">2015-10-12T22:36:04Z</dcterms:created>
  <dcterms:modified xsi:type="dcterms:W3CDTF">2019-06-30T01:41:11Z</dcterms:modified>
</cp:coreProperties>
</file>