
<file path=[Content_Types].xml><?xml version="1.0" encoding="utf-8"?>
<Types xmlns="http://schemas.openxmlformats.org/package/2006/content-types">
  <Default Extension="bin" ContentType="audio/unknown"/>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sldIdLst>
    <p:sldId id="256" r:id="rId2"/>
    <p:sldId id="257" r:id="rId3"/>
    <p:sldId id="260" r:id="rId4"/>
    <p:sldId id="261" r:id="rId5"/>
    <p:sldId id="262" r:id="rId6"/>
    <p:sldId id="263" r:id="rId7"/>
    <p:sldId id="264" r:id="rId8"/>
    <p:sldId id="265" r:id="rId9"/>
    <p:sldId id="266"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9" d="100"/>
          <a:sy n="59" d="100"/>
        </p:scale>
        <p:origin x="142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03CEC41E-48BD-4881-B6FF-D82EEBBCD904}" type="datetimeFigureOut">
              <a:rPr lang="en-US" smtClean="0"/>
              <a:t>8/20/2021</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59A5F39-4CE7-434C-A5CB-50A363451602}" type="slidenum">
              <a:rPr lang="en-US" smtClean="0"/>
              <a:t>‹N°›</a:t>
            </a:fld>
            <a:endParaRPr lang="en-US"/>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263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3CEC41E-48BD-4881-B6FF-D82EEBBCD904}" type="datetimeFigureOut">
              <a:rPr lang="en-US" smtClean="0"/>
              <a:t>8/20/2021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‹N°›</a:t>
            </a:fld>
            <a:endParaRPr lang="en-US"/>
          </a:p>
        </p:txBody>
      </p:sp>
    </p:spTree>
    <p:extLst>
      <p:ext uri="{BB962C8B-B14F-4D97-AF65-F5344CB8AC3E}">
        <p14:creationId xmlns:p14="http://schemas.microsoft.com/office/powerpoint/2010/main" val="652638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3CEC41E-48BD-4881-B6FF-D82EEBBCD904}" type="datetimeFigureOut">
              <a:rPr lang="en-US" smtClean="0"/>
              <a:t>8/20/2021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‹N°›</a:t>
            </a:fld>
            <a:endParaRPr lang="en-US"/>
          </a:p>
        </p:txBody>
      </p:sp>
    </p:spTree>
    <p:extLst>
      <p:ext uri="{BB962C8B-B14F-4D97-AF65-F5344CB8AC3E}">
        <p14:creationId xmlns:p14="http://schemas.microsoft.com/office/powerpoint/2010/main" val="711427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Slide with Pictur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6889" y="3774328"/>
            <a:ext cx="7199311" cy="1470025"/>
          </a:xfrm>
        </p:spPr>
        <p:txBody>
          <a:bodyPr anchor="b" anchorCtr="0"/>
          <a:lstStyle>
            <a:lvl1pPr algn="l">
              <a:defRPr sz="4800"/>
            </a:lvl1pPr>
          </a:lstStyle>
          <a:p>
            <a:r>
              <a:rPr lang="en-CA"/>
              <a:t>Click to edit Master title style</a:t>
            </a:r>
            <a:endParaRPr/>
          </a:p>
        </p:txBody>
      </p:sp>
      <p:sp>
        <p:nvSpPr>
          <p:cNvPr id="3" name="Subtitle 2"/>
          <p:cNvSpPr>
            <a:spLocks noGrp="1"/>
          </p:cNvSpPr>
          <p:nvPr>
            <p:ph type="subTitle" idx="1"/>
          </p:nvPr>
        </p:nvSpPr>
        <p:spPr>
          <a:xfrm>
            <a:off x="496888" y="5257800"/>
            <a:ext cx="7199312" cy="990600"/>
          </a:xfrm>
        </p:spPr>
        <p:txBody>
          <a:bodyPr vert="horz" lIns="91440" tIns="45720" rIns="91440" bIns="45720" rtlCol="0" anchor="t" anchorCtr="0">
            <a:noAutofit/>
          </a:bodyPr>
          <a:lstStyle>
            <a:lvl1pPr marL="0" indent="0" algn="l"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8/20/2021</a:t>
            </a:fld>
            <a:endParaRPr lang="en-US"/>
          </a:p>
        </p:txBody>
      </p:sp>
      <p:sp>
        <p:nvSpPr>
          <p:cNvPr id="5" name="Footer Placeholder 4"/>
          <p:cNvSpPr>
            <a:spLocks noGrp="1"/>
          </p:cNvSpPr>
          <p:nvPr>
            <p:ph type="ftr" sz="quarter" idx="11"/>
          </p:nvPr>
        </p:nvSpPr>
        <p:spPr/>
        <p:txBody>
          <a:bodyPr/>
          <a:lstStyle/>
          <a:p>
            <a:endParaRPr lang="en-US"/>
          </a:p>
        </p:txBody>
      </p:sp>
      <p:sp>
        <p:nvSpPr>
          <p:cNvPr id="8" name="Picture Placeholder 7"/>
          <p:cNvSpPr>
            <a:spLocks noGrp="1"/>
          </p:cNvSpPr>
          <p:nvPr>
            <p:ph type="pic" sz="quarter" idx="12"/>
          </p:nvPr>
        </p:nvSpPr>
        <p:spPr>
          <a:xfrm rot="504148">
            <a:off x="4493544" y="555043"/>
            <a:ext cx="4142460" cy="3085398"/>
          </a:xfrm>
          <a:solidFill>
            <a:srgbClr val="FFFFFF">
              <a:shade val="85000"/>
            </a:srgbClr>
          </a:solidFill>
          <a:ln w="38100" cap="sq">
            <a:solidFill>
              <a:srgbClr val="FDFDFD"/>
            </a:solidFill>
            <a:miter lim="800000"/>
          </a:ln>
          <a:effectLst>
            <a:outerShdw blurRad="57150" dist="37500" dir="7560000" sy="98000" kx="110000" ky="200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CA"/>
              <a:t>Drag picture to placeholder or click icon to add</a:t>
            </a:r>
            <a:endParaRPr/>
          </a:p>
        </p:txBody>
      </p:sp>
    </p:spTree>
    <p:extLst>
      <p:ext uri="{BB962C8B-B14F-4D97-AF65-F5344CB8AC3E}">
        <p14:creationId xmlns:p14="http://schemas.microsoft.com/office/powerpoint/2010/main" val="394910117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3CEC41E-48BD-4881-B6FF-D82EEBBCD904}" type="datetimeFigureOut">
              <a:rPr lang="en-US" smtClean="0"/>
              <a:t>8/20/2021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‹N°›</a:t>
            </a:fld>
            <a:endParaRPr lang="en-US"/>
          </a:p>
        </p:txBody>
      </p:sp>
    </p:spTree>
    <p:extLst>
      <p:ext uri="{BB962C8B-B14F-4D97-AF65-F5344CB8AC3E}">
        <p14:creationId xmlns:p14="http://schemas.microsoft.com/office/powerpoint/2010/main" val="1534395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fr-FR"/>
              <a:t>Modifiez le style du titre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3CEC41E-48BD-4881-B6FF-D82EEBBCD904}" type="datetimeFigureOut">
              <a:rPr lang="en-US" smtClean="0"/>
              <a:t>8/20/2021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‹N°›</a:t>
            </a:fld>
            <a:endParaRPr lang="en-US"/>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9470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3CEC41E-48BD-4881-B6FF-D82EEBBCD904}" type="datetimeFigureOut">
              <a:rPr lang="en-US" smtClean="0"/>
              <a:t>8/20/2021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‹N°›</a:t>
            </a:fld>
            <a:endParaRPr lang="en-US"/>
          </a:p>
        </p:txBody>
      </p:sp>
    </p:spTree>
    <p:extLst>
      <p:ext uri="{BB962C8B-B14F-4D97-AF65-F5344CB8AC3E}">
        <p14:creationId xmlns:p14="http://schemas.microsoft.com/office/powerpoint/2010/main" val="347025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3CEC41E-48BD-4881-B6FF-D82EEBBCD904}" type="datetimeFigureOut">
              <a:rPr lang="en-US" smtClean="0"/>
              <a:t>8/20/2021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9A5F39-4CE7-434C-A5CB-50A363451602}" type="slidenum">
              <a:rPr lang="en-US" smtClean="0"/>
              <a:t>‹N°›</a:t>
            </a:fld>
            <a:endParaRPr lang="en-US"/>
          </a:p>
        </p:txBody>
      </p:sp>
    </p:spTree>
    <p:extLst>
      <p:ext uri="{BB962C8B-B14F-4D97-AF65-F5344CB8AC3E}">
        <p14:creationId xmlns:p14="http://schemas.microsoft.com/office/powerpoint/2010/main" val="3870401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03CEC41E-48BD-4881-B6FF-D82EEBBCD904}" type="datetimeFigureOut">
              <a:rPr lang="en-US" smtClean="0"/>
              <a:t>8/20/2021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9A5F39-4CE7-434C-A5CB-50A363451602}" type="slidenum">
              <a:rPr lang="en-US" smtClean="0"/>
              <a:t>‹N°›</a:t>
            </a:fld>
            <a:endParaRPr lang="en-US"/>
          </a:p>
        </p:txBody>
      </p:sp>
    </p:spTree>
    <p:extLst>
      <p:ext uri="{BB962C8B-B14F-4D97-AF65-F5344CB8AC3E}">
        <p14:creationId xmlns:p14="http://schemas.microsoft.com/office/powerpoint/2010/main" val="2083517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CEC41E-48BD-4881-B6FF-D82EEBBCD904}" type="datetimeFigureOut">
              <a:rPr lang="en-US" smtClean="0"/>
              <a:t>8/20/2021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9A5F39-4CE7-434C-A5CB-50A363451602}" type="slidenum">
              <a:rPr lang="en-US" smtClean="0"/>
              <a:t>‹N°›</a:t>
            </a:fld>
            <a:endParaRPr lang="en-US"/>
          </a:p>
        </p:txBody>
      </p:sp>
    </p:spTree>
    <p:extLst>
      <p:ext uri="{BB962C8B-B14F-4D97-AF65-F5344CB8AC3E}">
        <p14:creationId xmlns:p14="http://schemas.microsoft.com/office/powerpoint/2010/main" val="3521043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fr-FR"/>
              <a:t>Modifiez le style du titre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3CEC41E-48BD-4881-B6FF-D82EEBBCD904}" type="datetimeFigureOut">
              <a:rPr lang="en-US" smtClean="0"/>
              <a:t>8/20/2021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‹N°›</a:t>
            </a:fld>
            <a:endParaRPr lang="en-US"/>
          </a:p>
        </p:txBody>
      </p:sp>
    </p:spTree>
    <p:extLst>
      <p:ext uri="{BB962C8B-B14F-4D97-AF65-F5344CB8AC3E}">
        <p14:creationId xmlns:p14="http://schemas.microsoft.com/office/powerpoint/2010/main" val="3896117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fr-FR"/>
              <a:t>Modifiez le style du titre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3CEC41E-48BD-4881-B6FF-D82EEBBCD904}" type="datetimeFigureOut">
              <a:rPr lang="en-US" smtClean="0"/>
              <a:t>8/20/2021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‹N°›</a:t>
            </a:fld>
            <a:endParaRPr lang="en-US"/>
          </a:p>
        </p:txBody>
      </p:sp>
    </p:spTree>
    <p:extLst>
      <p:ext uri="{BB962C8B-B14F-4D97-AF65-F5344CB8AC3E}">
        <p14:creationId xmlns:p14="http://schemas.microsoft.com/office/powerpoint/2010/main" val="2667769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03CEC41E-48BD-4881-B6FF-D82EEBBCD904}" type="datetimeFigureOut">
              <a:rPr lang="en-US" smtClean="0"/>
              <a:t>8/20/2021</a:t>
            </a:fld>
            <a:endParaRPr lang="en-US"/>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459A5F39-4CE7-434C-A5CB-50A363451602}" type="slidenum">
              <a:rPr lang="en-US" smtClean="0"/>
              <a:t>‹N°›</a:t>
            </a:fld>
            <a:endParaRPr lang="en-US"/>
          </a:p>
        </p:txBody>
      </p:sp>
    </p:spTree>
    <p:extLst>
      <p:ext uri="{BB962C8B-B14F-4D97-AF65-F5344CB8AC3E}">
        <p14:creationId xmlns:p14="http://schemas.microsoft.com/office/powerpoint/2010/main" val="2205897000"/>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dam.antarcticanz.govt.nz/nodes/view/935" TargetMode="External"/><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www.publicdomainpictures.net/en/view-image.php?image=133588&amp;picture=baby-elephant" TargetMode="External"/><Relationship Id="rId7" Type="http://schemas.openxmlformats.org/officeDocument/2006/relationships/hyperlink" Target="https://ko.wikipedia.org/wiki/%ED%8C%8C%EC%9D%BC:Kriz_Puppy.jpg"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s://bccla.org/2014/08/born-equal-citizenship-by-birth-is-who-we-are/" TargetMode="Externa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hyperlink" Target="https://pixabay.com/fr/d%C3%A9fibrillateur-premiers-soins-98587/"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flickr.com/photos/funkyshapes/5121093934/" TargetMode="External"/><Relationship Id="rId2" Type="http://schemas.openxmlformats.org/officeDocument/2006/relationships/image" Target="../media/image6.jpeg"/><Relationship Id="rId1" Type="http://schemas.openxmlformats.org/officeDocument/2006/relationships/slideLayout" Target="../slideLayouts/slideLayout11.xml"/><Relationship Id="rId6" Type="http://schemas.openxmlformats.org/officeDocument/2006/relationships/hyperlink" Target="http://commons.wikimedia.org/wiki/File:Adoption-Symbol.png" TargetMode="Externa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hyperlink" Target="https://www.publicdomainpictures.net/view-image.php?image=83035&amp;picture=flowers-garden-watering-can" TargetMode="External"/><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hyperlink" Target="https://pixabay.com/fr/illustrations/enseignant-%C3%A9tudiant-l-%C3%A9cole-2928817/" TargetMode="External"/><Relationship Id="rId7" Type="http://schemas.openxmlformats.org/officeDocument/2006/relationships/hyperlink" Target="https://courses.lumenlearning.com/edpsy/chapter/play/" TargetMode="External"/><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2.jpg"/><Relationship Id="rId5" Type="http://schemas.openxmlformats.org/officeDocument/2006/relationships/hyperlink" Target="https://lebaobabbleu.com/2019/03/14/1o-lexique-les-activites-culturelles/" TargetMode="Externa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hyperlink" Target="http://www.pngall.com/discipline-png" TargetMode="External"/><Relationship Id="rId2" Type="http://schemas.openxmlformats.org/officeDocument/2006/relationships/image" Target="../media/image13.png"/><Relationship Id="rId1" Type="http://schemas.openxmlformats.org/officeDocument/2006/relationships/slideLayout" Target="../slideLayouts/slideLayout8.xml"/><Relationship Id="rId6" Type="http://schemas.openxmlformats.org/officeDocument/2006/relationships/image" Target="../media/image15.png"/><Relationship Id="rId5" Type="http://schemas.openxmlformats.org/officeDocument/2006/relationships/hyperlink" Target="https://creativecommons.org/licenses/by-nc-nd/3.0/" TargetMode="External"/><Relationship Id="rId4" Type="http://schemas.openxmlformats.org/officeDocument/2006/relationships/hyperlink" Target="http://lacomunicacioncientifica.blogspot.com/2013/04/sociedad-de-la-informacion-una.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inistry-to-children.com/bible-verses-about-parents-children-mothers-fathers/" TargetMode="External"/><Relationship Id="rId2" Type="http://schemas.openxmlformats.org/officeDocument/2006/relationships/image" Target="../media/image16.jpeg"/><Relationship Id="rId1" Type="http://schemas.openxmlformats.org/officeDocument/2006/relationships/slideLayout" Target="../slideLayouts/slideLayout2.xml"/><Relationship Id="rId5" Type="http://schemas.openxmlformats.org/officeDocument/2006/relationships/hyperlink" Target="http://gpsynergy.com.au/explore-gp/wellbeing-and-support/" TargetMode="External"/><Relationship Id="rId4" Type="http://schemas.openxmlformats.org/officeDocument/2006/relationships/image" Target="../media/image17.jpeg"/></Relationships>
</file>

<file path=ppt/slides/_rels/slide9.xml.rels><?xml version="1.0" encoding="UTF-8" standalone="yes"?>
<Relationships xmlns="http://schemas.openxmlformats.org/package/2006/relationships"><Relationship Id="rId8" Type="http://schemas.openxmlformats.org/officeDocument/2006/relationships/audio" Target="../media/audio1.bin"/><Relationship Id="rId3" Type="http://schemas.openxmlformats.org/officeDocument/2006/relationships/image" Target="../media/image18.png"/><Relationship Id="rId7" Type="http://schemas.openxmlformats.org/officeDocument/2006/relationships/image" Target="../media/image20.jpeg"/><Relationship Id="rId2" Type="http://schemas.openxmlformats.org/officeDocument/2006/relationships/audio" Target="../media/audio1.bin"/><Relationship Id="rId1" Type="http://schemas.openxmlformats.org/officeDocument/2006/relationships/slideLayout" Target="../slideLayouts/slideLayout8.xml"/><Relationship Id="rId6" Type="http://schemas.openxmlformats.org/officeDocument/2006/relationships/hyperlink" Target="https://www.freepngimg.com/png/53973-grocery-free-hq-image" TargetMode="External"/><Relationship Id="rId5" Type="http://schemas.openxmlformats.org/officeDocument/2006/relationships/image" Target="../media/image19.png"/><Relationship Id="rId4" Type="http://schemas.openxmlformats.org/officeDocument/2006/relationships/hyperlink" Target="https://www.freepngimg.com/png/64023-green-symbol-dollar-sign-free-clipart-hq"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09C0BCD-BEE9-423F-A51C-BCCD8E5EAA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3355" y="243840"/>
            <a:ext cx="879348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998D094-42B2-42BA-AA14-E8FBE073A5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3355" y="243840"/>
            <a:ext cx="879348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16" name="Straight Connector 15">
            <a:extLst>
              <a:ext uri="{FF2B5EF4-FFF2-40B4-BE49-F238E27FC236}">
                <a16:creationId xmlns:a16="http://schemas.microsoft.com/office/drawing/2014/main" id="{8465D64B-59F4-4BDC-B833-A17EF1E046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83995" y="3733800"/>
            <a:ext cx="6172200"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3FED537-3AF1-4C36-9904-77B6A54D27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83995" y="5462458"/>
            <a:ext cx="6172200"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32485" y="4208424"/>
            <a:ext cx="7475220" cy="1325880"/>
          </a:xfrm>
        </p:spPr>
        <p:txBody>
          <a:bodyPr vert="horz" lIns="91440" tIns="45720" rIns="91440" bIns="45720" rtlCol="0" anchor="b">
            <a:normAutofit/>
          </a:bodyPr>
          <a:lstStyle/>
          <a:p>
            <a:pPr algn="ctr" defTabSz="914400">
              <a:lnSpc>
                <a:spcPct val="85000"/>
              </a:lnSpc>
            </a:pPr>
            <a:r>
              <a:rPr lang="en-US" sz="3600" b="1" cap="all">
                <a:solidFill>
                  <a:srgbClr val="FFFFFF"/>
                </a:solidFill>
                <a:effectLst/>
              </a:rPr>
              <a:t>Institutions sociales : Famille
</a:t>
            </a:r>
            <a:endParaRPr lang="en-US" sz="3600" b="1" cap="all">
              <a:solidFill>
                <a:srgbClr val="FFFFFF"/>
              </a:solidFill>
            </a:endParaRPr>
          </a:p>
        </p:txBody>
      </p:sp>
      <p:sp>
        <p:nvSpPr>
          <p:cNvPr id="3" name="Subtitle 2"/>
          <p:cNvSpPr>
            <a:spLocks noGrp="1"/>
          </p:cNvSpPr>
          <p:nvPr>
            <p:ph type="subTitle" idx="1"/>
          </p:nvPr>
        </p:nvSpPr>
        <p:spPr>
          <a:xfrm>
            <a:off x="478971" y="5598293"/>
            <a:ext cx="8360229" cy="856936"/>
          </a:xfrm>
        </p:spPr>
        <p:txBody>
          <a:bodyPr vert="horz" lIns="91440" tIns="45720" rIns="91440" bIns="45720" rtlCol="0">
            <a:normAutofit fontScale="62500" lnSpcReduction="20000"/>
          </a:bodyPr>
          <a:lstStyle/>
          <a:p>
            <a:pPr algn="ctr">
              <a:spcBef>
                <a:spcPts val="1400"/>
              </a:spcBef>
              <a:spcAft>
                <a:spcPts val="600"/>
              </a:spcAft>
            </a:pPr>
            <a:r>
              <a:rPr lang="en-US" sz="3200" b="1" dirty="0">
                <a:solidFill>
                  <a:srgbClr val="FFFFFF"/>
                </a:solidFill>
                <a:effectLst/>
                <a:latin typeface="+mn-lt"/>
                <a:ea typeface="+mn-ea"/>
                <a:cs typeface="+mn-cs"/>
              </a:rPr>
              <a:t>Institution: les </a:t>
            </a:r>
            <a:r>
              <a:rPr lang="en-US" sz="3200" b="1" dirty="0" err="1">
                <a:solidFill>
                  <a:srgbClr val="FFFFFF"/>
                </a:solidFill>
                <a:effectLst/>
                <a:latin typeface="+mn-lt"/>
                <a:ea typeface="+mn-ea"/>
                <a:cs typeface="+mn-cs"/>
              </a:rPr>
              <a:t>façons</a:t>
            </a:r>
            <a:r>
              <a:rPr lang="en-US" sz="3200" b="1" dirty="0">
                <a:solidFill>
                  <a:srgbClr val="FFFFFF"/>
                </a:solidFill>
                <a:effectLst/>
                <a:latin typeface="+mn-lt"/>
                <a:ea typeface="+mn-ea"/>
                <a:cs typeface="+mn-cs"/>
              </a:rPr>
              <a:t> </a:t>
            </a:r>
            <a:r>
              <a:rPr lang="en-US" sz="3200" b="1" dirty="0" err="1">
                <a:solidFill>
                  <a:srgbClr val="FFFFFF"/>
                </a:solidFill>
                <a:effectLst/>
                <a:latin typeface="+mn-lt"/>
                <a:ea typeface="+mn-ea"/>
                <a:cs typeface="+mn-cs"/>
              </a:rPr>
              <a:t>organisées</a:t>
            </a:r>
            <a:r>
              <a:rPr lang="en-US" sz="3200" b="1" dirty="0">
                <a:solidFill>
                  <a:srgbClr val="FFFFFF"/>
                </a:solidFill>
                <a:effectLst/>
                <a:latin typeface="+mn-lt"/>
                <a:ea typeface="+mn-ea"/>
                <a:cs typeface="+mn-cs"/>
              </a:rPr>
              <a:t> </a:t>
            </a:r>
            <a:r>
              <a:rPr lang="en-US" sz="3200" b="1" dirty="0" err="1">
                <a:solidFill>
                  <a:srgbClr val="FFFFFF"/>
                </a:solidFill>
                <a:effectLst/>
                <a:latin typeface="+mn-lt"/>
                <a:ea typeface="+mn-ea"/>
                <a:cs typeface="+mn-cs"/>
              </a:rPr>
              <a:t>dont</a:t>
            </a:r>
            <a:r>
              <a:rPr lang="en-US" sz="3200" b="1" dirty="0">
                <a:solidFill>
                  <a:srgbClr val="FFFFFF"/>
                </a:solidFill>
                <a:effectLst/>
                <a:latin typeface="+mn-lt"/>
                <a:ea typeface="+mn-ea"/>
                <a:cs typeface="+mn-cs"/>
              </a:rPr>
              <a:t> la </a:t>
            </a:r>
            <a:r>
              <a:rPr lang="en-US" sz="3200" b="1" dirty="0" err="1">
                <a:solidFill>
                  <a:srgbClr val="FFFFFF"/>
                </a:solidFill>
                <a:effectLst/>
                <a:latin typeface="+mn-lt"/>
                <a:ea typeface="+mn-ea"/>
                <a:cs typeface="+mn-cs"/>
              </a:rPr>
              <a:t>société</a:t>
            </a:r>
            <a:r>
              <a:rPr lang="en-US" sz="3200" b="1" dirty="0">
                <a:solidFill>
                  <a:srgbClr val="FFFFFF"/>
                </a:solidFill>
                <a:effectLst/>
                <a:latin typeface="+mn-lt"/>
                <a:ea typeface="+mn-ea"/>
                <a:cs typeface="+mn-cs"/>
              </a:rPr>
              <a:t> se </a:t>
            </a:r>
            <a:r>
              <a:rPr lang="en-US" sz="3200" b="1" dirty="0" err="1">
                <a:solidFill>
                  <a:srgbClr val="FFFFFF"/>
                </a:solidFill>
                <a:effectLst/>
                <a:latin typeface="+mn-lt"/>
                <a:ea typeface="+mn-ea"/>
                <a:cs typeface="+mn-cs"/>
              </a:rPr>
              <a:t>développe</a:t>
            </a:r>
            <a:r>
              <a:rPr lang="en-US" sz="3200" b="1" dirty="0">
                <a:solidFill>
                  <a:srgbClr val="FFFFFF"/>
                </a:solidFill>
                <a:effectLst/>
                <a:latin typeface="+mn-lt"/>
                <a:ea typeface="+mn-ea"/>
                <a:cs typeface="+mn-cs"/>
              </a:rPr>
              <a:t> pour </a:t>
            </a:r>
            <a:r>
              <a:rPr lang="en-US" sz="3200" b="1" dirty="0" err="1">
                <a:solidFill>
                  <a:srgbClr val="FFFFFF"/>
                </a:solidFill>
                <a:effectLst/>
                <a:latin typeface="+mn-lt"/>
                <a:ea typeface="+mn-ea"/>
                <a:cs typeface="+mn-cs"/>
              </a:rPr>
              <a:t>répondre</a:t>
            </a:r>
            <a:r>
              <a:rPr lang="en-US" sz="3200" b="1" dirty="0">
                <a:solidFill>
                  <a:srgbClr val="FFFFFF"/>
                </a:solidFill>
                <a:effectLst/>
                <a:latin typeface="+mn-lt"/>
                <a:ea typeface="+mn-ea"/>
                <a:cs typeface="+mn-cs"/>
              </a:rPr>
              <a:t> à </a:t>
            </a:r>
            <a:r>
              <a:rPr lang="en-US" sz="3200" b="1" dirty="0" err="1">
                <a:solidFill>
                  <a:srgbClr val="FFFFFF"/>
                </a:solidFill>
                <a:effectLst/>
                <a:latin typeface="+mn-lt"/>
                <a:ea typeface="+mn-ea"/>
                <a:cs typeface="+mn-cs"/>
              </a:rPr>
              <a:t>ses</a:t>
            </a:r>
            <a:r>
              <a:rPr lang="en-US" sz="3200" b="1" dirty="0">
                <a:solidFill>
                  <a:srgbClr val="FFFFFF"/>
                </a:solidFill>
                <a:effectLst/>
                <a:latin typeface="+mn-lt"/>
                <a:ea typeface="+mn-ea"/>
                <a:cs typeface="+mn-cs"/>
              </a:rPr>
              <a:t> </a:t>
            </a:r>
            <a:r>
              <a:rPr lang="en-US" sz="3200" b="1" dirty="0" err="1">
                <a:solidFill>
                  <a:srgbClr val="FFFFFF"/>
                </a:solidFill>
                <a:effectLst/>
                <a:latin typeface="+mn-lt"/>
                <a:ea typeface="+mn-ea"/>
                <a:cs typeface="+mn-cs"/>
              </a:rPr>
              <a:t>besoins</a:t>
            </a:r>
            <a:r>
              <a:rPr lang="en-US" sz="3200" b="1" dirty="0">
                <a:solidFill>
                  <a:srgbClr val="FFFFFF"/>
                </a:solidFill>
                <a:effectLst/>
                <a:latin typeface="+mn-lt"/>
                <a:ea typeface="+mn-ea"/>
                <a:cs typeface="+mn-cs"/>
              </a:rPr>
              <a:t> </a:t>
            </a:r>
            <a:r>
              <a:rPr lang="en-US" sz="3200" b="1" dirty="0" err="1">
                <a:solidFill>
                  <a:srgbClr val="FFFFFF"/>
                </a:solidFill>
                <a:effectLst/>
                <a:latin typeface="+mn-lt"/>
                <a:ea typeface="+mn-ea"/>
                <a:cs typeface="+mn-cs"/>
              </a:rPr>
              <a:t>fondamentaux</a:t>
            </a:r>
            <a:r>
              <a:rPr lang="en-US" sz="3200" b="1" dirty="0">
                <a:solidFill>
                  <a:srgbClr val="FFFFFF"/>
                </a:solidFill>
                <a:effectLst/>
                <a:latin typeface="+mn-lt"/>
                <a:ea typeface="+mn-ea"/>
                <a:cs typeface="+mn-cs"/>
              </a:rPr>
              <a:t>.</a:t>
            </a:r>
            <a:r>
              <a:rPr lang="en-US" sz="700" b="1" dirty="0">
                <a:solidFill>
                  <a:srgbClr val="FFFFFF"/>
                </a:solidFill>
                <a:effectLst/>
                <a:latin typeface="+mn-lt"/>
                <a:ea typeface="+mn-ea"/>
                <a:cs typeface="+mn-cs"/>
              </a:rPr>
              <a:t>
</a:t>
            </a:r>
            <a:endParaRPr lang="en-US" sz="700" dirty="0">
              <a:solidFill>
                <a:srgbClr val="FFFFFF"/>
              </a:solidFill>
              <a:latin typeface="+mn-lt"/>
              <a:ea typeface="+mn-ea"/>
              <a:cs typeface="+mn-cs"/>
            </a:endParaRPr>
          </a:p>
        </p:txBody>
      </p:sp>
      <p:pic>
        <p:nvPicPr>
          <p:cNvPr id="6" name="Image 5" descr="Une image contenant pingouin, oiseau, oiseau aquatique, debout&#10;&#10;Description générée automatiquement">
            <a:extLst>
              <a:ext uri="{FF2B5EF4-FFF2-40B4-BE49-F238E27FC236}">
                <a16:creationId xmlns:a16="http://schemas.microsoft.com/office/drawing/2014/main" id="{D0DE9EE0-5D52-412D-B32B-275F9F8B5295}"/>
              </a:ext>
            </a:extLst>
          </p:cNvPr>
          <p:cNvPicPr>
            <a:picLocks noChangeAspect="1"/>
          </p:cNvPicPr>
          <p:nvPr/>
        </p:nvPicPr>
        <p:blipFill rotWithShape="1">
          <a:blip r:embed="rId2" cstate="email">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6228" r="2" b="20479"/>
          <a:stretch/>
        </p:blipFill>
        <p:spPr>
          <a:xfrm>
            <a:off x="182880" y="256540"/>
            <a:ext cx="8778240" cy="3764276"/>
          </a:xfrm>
          <a:prstGeom prst="rect">
            <a:avLst/>
          </a:prstGeom>
          <a:noFill/>
          <a:scene3d>
            <a:camera prst="orthographicFront"/>
            <a:lightRig rig="twoPt" dir="t">
              <a:rot lat="0" lon="0" rev="7200000"/>
            </a:lightRig>
          </a:scene3d>
          <a:sp3d prstMaterial="matte">
            <a:bevelT w="22860" h="12700"/>
            <a:contourClr>
              <a:srgbClr val="FFFFFF"/>
            </a:contourClr>
          </a:sp3d>
        </p:spPr>
      </p:pic>
    </p:spTree>
    <p:extLst>
      <p:ext uri="{BB962C8B-B14F-4D97-AF65-F5344CB8AC3E}">
        <p14:creationId xmlns:p14="http://schemas.microsoft.com/office/powerpoint/2010/main" val="2094825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0"/>
            <a:ext cx="3902375" cy="4572000"/>
          </a:xfrm>
        </p:spPr>
        <p:txBody>
          <a:bodyPr>
            <a:normAutofit/>
          </a:bodyPr>
          <a:lstStyle/>
          <a:p>
            <a:pPr marL="0" indent="0">
              <a:buNone/>
            </a:pPr>
            <a:r>
              <a:rPr lang="fr-CA" sz="2400" b="1" dirty="0">
                <a:effectLst/>
              </a:rPr>
              <a:t>« Toute combinaison de deux personnes ou plus qui sont liées au fil du temps par des liens de consentement mutuel, de naissance et/ou d’adoption ou de placement et qui, ensemble, assument des responsabilités pour des combinaisons variantes de certains des éléments suivants. »</a:t>
            </a:r>
            <a:r>
              <a:rPr lang="fr-CA" sz="2400" dirty="0">
                <a:effectLst/>
              </a:rPr>
              <a:t>
</a:t>
            </a:r>
            <a:endParaRPr lang="en-US" sz="2400" dirty="0"/>
          </a:p>
        </p:txBody>
      </p:sp>
      <p:sp>
        <p:nvSpPr>
          <p:cNvPr id="49" name="Rectangle 48">
            <a:extLst>
              <a:ext uri="{FF2B5EF4-FFF2-40B4-BE49-F238E27FC236}">
                <a16:creationId xmlns:a16="http://schemas.microsoft.com/office/drawing/2014/main" id="{CFBA0F70-CA6A-4DE1-8930-3FA0033C2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0" y="165370"/>
            <a:ext cx="4403034" cy="646403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531B5C47-1CA0-4762-BBEF-AC6A4DB781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1676" y="733110"/>
            <a:ext cx="1839618" cy="2583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Image 10" descr="Une image contenant herbe, extérieur, éléphant, mammifère&#10;&#10;Description générée automatiquement">
            <a:extLst>
              <a:ext uri="{FF2B5EF4-FFF2-40B4-BE49-F238E27FC236}">
                <a16:creationId xmlns:a16="http://schemas.microsoft.com/office/drawing/2014/main" id="{C7F633EF-6B10-4F64-B8EB-857FF92C3467}"/>
              </a:ext>
            </a:extLst>
          </p:cNvPr>
          <p:cNvPicPr>
            <a:picLocks noChangeAspect="1"/>
          </p:cNvPicPr>
          <p:nvPr/>
        </p:nvPicPr>
        <p:blipFill>
          <a:blip r:embed="rId2" cstate="email">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983873" y="893286"/>
            <a:ext cx="1494270" cy="2238608"/>
          </a:xfrm>
          <a:prstGeom prst="rect">
            <a:avLst/>
          </a:prstGeom>
        </p:spPr>
      </p:pic>
      <p:sp>
        <p:nvSpPr>
          <p:cNvPr id="53" name="Rectangle 52">
            <a:extLst>
              <a:ext uri="{FF2B5EF4-FFF2-40B4-BE49-F238E27FC236}">
                <a16:creationId xmlns:a16="http://schemas.microsoft.com/office/drawing/2014/main" id="{A81EFB5C-E32B-40C4-AD06-8C34EB093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8402" y="733110"/>
            <a:ext cx="1843158" cy="2583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Image 7" descr="Une image contenant bébé, personne, intérieur, pose&#10;&#10;Description générée automatiquement">
            <a:extLst>
              <a:ext uri="{FF2B5EF4-FFF2-40B4-BE49-F238E27FC236}">
                <a16:creationId xmlns:a16="http://schemas.microsoft.com/office/drawing/2014/main" id="{69A8F547-8712-4BBC-B07E-7E7533FCFC8C}"/>
              </a:ext>
            </a:extLst>
          </p:cNvPr>
          <p:cNvPicPr>
            <a:picLocks noChangeAspect="1"/>
          </p:cNvPicPr>
          <p:nvPr/>
        </p:nvPicPr>
        <p:blipFill>
          <a:blip r:embed="rId4" cstate="email">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890970" y="1217158"/>
            <a:ext cx="1595680" cy="1595680"/>
          </a:xfrm>
          <a:prstGeom prst="rect">
            <a:avLst/>
          </a:prstGeom>
        </p:spPr>
      </p:pic>
      <p:sp>
        <p:nvSpPr>
          <p:cNvPr id="55" name="Rectangle 54">
            <a:extLst>
              <a:ext uri="{FF2B5EF4-FFF2-40B4-BE49-F238E27FC236}">
                <a16:creationId xmlns:a16="http://schemas.microsoft.com/office/drawing/2014/main" id="{82D12DA2-A8FA-48DC-9A62-7942F2FB0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1676" y="3477127"/>
            <a:ext cx="3799884" cy="26676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Image 14" descr="Une image contenant chien, brun, mammifère, bronzage&#10;&#10;Description générée automatiquement">
            <a:extLst>
              <a:ext uri="{FF2B5EF4-FFF2-40B4-BE49-F238E27FC236}">
                <a16:creationId xmlns:a16="http://schemas.microsoft.com/office/drawing/2014/main" id="{A23F8838-7D45-41C8-97FB-0C8E82FF27D4}"/>
              </a:ext>
            </a:extLst>
          </p:cNvPr>
          <p:cNvPicPr>
            <a:picLocks noChangeAspect="1"/>
          </p:cNvPicPr>
          <p:nvPr/>
        </p:nvPicPr>
        <p:blipFill>
          <a:blip r:embed="rId6" cstate="email">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5229421" y="3637995"/>
            <a:ext cx="2960133" cy="2345906"/>
          </a:xfrm>
          <a:prstGeom prst="rect">
            <a:avLst/>
          </a:prstGeom>
        </p:spPr>
      </p:pic>
    </p:spTree>
    <p:extLst>
      <p:ext uri="{BB962C8B-B14F-4D97-AF65-F5344CB8AC3E}">
        <p14:creationId xmlns:p14="http://schemas.microsoft.com/office/powerpoint/2010/main" val="295783140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57250" y="609600"/>
            <a:ext cx="7406640" cy="1356360"/>
          </a:xfrm>
        </p:spPr>
        <p:txBody>
          <a:bodyPr>
            <a:normAutofit/>
          </a:bodyPr>
          <a:lstStyle/>
          <a:p>
            <a:pPr algn="ctr"/>
            <a:r>
              <a:rPr lang="en-US" sz="4400" b="1" dirty="0">
                <a:solidFill>
                  <a:schemeClr val="tx1"/>
                </a:solidFill>
              </a:rPr>
              <a:t>Six </a:t>
            </a:r>
            <a:r>
              <a:rPr lang="en-US" sz="4400" b="1" dirty="0" err="1">
                <a:solidFill>
                  <a:schemeClr val="tx1"/>
                </a:solidFill>
              </a:rPr>
              <a:t>fonctions</a:t>
            </a:r>
            <a:r>
              <a:rPr lang="en-US" sz="4400" b="1" dirty="0">
                <a:solidFill>
                  <a:schemeClr val="tx1"/>
                </a:solidFill>
              </a:rPr>
              <a:t> de la </a:t>
            </a:r>
            <a:r>
              <a:rPr lang="en-US" sz="4400" b="1" dirty="0" err="1">
                <a:solidFill>
                  <a:schemeClr val="tx1"/>
                </a:solidFill>
              </a:rPr>
              <a:t>famille</a:t>
            </a:r>
            <a:r>
              <a:rPr lang="en-US" dirty="0"/>
              <a:t>
</a:t>
            </a:r>
          </a:p>
        </p:txBody>
      </p:sp>
      <p:pic>
        <p:nvPicPr>
          <p:cNvPr id="7" name="Image 6" descr="Une image contenant texte, trousse de secours, signe, pointant&#10;&#10;Description générée automatiquement">
            <a:extLst>
              <a:ext uri="{FF2B5EF4-FFF2-40B4-BE49-F238E27FC236}">
                <a16:creationId xmlns:a16="http://schemas.microsoft.com/office/drawing/2014/main" id="{B57B865C-172F-416F-BA2E-F0F0B7D68B4B}"/>
              </a:ext>
            </a:extLst>
          </p:cNvPr>
          <p:cNvPicPr>
            <a:picLocks noChangeAspect="1"/>
          </p:cNvPicPr>
          <p:nvPr/>
        </p:nvPicPr>
        <p:blipFill>
          <a:blip r:embed="rId2" cstate="email">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87465" y="2093789"/>
            <a:ext cx="2172427" cy="2172427"/>
          </a:xfrm>
          <a:prstGeom prst="rect">
            <a:avLst/>
          </a:prstGeom>
        </p:spPr>
      </p:pic>
      <p:sp>
        <p:nvSpPr>
          <p:cNvPr id="3" name="Content Placeholder 2"/>
          <p:cNvSpPr>
            <a:spLocks noGrp="1"/>
          </p:cNvSpPr>
          <p:nvPr>
            <p:ph idx="1"/>
          </p:nvPr>
        </p:nvSpPr>
        <p:spPr>
          <a:xfrm>
            <a:off x="3368232" y="2057400"/>
            <a:ext cx="4893671" cy="4038600"/>
          </a:xfrm>
        </p:spPr>
        <p:txBody>
          <a:bodyPr>
            <a:normAutofit fontScale="92500" lnSpcReduction="10000"/>
          </a:bodyPr>
          <a:lstStyle/>
          <a:p>
            <a:pPr marL="457200" indent="-457200">
              <a:buFont typeface="+mj-lt"/>
              <a:buAutoNum type="arabicPeriod"/>
            </a:pPr>
            <a:r>
              <a:rPr lang="fr-CA" sz="2800" b="1" dirty="0">
                <a:effectLst/>
              </a:rPr>
              <a:t>Ajout de nouveaux membres
Soins physiques des membres
Socialisation des enfants
Contrôle social des membres
L’éducation affective – l’amour
Production et consommation de biens et de services</a:t>
            </a:r>
          </a:p>
          <a:p>
            <a:pPr marL="0" indent="0">
              <a:buNone/>
            </a:pPr>
            <a:endParaRPr lang="fr-CA" dirty="0">
              <a:effectLst/>
            </a:endParaRPr>
          </a:p>
          <a:p>
            <a:pPr marL="0" indent="0">
              <a:buNone/>
            </a:pPr>
            <a:r>
              <a:rPr lang="fr-CA" dirty="0">
                <a:solidFill>
                  <a:schemeClr val="tx1"/>
                </a:solidFill>
                <a:effectLst/>
              </a:rPr>
              <a:t>- L’Institut Vanier de la famille</a:t>
            </a:r>
            <a:endParaRPr lang="en-US" dirty="0">
              <a:solidFill>
                <a:schemeClr val="tx1"/>
              </a:solidFill>
            </a:endParaRPr>
          </a:p>
        </p:txBody>
      </p:sp>
    </p:spTree>
    <p:extLst>
      <p:ext uri="{BB962C8B-B14F-4D97-AF65-F5344CB8AC3E}">
        <p14:creationId xmlns:p14="http://schemas.microsoft.com/office/powerpoint/2010/main" val="12765106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0C1C66B7-9644-4D9B-9A19-5FD3E30EF1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3355" y="243840"/>
            <a:ext cx="879348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487831" y="472440"/>
            <a:ext cx="5019795" cy="1356360"/>
          </a:xfrm>
        </p:spPr>
        <p:txBody>
          <a:bodyPr vert="horz" lIns="91440" tIns="45720" rIns="91440" bIns="45720" rtlCol="0" anchor="ctr">
            <a:normAutofit/>
          </a:bodyPr>
          <a:lstStyle/>
          <a:p>
            <a:pPr defTabSz="914400"/>
            <a:r>
              <a:rPr lang="en-US" sz="4400" b="1" dirty="0">
                <a:ln w="12700">
                  <a:solidFill>
                    <a:schemeClr val="tx2">
                      <a:satMod val="155000"/>
                    </a:schemeClr>
                  </a:solidFill>
                  <a:prstDash val="solid"/>
                </a:ln>
                <a:effectLst>
                  <a:outerShdw blurRad="38100" dist="38100" dir="2700000" algn="tl">
                    <a:srgbClr val="000000">
                      <a:alpha val="43137"/>
                    </a:srgbClr>
                  </a:outerShdw>
                </a:effectLst>
              </a:rPr>
              <a:t>1) </a:t>
            </a:r>
            <a:r>
              <a:rPr lang="en-US" sz="4400" b="1" dirty="0" err="1">
                <a:ln w="12700">
                  <a:solidFill>
                    <a:schemeClr val="tx2">
                      <a:satMod val="155000"/>
                    </a:schemeClr>
                  </a:solidFill>
                  <a:prstDash val="solid"/>
                </a:ln>
                <a:effectLst>
                  <a:outerShdw blurRad="38100" dist="38100" dir="2700000" algn="tl">
                    <a:srgbClr val="000000">
                      <a:alpha val="43137"/>
                    </a:srgbClr>
                  </a:outerShdw>
                </a:effectLst>
              </a:rPr>
              <a:t>Ajout</a:t>
            </a:r>
            <a:r>
              <a:rPr lang="en-US" sz="4400" b="1" dirty="0">
                <a:ln w="12700">
                  <a:solidFill>
                    <a:schemeClr val="tx2">
                      <a:satMod val="155000"/>
                    </a:schemeClr>
                  </a:solidFill>
                  <a:prstDash val="solid"/>
                </a:ln>
                <a:effectLst>
                  <a:outerShdw blurRad="38100" dist="38100" dir="2700000" algn="tl">
                    <a:srgbClr val="000000">
                      <a:alpha val="43137"/>
                    </a:srgbClr>
                  </a:outerShdw>
                </a:effectLst>
              </a:rPr>
              <a:t> de nouveaux </a:t>
            </a:r>
            <a:r>
              <a:rPr lang="en-US" sz="4400" b="1" dirty="0" err="1">
                <a:ln w="12700">
                  <a:solidFill>
                    <a:schemeClr val="tx2">
                      <a:satMod val="155000"/>
                    </a:schemeClr>
                  </a:solidFill>
                  <a:prstDash val="solid"/>
                </a:ln>
                <a:effectLst>
                  <a:outerShdw blurRad="38100" dist="38100" dir="2700000" algn="tl">
                    <a:srgbClr val="000000">
                      <a:alpha val="43137"/>
                    </a:srgbClr>
                  </a:outerShdw>
                </a:effectLst>
              </a:rPr>
              <a:t>membres</a:t>
            </a:r>
            <a:endParaRPr lang="en-US" sz="4400" b="1" dirty="0">
              <a:ln w="12700">
                <a:solidFill>
                  <a:schemeClr val="tx2">
                    <a:satMod val="155000"/>
                  </a:schemeClr>
                </a:solidFill>
                <a:prstDash val="solid"/>
              </a:ln>
              <a:effectLst>
                <a:outerShdw blurRad="38100" dist="38100" dir="2700000" algn="tl">
                  <a:srgbClr val="000000">
                    <a:alpha val="43137"/>
                  </a:srgbClr>
                </a:outerShdw>
              </a:effectLst>
            </a:endParaRPr>
          </a:p>
        </p:txBody>
      </p:sp>
      <p:sp>
        <p:nvSpPr>
          <p:cNvPr id="3" name="Vertical Text Placeholder 2"/>
          <p:cNvSpPr>
            <a:spLocks noGrp="1"/>
          </p:cNvSpPr>
          <p:nvPr>
            <p:ph type="body" orient="vert" idx="1"/>
          </p:nvPr>
        </p:nvSpPr>
        <p:spPr>
          <a:xfrm>
            <a:off x="262600" y="2057400"/>
            <a:ext cx="5614445" cy="4038600"/>
          </a:xfrm>
        </p:spPr>
        <p:txBody>
          <a:bodyPr vert="horz" lIns="91440" tIns="45720" rIns="91440" bIns="45720" rtlCol="0">
            <a:normAutofit/>
          </a:bodyPr>
          <a:lstStyle/>
          <a:p>
            <a:pPr indent="-182880" defTabSz="914400"/>
            <a:r>
              <a:rPr lang="en-US" sz="2400" b="1" dirty="0">
                <a:solidFill>
                  <a:schemeClr val="tx1"/>
                </a:solidFill>
                <a:effectLst/>
              </a:rPr>
              <a:t>Les </a:t>
            </a:r>
            <a:r>
              <a:rPr lang="en-US" sz="2400" b="1" dirty="0" err="1">
                <a:solidFill>
                  <a:schemeClr val="tx1"/>
                </a:solidFill>
                <a:effectLst/>
              </a:rPr>
              <a:t>familles</a:t>
            </a:r>
            <a:r>
              <a:rPr lang="en-US" sz="2400" b="1" dirty="0">
                <a:solidFill>
                  <a:schemeClr val="tx1"/>
                </a:solidFill>
                <a:effectLst/>
              </a:rPr>
              <a:t> </a:t>
            </a:r>
            <a:r>
              <a:rPr lang="en-US" sz="2400" b="1" dirty="0" err="1">
                <a:solidFill>
                  <a:schemeClr val="tx1"/>
                </a:solidFill>
                <a:effectLst/>
              </a:rPr>
              <a:t>ont</a:t>
            </a:r>
            <a:r>
              <a:rPr lang="en-US" sz="2400" b="1" dirty="0">
                <a:solidFill>
                  <a:schemeClr val="tx1"/>
                </a:solidFill>
                <a:effectLst/>
              </a:rPr>
              <a:t> des enfants à la naissance, à </a:t>
            </a:r>
            <a:r>
              <a:rPr lang="en-US" sz="2400" b="1" dirty="0" err="1">
                <a:solidFill>
                  <a:schemeClr val="tx1"/>
                </a:solidFill>
                <a:effectLst/>
              </a:rPr>
              <a:t>l’adoption</a:t>
            </a:r>
            <a:r>
              <a:rPr lang="en-US" sz="2400" b="1" dirty="0">
                <a:solidFill>
                  <a:schemeClr val="tx1"/>
                </a:solidFill>
                <a:effectLst/>
              </a:rPr>
              <a:t> et </a:t>
            </a:r>
            <a:r>
              <a:rPr lang="en-US" sz="2400" b="1" dirty="0" err="1">
                <a:solidFill>
                  <a:schemeClr val="tx1"/>
                </a:solidFill>
                <a:effectLst/>
              </a:rPr>
              <a:t>peuvent</a:t>
            </a:r>
            <a:r>
              <a:rPr lang="en-US" sz="2400" b="1" dirty="0">
                <a:solidFill>
                  <a:schemeClr val="tx1"/>
                </a:solidFill>
                <a:effectLst/>
              </a:rPr>
              <a:t> </a:t>
            </a:r>
            <a:r>
              <a:rPr lang="en-US" sz="2400" b="1" dirty="0" err="1">
                <a:solidFill>
                  <a:schemeClr val="tx1"/>
                </a:solidFill>
                <a:effectLst/>
              </a:rPr>
              <a:t>également</a:t>
            </a:r>
            <a:r>
              <a:rPr lang="en-US" sz="2400" b="1" dirty="0">
                <a:solidFill>
                  <a:schemeClr val="tx1"/>
                </a:solidFill>
                <a:effectLst/>
              </a:rPr>
              <a:t> </a:t>
            </a:r>
            <a:r>
              <a:rPr lang="en-US" sz="2400" b="1" dirty="0" err="1">
                <a:solidFill>
                  <a:schemeClr val="tx1"/>
                </a:solidFill>
                <a:effectLst/>
              </a:rPr>
              <a:t>utiliser</a:t>
            </a:r>
            <a:r>
              <a:rPr lang="en-US" sz="2400" b="1" dirty="0">
                <a:solidFill>
                  <a:schemeClr val="tx1"/>
                </a:solidFill>
                <a:effectLst/>
              </a:rPr>
              <a:t> </a:t>
            </a:r>
            <a:r>
              <a:rPr lang="en-US" sz="2400" b="1" dirty="0" err="1">
                <a:solidFill>
                  <a:schemeClr val="tx1"/>
                </a:solidFill>
                <a:effectLst/>
              </a:rPr>
              <a:t>l’aide</a:t>
            </a:r>
            <a:r>
              <a:rPr lang="en-US" sz="2400" b="1" dirty="0">
                <a:solidFill>
                  <a:schemeClr val="tx1"/>
                </a:solidFill>
                <a:effectLst/>
              </a:rPr>
              <a:t> de </a:t>
            </a:r>
            <a:r>
              <a:rPr lang="en-US" sz="2400" b="1" dirty="0" err="1">
                <a:solidFill>
                  <a:schemeClr val="tx1"/>
                </a:solidFill>
                <a:effectLst/>
              </a:rPr>
              <a:t>cliniques</a:t>
            </a:r>
            <a:r>
              <a:rPr lang="en-US" sz="2400" b="1" dirty="0">
                <a:solidFill>
                  <a:schemeClr val="tx1"/>
                </a:solidFill>
                <a:effectLst/>
              </a:rPr>
              <a:t> de </a:t>
            </a:r>
            <a:r>
              <a:rPr lang="en-US" sz="2400" b="1" dirty="0" err="1">
                <a:solidFill>
                  <a:schemeClr val="tx1"/>
                </a:solidFill>
                <a:effectLst/>
              </a:rPr>
              <a:t>fertilité</a:t>
            </a:r>
            <a:r>
              <a:rPr lang="en-US" sz="2400" b="1" dirty="0">
                <a:solidFill>
                  <a:schemeClr val="tx1"/>
                </a:solidFill>
                <a:effectLst/>
              </a:rPr>
              <a:t>.
</a:t>
            </a:r>
            <a:r>
              <a:rPr lang="en-US" sz="2400" b="1" dirty="0" err="1">
                <a:solidFill>
                  <a:schemeClr val="tx1"/>
                </a:solidFill>
                <a:effectLst/>
              </a:rPr>
              <a:t>Avantages</a:t>
            </a:r>
            <a:r>
              <a:rPr lang="en-US" sz="2400" b="1" dirty="0">
                <a:solidFill>
                  <a:schemeClr val="tx1"/>
                </a:solidFill>
                <a:effectLst/>
              </a:rPr>
              <a:t> pour la </a:t>
            </a:r>
            <a:r>
              <a:rPr lang="en-US" sz="2400" b="1" dirty="0" err="1">
                <a:solidFill>
                  <a:schemeClr val="tx1"/>
                </a:solidFill>
                <a:effectLst/>
              </a:rPr>
              <a:t>société</a:t>
            </a:r>
            <a:r>
              <a:rPr lang="en-US" sz="2400" b="1" dirty="0">
                <a:solidFill>
                  <a:schemeClr val="tx1"/>
                </a:solidFill>
                <a:effectLst/>
              </a:rPr>
              <a:t> </a:t>
            </a:r>
            <a:r>
              <a:rPr lang="en-US" sz="2400" b="1" dirty="0" err="1">
                <a:solidFill>
                  <a:schemeClr val="tx1"/>
                </a:solidFill>
                <a:effectLst/>
              </a:rPr>
              <a:t>canadienne</a:t>
            </a:r>
            <a:r>
              <a:rPr lang="en-US" sz="2400" b="1" dirty="0">
                <a:solidFill>
                  <a:schemeClr val="tx1"/>
                </a:solidFill>
                <a:effectLst/>
              </a:rPr>
              <a:t> :
- </a:t>
            </a:r>
            <a:r>
              <a:rPr lang="en-US" sz="2400" b="1" dirty="0" err="1">
                <a:solidFill>
                  <a:schemeClr val="tx1"/>
                </a:solidFill>
                <a:effectLst/>
              </a:rPr>
              <a:t>augmente</a:t>
            </a:r>
            <a:r>
              <a:rPr lang="en-US" sz="2400" b="1" dirty="0">
                <a:solidFill>
                  <a:schemeClr val="tx1"/>
                </a:solidFill>
                <a:effectLst/>
              </a:rPr>
              <a:t> la population
- </a:t>
            </a:r>
            <a:r>
              <a:rPr lang="en-US" sz="2400" b="1" dirty="0" err="1">
                <a:solidFill>
                  <a:schemeClr val="tx1"/>
                </a:solidFill>
                <a:effectLst/>
              </a:rPr>
              <a:t>une</a:t>
            </a:r>
            <a:r>
              <a:rPr lang="en-US" sz="2400" b="1" dirty="0">
                <a:solidFill>
                  <a:schemeClr val="tx1"/>
                </a:solidFill>
                <a:effectLst/>
              </a:rPr>
              <a:t> </a:t>
            </a:r>
            <a:r>
              <a:rPr lang="en-US" sz="2400" b="1" dirty="0" err="1">
                <a:solidFill>
                  <a:schemeClr val="tx1"/>
                </a:solidFill>
                <a:effectLst/>
              </a:rPr>
              <a:t>économie</a:t>
            </a:r>
            <a:r>
              <a:rPr lang="en-US" sz="2400" b="1" dirty="0">
                <a:solidFill>
                  <a:schemeClr val="tx1"/>
                </a:solidFill>
                <a:effectLst/>
              </a:rPr>
              <a:t> plus forte (augmentation de la </a:t>
            </a:r>
            <a:r>
              <a:rPr lang="en-US" sz="2400" b="1" dirty="0" err="1">
                <a:solidFill>
                  <a:schemeClr val="tx1"/>
                </a:solidFill>
                <a:effectLst/>
              </a:rPr>
              <a:t>demande</a:t>
            </a:r>
            <a:r>
              <a:rPr lang="en-US" sz="2400" b="1" dirty="0">
                <a:solidFill>
                  <a:schemeClr val="tx1"/>
                </a:solidFill>
                <a:effectLst/>
              </a:rPr>
              <a:t> de </a:t>
            </a:r>
            <a:r>
              <a:rPr lang="en-US" sz="2400" b="1" dirty="0" err="1">
                <a:solidFill>
                  <a:schemeClr val="tx1"/>
                </a:solidFill>
                <a:effectLst/>
              </a:rPr>
              <a:t>biens</a:t>
            </a:r>
            <a:r>
              <a:rPr lang="en-US" sz="2400" b="1" dirty="0">
                <a:solidFill>
                  <a:schemeClr val="tx1"/>
                </a:solidFill>
                <a:effectLst/>
              </a:rPr>
              <a:t> et de services) </a:t>
            </a:r>
            <a:endParaRPr lang="en-US" sz="2400" b="1" dirty="0">
              <a:solidFill>
                <a:schemeClr val="tx1"/>
              </a:solidFill>
            </a:endParaRPr>
          </a:p>
        </p:txBody>
      </p:sp>
      <p:pic>
        <p:nvPicPr>
          <p:cNvPr id="10" name="Image 9">
            <a:extLst>
              <a:ext uri="{FF2B5EF4-FFF2-40B4-BE49-F238E27FC236}">
                <a16:creationId xmlns:a16="http://schemas.microsoft.com/office/drawing/2014/main" id="{5DDF6543-F90D-483E-BE82-14BE3EBBB121}"/>
              </a:ext>
            </a:extLst>
          </p:cNvPr>
          <p:cNvPicPr>
            <a:picLocks noChangeAspect="1"/>
          </p:cNvPicPr>
          <p:nvPr/>
        </p:nvPicPr>
        <p:blipFill rotWithShape="1">
          <a:blip r:embed="rId2" cstate="email">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r="3720" b="2"/>
          <a:stretch/>
        </p:blipFill>
        <p:spPr>
          <a:xfrm>
            <a:off x="6146272" y="243840"/>
            <a:ext cx="2735128" cy="2130552"/>
          </a:xfrm>
          <a:prstGeom prst="rect">
            <a:avLst/>
          </a:prstGeom>
        </p:spPr>
      </p:pic>
      <p:pic>
        <p:nvPicPr>
          <p:cNvPr id="1026" name="Picture 2" descr="Home - Petsave">
            <a:extLst>
              <a:ext uri="{FF2B5EF4-FFF2-40B4-BE49-F238E27FC236}">
                <a16:creationId xmlns:a16="http://schemas.microsoft.com/office/drawing/2014/main" id="{EC06215B-B625-4DEB-9777-0218629AD9B5}"/>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6874" r="10595" b="-3"/>
          <a:stretch/>
        </p:blipFill>
        <p:spPr bwMode="auto">
          <a:xfrm>
            <a:off x="6234854" y="2370697"/>
            <a:ext cx="2735128" cy="2130552"/>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 6">
            <a:extLst>
              <a:ext uri="{FF2B5EF4-FFF2-40B4-BE49-F238E27FC236}">
                <a16:creationId xmlns:a16="http://schemas.microsoft.com/office/drawing/2014/main" id="{A6B416E3-3D0A-4D1F-B2EE-77EBDFE0FE18}"/>
              </a:ext>
            </a:extLst>
          </p:cNvPr>
          <p:cNvPicPr>
            <a:picLocks noChangeAspect="1"/>
          </p:cNvPicPr>
          <p:nvPr/>
        </p:nvPicPr>
        <p:blipFill rotWithShape="1">
          <a:blip r:embed="rId5" cstate="email">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l="16076" r="2346" b="5"/>
          <a:stretch/>
        </p:blipFill>
        <p:spPr>
          <a:xfrm>
            <a:off x="6234854" y="4501250"/>
            <a:ext cx="2735128" cy="2120530"/>
          </a:xfrm>
          <a:prstGeom prst="rect">
            <a:avLst/>
          </a:prstGeom>
        </p:spPr>
      </p:pic>
      <p:sp>
        <p:nvSpPr>
          <p:cNvPr id="8" name="ZoneTexte 7">
            <a:extLst>
              <a:ext uri="{FF2B5EF4-FFF2-40B4-BE49-F238E27FC236}">
                <a16:creationId xmlns:a16="http://schemas.microsoft.com/office/drawing/2014/main" id="{FDF80CF0-6510-4395-93DF-300FE57BEE0C}"/>
              </a:ext>
            </a:extLst>
          </p:cNvPr>
          <p:cNvSpPr txBox="1"/>
          <p:nvPr/>
        </p:nvSpPr>
        <p:spPr>
          <a:xfrm>
            <a:off x="8785252" y="6421725"/>
            <a:ext cx="184730" cy="200055"/>
          </a:xfrm>
          <a:prstGeom prst="rect">
            <a:avLst/>
          </a:prstGeom>
          <a:solidFill>
            <a:srgbClr val="000000"/>
          </a:solidFill>
        </p:spPr>
        <p:txBody>
          <a:bodyPr wrap="none" rtlCol="0">
            <a:spAutoFit/>
          </a:bodyPr>
          <a:lstStyle/>
          <a:p>
            <a:pPr algn="r">
              <a:spcAft>
                <a:spcPts val="600"/>
              </a:spcAft>
            </a:pPr>
            <a:endParaRPr lang="fr-CA" sz="700" dirty="0">
              <a:solidFill>
                <a:srgbClr val="FFFFFF"/>
              </a:solidFill>
            </a:endParaRPr>
          </a:p>
        </p:txBody>
      </p:sp>
      <p:sp>
        <p:nvSpPr>
          <p:cNvPr id="11" name="ZoneTexte 10">
            <a:extLst>
              <a:ext uri="{FF2B5EF4-FFF2-40B4-BE49-F238E27FC236}">
                <a16:creationId xmlns:a16="http://schemas.microsoft.com/office/drawing/2014/main" id="{B45F9754-A066-4EA7-A01E-B9B026BC2FCB}"/>
              </a:ext>
            </a:extLst>
          </p:cNvPr>
          <p:cNvSpPr txBox="1"/>
          <p:nvPr/>
        </p:nvSpPr>
        <p:spPr>
          <a:xfrm>
            <a:off x="8870687" y="6661640"/>
            <a:ext cx="184731" cy="200055"/>
          </a:xfrm>
          <a:prstGeom prst="rect">
            <a:avLst/>
          </a:prstGeom>
          <a:solidFill>
            <a:srgbClr val="000000"/>
          </a:solidFill>
        </p:spPr>
        <p:txBody>
          <a:bodyPr wrap="none" rtlCol="0">
            <a:spAutoFit/>
          </a:bodyPr>
          <a:lstStyle/>
          <a:p>
            <a:pPr algn="r">
              <a:spcAft>
                <a:spcPts val="600"/>
              </a:spcAft>
            </a:pPr>
            <a:endParaRPr lang="fr-CA" sz="700" dirty="0">
              <a:solidFill>
                <a:srgbClr val="FFFFFF"/>
              </a:solidFill>
            </a:endParaRPr>
          </a:p>
        </p:txBody>
      </p:sp>
    </p:spTree>
    <p:extLst>
      <p:ext uri="{BB962C8B-B14F-4D97-AF65-F5344CB8AC3E}">
        <p14:creationId xmlns:p14="http://schemas.microsoft.com/office/powerpoint/2010/main" val="304166183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7" y="533400"/>
            <a:ext cx="3508828" cy="1631950"/>
          </a:xfrm>
        </p:spPr>
        <p:txBody>
          <a:bodyPr/>
          <a:lstStyle/>
          <a:p>
            <a:r>
              <a:rPr lang="en-CA" sz="4400" b="1" dirty="0">
                <a:effectLst>
                  <a:outerShdw blurRad="38100" dist="38100" dir="2700000" algn="tl">
                    <a:srgbClr val="000000">
                      <a:alpha val="43137"/>
                    </a:srgbClr>
                  </a:outerShdw>
                </a:effectLst>
              </a:rPr>
              <a:t>2) </a:t>
            </a:r>
            <a:r>
              <a:rPr lang="en-CA" sz="4400" b="1" dirty="0" err="1">
                <a:effectLst>
                  <a:outerShdw blurRad="38100" dist="38100" dir="2700000" algn="tl">
                    <a:srgbClr val="000000">
                      <a:alpha val="43137"/>
                    </a:srgbClr>
                  </a:outerShdw>
                </a:effectLst>
              </a:rPr>
              <a:t>Soins</a:t>
            </a:r>
            <a:r>
              <a:rPr lang="en-CA" sz="4400" b="1" dirty="0">
                <a:effectLst>
                  <a:outerShdw blurRad="38100" dist="38100" dir="2700000" algn="tl">
                    <a:srgbClr val="000000">
                      <a:alpha val="43137"/>
                    </a:srgbClr>
                  </a:outerShdw>
                </a:effectLst>
              </a:rPr>
              <a:t> physiques des </a:t>
            </a:r>
            <a:r>
              <a:rPr lang="en-CA" sz="4400" b="1" dirty="0" err="1">
                <a:effectLst>
                  <a:outerShdw blurRad="38100" dist="38100" dir="2700000" algn="tl">
                    <a:srgbClr val="000000">
                      <a:alpha val="43137"/>
                    </a:srgbClr>
                  </a:outerShdw>
                </a:effectLst>
              </a:rPr>
              <a:t>membres</a:t>
            </a:r>
            <a:endParaRPr lang="en-US" sz="4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129313" y="1097280"/>
            <a:ext cx="4562829" cy="4663440"/>
          </a:xfrm>
        </p:spPr>
        <p:txBody>
          <a:bodyPr>
            <a:noAutofit/>
          </a:bodyPr>
          <a:lstStyle/>
          <a:p>
            <a:r>
              <a:rPr lang="fr-CA" sz="2800" b="1" dirty="0">
                <a:solidFill>
                  <a:schemeClr val="tx1"/>
                </a:solidFill>
                <a:effectLst/>
              </a:rPr>
              <a:t>Laver les enfants, nourrir la famille, apporter les parents plus âgés à des rendez-vous…
Avantages pour la société canadienne :
Les individus de la population restent en bonne santé.
Les membres seront en mesure de contribuer à la société.</a:t>
            </a:r>
            <a:endParaRPr lang="en-US" sz="2800" b="1" dirty="0">
              <a:solidFill>
                <a:schemeClr val="tx1"/>
              </a:solidFill>
            </a:endParaRPr>
          </a:p>
        </p:txBody>
      </p:sp>
      <p:pic>
        <p:nvPicPr>
          <p:cNvPr id="7" name="Image 6">
            <a:extLst>
              <a:ext uri="{FF2B5EF4-FFF2-40B4-BE49-F238E27FC236}">
                <a16:creationId xmlns:a16="http://schemas.microsoft.com/office/drawing/2014/main" id="{B05F6C50-25E2-448E-9519-5AE7B8C25FF5}"/>
              </a:ext>
            </a:extLst>
          </p:cNvPr>
          <p:cNvPicPr>
            <a:picLocks noChangeAspect="1"/>
          </p:cNvPicPr>
          <p:nvPr/>
        </p:nvPicPr>
        <p:blipFill>
          <a:blip r:embed="rId2" cstate="email">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51857" y="2665423"/>
            <a:ext cx="3631568" cy="2462657"/>
          </a:xfrm>
          <a:prstGeom prst="rect">
            <a:avLst/>
          </a:prstGeom>
        </p:spPr>
      </p:pic>
    </p:spTree>
    <p:extLst>
      <p:ext uri="{BB962C8B-B14F-4D97-AF65-F5344CB8AC3E}">
        <p14:creationId xmlns:p14="http://schemas.microsoft.com/office/powerpoint/2010/main" val="356653200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 autoRev="1" fill="hold">
                                          <p:stCondLst>
                                            <p:cond delay="0"/>
                                          </p:stCondLst>
                                        </p:cTn>
                                        <p:tgtEl>
                                          <p:spTgt spid="3">
                                            <p:txEl>
                                              <p:pRg st="0" end="0"/>
                                            </p:txEl>
                                          </p:spTgt>
                                        </p:tgtEl>
                                        <p:attrNameLst>
                                          <p:attrName>ppt_w</p:attrName>
                                        </p:attrNameLst>
                                      </p:cBhvr>
                                    </p:anim>
                                    <p:anim by="(#ppt_w*0.50)" calcmode="lin" valueType="num">
                                      <p:cBhvr>
                                        <p:cTn id="8" dur="50" decel="50000" autoRev="1" fill="hold">
                                          <p:stCondLst>
                                            <p:cond delay="0"/>
                                          </p:stCondLst>
                                        </p:cTn>
                                        <p:tgtEl>
                                          <p:spTgt spid="3">
                                            <p:txEl>
                                              <p:pRg st="0" end="0"/>
                                            </p:txEl>
                                          </p:spTgt>
                                        </p:tgtEl>
                                        <p:attrNameLst>
                                          <p:attrName>ppt_x</p:attrName>
                                        </p:attrNameLst>
                                      </p:cBhvr>
                                    </p:anim>
                                    <p:anim from="(-#ppt_h/2)" to="(#ppt_y)" calcmode="lin" valueType="num">
                                      <p:cBhvr>
                                        <p:cTn id="9" dur="100" fill="hold">
                                          <p:stCondLst>
                                            <p:cond delay="0"/>
                                          </p:stCondLst>
                                        </p:cTn>
                                        <p:tgtEl>
                                          <p:spTgt spid="3">
                                            <p:txEl>
                                              <p:pRg st="0" end="0"/>
                                            </p:txEl>
                                          </p:spTgt>
                                        </p:tgtEl>
                                        <p:attrNameLst>
                                          <p:attrName>ppt_y</p:attrName>
                                        </p:attrNameLst>
                                      </p:cBhvr>
                                    </p:anim>
                                    <p:animRot by="21600000">
                                      <p:cBhvr>
                                        <p:cTn id="10" dur="100" fill="hold">
                                          <p:stCondLst>
                                            <p:cond delay="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2440" y="713233"/>
            <a:ext cx="3349925" cy="1620318"/>
          </a:xfrm>
        </p:spPr>
        <p:txBody>
          <a:bodyPr>
            <a:normAutofit/>
          </a:bodyPr>
          <a:lstStyle/>
          <a:p>
            <a:r>
              <a:rPr lang="en-CA" sz="3500" b="1" dirty="0">
                <a:effectLst/>
              </a:rPr>
              <a:t>3) Socialisation des enfants</a:t>
            </a:r>
            <a:endParaRPr lang="en-CA" sz="3500" dirty="0">
              <a:effectLst/>
            </a:endParaRPr>
          </a:p>
        </p:txBody>
      </p:sp>
      <p:sp>
        <p:nvSpPr>
          <p:cNvPr id="3" name="Content Placeholder 2"/>
          <p:cNvSpPr>
            <a:spLocks noGrp="1"/>
          </p:cNvSpPr>
          <p:nvPr>
            <p:ph idx="1"/>
          </p:nvPr>
        </p:nvSpPr>
        <p:spPr>
          <a:xfrm>
            <a:off x="315695" y="2263400"/>
            <a:ext cx="4253155" cy="3881367"/>
          </a:xfrm>
        </p:spPr>
        <p:txBody>
          <a:bodyPr>
            <a:normAutofit/>
          </a:bodyPr>
          <a:lstStyle/>
          <a:p>
            <a:r>
              <a:rPr lang="fr-CA" sz="1800" b="1" dirty="0">
                <a:solidFill>
                  <a:schemeClr val="tx1"/>
                </a:solidFill>
                <a:effectLst/>
              </a:rPr>
              <a:t>Enseigner la langue aux enfants, les apporter à l’école, aider aux devoirs, apporter les enfants à des activités culturelles, à l’église, etc.
Avantages pour la société canadienne :
Les personnes acquerront les compétences, les connaissances, les valeurs et les attitudes conformes aux attentes en matière d’employabilité et de citoyenneté.
Les gens seront éduqués, trouveront des carrières, auront leur propre famille, gagneront de l’argent.</a:t>
            </a:r>
            <a:endParaRPr lang="en-US" sz="1800" b="1" dirty="0">
              <a:solidFill>
                <a:schemeClr val="tx1"/>
              </a:solidFill>
            </a:endParaRPr>
          </a:p>
        </p:txBody>
      </p:sp>
      <p:sp>
        <p:nvSpPr>
          <p:cNvPr id="19" name="Rectangle 18">
            <a:extLst>
              <a:ext uri="{FF2B5EF4-FFF2-40B4-BE49-F238E27FC236}">
                <a16:creationId xmlns:a16="http://schemas.microsoft.com/office/drawing/2014/main" id="{CFBA0F70-CA6A-4DE1-8930-3FA0033C2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0" y="165370"/>
            <a:ext cx="4403034" cy="646403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31B5C47-1CA0-4762-BBEF-AC6A4DB781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1676" y="733110"/>
            <a:ext cx="1839618" cy="2583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Image 10">
            <a:extLst>
              <a:ext uri="{FF2B5EF4-FFF2-40B4-BE49-F238E27FC236}">
                <a16:creationId xmlns:a16="http://schemas.microsoft.com/office/drawing/2014/main" id="{1FCCD6FB-52C3-47DB-BDA4-1C44D37EB42B}"/>
              </a:ext>
            </a:extLst>
          </p:cNvPr>
          <p:cNvPicPr>
            <a:picLocks noChangeAspect="1"/>
          </p:cNvPicPr>
          <p:nvPr/>
        </p:nvPicPr>
        <p:blipFill>
          <a:blip r:embed="rId2" cstate="email">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932325" y="1213907"/>
            <a:ext cx="1597366" cy="1597366"/>
          </a:xfrm>
          <a:prstGeom prst="rect">
            <a:avLst/>
          </a:prstGeom>
        </p:spPr>
      </p:pic>
      <p:sp>
        <p:nvSpPr>
          <p:cNvPr id="23" name="Rectangle 22">
            <a:extLst>
              <a:ext uri="{FF2B5EF4-FFF2-40B4-BE49-F238E27FC236}">
                <a16:creationId xmlns:a16="http://schemas.microsoft.com/office/drawing/2014/main" id="{A81EFB5C-E32B-40C4-AD06-8C34EB093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8402" y="733110"/>
            <a:ext cx="1843158" cy="2583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Image 12">
            <a:extLst>
              <a:ext uri="{FF2B5EF4-FFF2-40B4-BE49-F238E27FC236}">
                <a16:creationId xmlns:a16="http://schemas.microsoft.com/office/drawing/2014/main" id="{655C7C20-C0E9-43E6-8069-16DF00453274}"/>
              </a:ext>
            </a:extLst>
          </p:cNvPr>
          <p:cNvPicPr>
            <a:picLocks noChangeAspect="1"/>
          </p:cNvPicPr>
          <p:nvPr/>
        </p:nvPicPr>
        <p:blipFill>
          <a:blip r:embed="rId4" cstate="email">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890970" y="1402656"/>
            <a:ext cx="1595680" cy="1224684"/>
          </a:xfrm>
          <a:prstGeom prst="rect">
            <a:avLst/>
          </a:prstGeom>
        </p:spPr>
      </p:pic>
      <p:sp>
        <p:nvSpPr>
          <p:cNvPr id="25" name="Rectangle 24">
            <a:extLst>
              <a:ext uri="{FF2B5EF4-FFF2-40B4-BE49-F238E27FC236}">
                <a16:creationId xmlns:a16="http://schemas.microsoft.com/office/drawing/2014/main" id="{82D12DA2-A8FA-48DC-9A62-7942F2FB0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1676" y="3477127"/>
            <a:ext cx="3799884" cy="26676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mage 4" descr="Une image contenant enfant, intérieur, jeune, garçon&#10;&#10;Description générée automatiquement">
            <a:extLst>
              <a:ext uri="{FF2B5EF4-FFF2-40B4-BE49-F238E27FC236}">
                <a16:creationId xmlns:a16="http://schemas.microsoft.com/office/drawing/2014/main" id="{6FCD4E44-53F7-4B4C-BD11-F60AE8508997}"/>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4932325" y="3661716"/>
            <a:ext cx="3554325" cy="2298463"/>
          </a:xfrm>
          <a:prstGeom prst="rect">
            <a:avLst/>
          </a:prstGeom>
        </p:spPr>
      </p:pic>
    </p:spTree>
    <p:extLst>
      <p:ext uri="{BB962C8B-B14F-4D97-AF65-F5344CB8AC3E}">
        <p14:creationId xmlns:p14="http://schemas.microsoft.com/office/powerpoint/2010/main" val="195965162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571" y="380999"/>
            <a:ext cx="7217229" cy="720000"/>
          </a:xfrm>
        </p:spPr>
        <p:txBody>
          <a:bodyPr/>
          <a:lstStyle/>
          <a:p>
            <a:r>
              <a:rPr lang="en-CA" sz="4000" b="1" dirty="0">
                <a:effectLst/>
              </a:rPr>
              <a:t>4) </a:t>
            </a:r>
            <a:r>
              <a:rPr lang="en-CA" sz="4000" b="1" dirty="0" err="1">
                <a:effectLst/>
              </a:rPr>
              <a:t>Contrôle</a:t>
            </a:r>
            <a:r>
              <a:rPr lang="en-CA" sz="4000" b="1" dirty="0">
                <a:effectLst/>
              </a:rPr>
              <a:t> social des </a:t>
            </a:r>
            <a:r>
              <a:rPr lang="en-CA" sz="4000" b="1" dirty="0" err="1">
                <a:effectLst/>
              </a:rPr>
              <a:t>membres</a:t>
            </a:r>
            <a:endParaRPr lang="en-US" sz="4000" dirty="0"/>
          </a:p>
        </p:txBody>
      </p:sp>
      <p:sp>
        <p:nvSpPr>
          <p:cNvPr id="3" name="Content Placeholder 2"/>
          <p:cNvSpPr>
            <a:spLocks noGrp="1"/>
          </p:cNvSpPr>
          <p:nvPr>
            <p:ph idx="1"/>
          </p:nvPr>
        </p:nvSpPr>
        <p:spPr>
          <a:xfrm>
            <a:off x="4615804" y="1436688"/>
            <a:ext cx="4149638" cy="4663440"/>
          </a:xfrm>
        </p:spPr>
        <p:txBody>
          <a:bodyPr>
            <a:normAutofit/>
          </a:bodyPr>
          <a:lstStyle/>
          <a:p>
            <a:r>
              <a:rPr lang="fr-CA" sz="3200" b="1" dirty="0">
                <a:solidFill>
                  <a:schemeClr val="tx1"/>
                </a:solidFill>
                <a:effectLst/>
              </a:rPr>
              <a:t>Enseigner aux enfants le bien du mal (discipline et développement moral)
Avantages pour la société canadienne :</a:t>
            </a:r>
            <a:br>
              <a:rPr lang="fr-CA" sz="3200" b="1" dirty="0">
                <a:solidFill>
                  <a:schemeClr val="tx1"/>
                </a:solidFill>
                <a:effectLst/>
              </a:rPr>
            </a:br>
            <a:r>
              <a:rPr lang="fr-CA" sz="3200" b="1" dirty="0">
                <a:solidFill>
                  <a:schemeClr val="tx1"/>
                </a:solidFill>
                <a:effectLst/>
              </a:rPr>
              <a:t>- Les individus obéiront aux lois de la société et du pays.</a:t>
            </a:r>
            <a:endParaRPr lang="en-US" sz="3200" b="1" dirty="0">
              <a:solidFill>
                <a:schemeClr val="tx1"/>
              </a:solidFill>
            </a:endParaRPr>
          </a:p>
        </p:txBody>
      </p:sp>
      <p:pic>
        <p:nvPicPr>
          <p:cNvPr id="8" name="Picture 7" descr="CC000907.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rot="1742794">
            <a:off x="2671098" y="4220865"/>
            <a:ext cx="1923458" cy="1843314"/>
          </a:xfrm>
          <a:prstGeom prst="rect">
            <a:avLst/>
          </a:prstGeom>
        </p:spPr>
      </p:pic>
      <p:pic>
        <p:nvPicPr>
          <p:cNvPr id="9" name="Image 8">
            <a:extLst>
              <a:ext uri="{FF2B5EF4-FFF2-40B4-BE49-F238E27FC236}">
                <a16:creationId xmlns:a16="http://schemas.microsoft.com/office/drawing/2014/main" id="{91362199-1D14-4C92-B331-77641A147274}"/>
              </a:ext>
            </a:extLst>
          </p:cNvPr>
          <p:cNvPicPr>
            <a:picLocks noChangeAspect="1"/>
          </p:cNvPicPr>
          <p:nvPr/>
        </p:nvPicPr>
        <p:blipFill>
          <a:blip r:embed="rId3" cstate="email">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47881" y="1298405"/>
            <a:ext cx="3033024" cy="2634691"/>
          </a:xfrm>
          <a:prstGeom prst="rect">
            <a:avLst/>
          </a:prstGeom>
        </p:spPr>
      </p:pic>
      <p:sp>
        <p:nvSpPr>
          <p:cNvPr id="10" name="ZoneTexte 9">
            <a:extLst>
              <a:ext uri="{FF2B5EF4-FFF2-40B4-BE49-F238E27FC236}">
                <a16:creationId xmlns:a16="http://schemas.microsoft.com/office/drawing/2014/main" id="{F79C9543-AE79-4AF9-8744-89A5D7F51AFE}"/>
              </a:ext>
            </a:extLst>
          </p:cNvPr>
          <p:cNvSpPr txBox="1"/>
          <p:nvPr/>
        </p:nvSpPr>
        <p:spPr>
          <a:xfrm>
            <a:off x="624577" y="7014330"/>
            <a:ext cx="3033024" cy="369332"/>
          </a:xfrm>
          <a:prstGeom prst="rect">
            <a:avLst/>
          </a:prstGeom>
          <a:noFill/>
        </p:spPr>
        <p:txBody>
          <a:bodyPr wrap="square" rtlCol="0">
            <a:spAutoFit/>
          </a:bodyPr>
          <a:lstStyle/>
          <a:p>
            <a:r>
              <a:rPr lang="fr-CA" sz="900">
                <a:hlinkClick r:id="rId4" tooltip="http://lacomunicacioncientifica.blogspot.com/2013/04/sociedad-de-la-informacion-una.html"/>
              </a:rPr>
              <a:t>Cette photo</a:t>
            </a:r>
            <a:r>
              <a:rPr lang="fr-CA" sz="900"/>
              <a:t> par Auteur inconnu est soumise à la licence </a:t>
            </a:r>
            <a:r>
              <a:rPr lang="fr-CA" sz="900">
                <a:hlinkClick r:id="rId5" tooltip="https://creativecommons.org/licenses/by-nc-nd/3.0/"/>
              </a:rPr>
              <a:t>CC BY-NC-ND</a:t>
            </a:r>
            <a:endParaRPr lang="fr-CA" sz="900"/>
          </a:p>
        </p:txBody>
      </p:sp>
      <p:pic>
        <p:nvPicPr>
          <p:cNvPr id="12" name="Image 11" descr="Une image contenant guitare&#10;&#10;Description générée automatiquement">
            <a:extLst>
              <a:ext uri="{FF2B5EF4-FFF2-40B4-BE49-F238E27FC236}">
                <a16:creationId xmlns:a16="http://schemas.microsoft.com/office/drawing/2014/main" id="{A4F41BAD-114E-42E7-965F-40B038648F07}"/>
              </a:ext>
            </a:extLst>
          </p:cNvPr>
          <p:cNvPicPr>
            <a:picLocks noChangeAspect="1"/>
          </p:cNvPicPr>
          <p:nvPr/>
        </p:nvPicPr>
        <p:blipFill>
          <a:blip r:embed="rId6" cstate="email">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32396" y="4390197"/>
            <a:ext cx="2682245" cy="1709931"/>
          </a:xfrm>
          <a:prstGeom prst="rect">
            <a:avLst/>
          </a:prstGeom>
        </p:spPr>
      </p:pic>
    </p:spTree>
    <p:extLst>
      <p:ext uri="{BB962C8B-B14F-4D97-AF65-F5344CB8AC3E}">
        <p14:creationId xmlns:p14="http://schemas.microsoft.com/office/powerpoint/2010/main" val="227029271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8" presetClass="entr" presetSubtype="0" accel="50000" fill="hold" grpId="0" nodeType="clickEffect">
                                  <p:stCondLst>
                                    <p:cond delay="0"/>
                                  </p:stCondLst>
                                  <p:iterate type="lt">
                                    <p:tmPct val="50000"/>
                                  </p:iterate>
                                  <p:childTnLst>
                                    <p:set>
                                      <p:cBhvr>
                                        <p:cTn id="24" dur="1" fill="hold">
                                          <p:stCondLst>
                                            <p:cond delay="0"/>
                                          </p:stCondLst>
                                        </p:cTn>
                                        <p:tgtEl>
                                          <p:spTgt spid="3">
                                            <p:txEl>
                                              <p:pRg st="0" end="0"/>
                                            </p:txEl>
                                          </p:spTgt>
                                        </p:tgtEl>
                                        <p:attrNameLst>
                                          <p:attrName>style.visibility</p:attrName>
                                        </p:attrNameLst>
                                      </p:cBhvr>
                                      <p:to>
                                        <p:strVal val="visible"/>
                                      </p:to>
                                    </p:set>
                                    <p:set>
                                      <p:cBhvr>
                                        <p:cTn id="25" dur="455" fill="hold">
                                          <p:stCondLst>
                                            <p:cond delay="0"/>
                                          </p:stCondLst>
                                        </p:cTn>
                                        <p:tgtEl>
                                          <p:spTgt spid="3">
                                            <p:txEl>
                                              <p:pRg st="0" end="0"/>
                                            </p:txEl>
                                          </p:spTgt>
                                        </p:tgtEl>
                                        <p:attrNameLst>
                                          <p:attrName>style.rotation</p:attrName>
                                        </p:attrNameLst>
                                      </p:cBhvr>
                                      <p:to>
                                        <p:strVal val="-45.0"/>
                                      </p:to>
                                    </p:set>
                                    <p:anim calcmode="lin" valueType="num">
                                      <p:cBhvr>
                                        <p:cTn id="26" dur="455" fill="hold">
                                          <p:stCondLst>
                                            <p:cond delay="455"/>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5" presetClass="entr" presetSubtype="0" fill="hold"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p:cTn id="34" dur="1000" fill="hold"/>
                                        <p:tgtEl>
                                          <p:spTgt spid="8"/>
                                        </p:tgtEl>
                                        <p:attrNameLst>
                                          <p:attrName>ppt_w</p:attrName>
                                        </p:attrNameLst>
                                      </p:cBhvr>
                                      <p:tavLst>
                                        <p:tav tm="0">
                                          <p:val>
                                            <p:fltVal val="0"/>
                                          </p:val>
                                        </p:tav>
                                        <p:tav tm="100000">
                                          <p:val>
                                            <p:strVal val="#ppt_w"/>
                                          </p:val>
                                        </p:tav>
                                      </p:tavLst>
                                    </p:anim>
                                    <p:anim calcmode="lin" valueType="num">
                                      <p:cBhvr>
                                        <p:cTn id="35" dur="1000" fill="hold"/>
                                        <p:tgtEl>
                                          <p:spTgt spid="8"/>
                                        </p:tgtEl>
                                        <p:attrNameLst>
                                          <p:attrName>ppt_h</p:attrName>
                                        </p:attrNameLst>
                                      </p:cBhvr>
                                      <p:tavLst>
                                        <p:tav tm="0">
                                          <p:val>
                                            <p:fltVal val="0"/>
                                          </p:val>
                                        </p:tav>
                                        <p:tav tm="100000">
                                          <p:val>
                                            <p:strVal val="#ppt_h"/>
                                          </p:val>
                                        </p:tav>
                                      </p:tavLst>
                                    </p:anim>
                                    <p:anim calcmode="lin" valueType="num">
                                      <p:cBhvr>
                                        <p:cTn id="36"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37"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972" y="79468"/>
            <a:ext cx="8636000" cy="1417638"/>
          </a:xfrm>
        </p:spPr>
        <p:txBody>
          <a:bodyPr/>
          <a:lstStyle/>
          <a:p>
            <a:r>
              <a:rPr lang="en-CA" b="1" dirty="0">
                <a:effectLst/>
              </a:rPr>
              <a:t>5) </a:t>
            </a:r>
            <a:r>
              <a:rPr lang="en-CA" b="1" dirty="0" err="1">
                <a:effectLst/>
              </a:rPr>
              <a:t>L’éducation</a:t>
            </a:r>
            <a:r>
              <a:rPr lang="en-CA" b="1" dirty="0">
                <a:effectLst/>
              </a:rPr>
              <a:t> affective – </a:t>
            </a:r>
            <a:r>
              <a:rPr lang="en-CA" b="1" dirty="0" err="1">
                <a:effectLst/>
              </a:rPr>
              <a:t>l’amour</a:t>
            </a:r>
            <a:endParaRPr lang="en-US" dirty="0"/>
          </a:p>
        </p:txBody>
      </p:sp>
      <p:sp>
        <p:nvSpPr>
          <p:cNvPr id="3" name="Content Placeholder 2"/>
          <p:cNvSpPr>
            <a:spLocks noGrp="1"/>
          </p:cNvSpPr>
          <p:nvPr>
            <p:ph idx="1"/>
          </p:nvPr>
        </p:nvSpPr>
        <p:spPr>
          <a:xfrm>
            <a:off x="413657" y="1337982"/>
            <a:ext cx="7963582" cy="4182035"/>
          </a:xfrm>
        </p:spPr>
        <p:txBody>
          <a:bodyPr>
            <a:normAutofit/>
          </a:bodyPr>
          <a:lstStyle/>
          <a:p>
            <a:r>
              <a:rPr lang="fr-CA" sz="2800" b="1" dirty="0">
                <a:solidFill>
                  <a:schemeClr val="tx1"/>
                </a:solidFill>
                <a:effectLst/>
              </a:rPr>
              <a:t>Les membres de la famille </a:t>
            </a:r>
            <a:r>
              <a:rPr lang="fr-CA" sz="2800" b="1" dirty="0">
                <a:solidFill>
                  <a:schemeClr val="tx1"/>
                </a:solidFill>
              </a:rPr>
              <a:t>canadienne :</a:t>
            </a:r>
            <a:br>
              <a:rPr lang="fr-CA" sz="2800" b="1" dirty="0">
                <a:solidFill>
                  <a:schemeClr val="tx1"/>
                </a:solidFill>
              </a:rPr>
            </a:br>
            <a:r>
              <a:rPr lang="fr-CA" sz="2800" b="1" dirty="0">
                <a:solidFill>
                  <a:schemeClr val="tx1"/>
                </a:solidFill>
              </a:rPr>
              <a:t>- Les individus prendront soin des autres dans la société.</a:t>
            </a:r>
            <a:br>
              <a:rPr lang="fr-CA" sz="2800" b="1" dirty="0">
                <a:solidFill>
                  <a:schemeClr val="tx1"/>
                </a:solidFill>
              </a:rPr>
            </a:br>
            <a:r>
              <a:rPr lang="fr-CA" sz="2800" b="1" dirty="0">
                <a:solidFill>
                  <a:schemeClr val="tx1"/>
                </a:solidFill>
              </a:rPr>
              <a:t>- Les individus développeront </a:t>
            </a:r>
            <a:r>
              <a:rPr lang="fr-CA" sz="2800" b="1" dirty="0">
                <a:solidFill>
                  <a:schemeClr val="tx1"/>
                </a:solidFill>
                <a:effectLst/>
              </a:rPr>
              <a:t> offrent un réconfort émotionnel et un soutien.
Avantages pour la société des relations solides et élèveront leur propre famille.</a:t>
            </a:r>
            <a:endParaRPr lang="en-US" sz="2800" b="1" dirty="0">
              <a:solidFill>
                <a:schemeClr val="tx1"/>
              </a:solidFill>
            </a:endParaRPr>
          </a:p>
        </p:txBody>
      </p:sp>
      <p:pic>
        <p:nvPicPr>
          <p:cNvPr id="6" name="Image 5" descr="Une image contenant herbe, extérieur, personne, enfant&#10;&#10;Description générée automatiquement">
            <a:extLst>
              <a:ext uri="{FF2B5EF4-FFF2-40B4-BE49-F238E27FC236}">
                <a16:creationId xmlns:a16="http://schemas.microsoft.com/office/drawing/2014/main" id="{B6F171E0-A850-4698-A3B2-DA4B98221739}"/>
              </a:ext>
            </a:extLst>
          </p:cNvPr>
          <p:cNvPicPr>
            <a:picLocks noChangeAspect="1"/>
          </p:cNvPicPr>
          <p:nvPr/>
        </p:nvPicPr>
        <p:blipFill>
          <a:blip r:embed="rId2" cstate="email">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889863" y="4161863"/>
            <a:ext cx="3818057" cy="2282880"/>
          </a:xfrm>
          <a:prstGeom prst="rect">
            <a:avLst/>
          </a:prstGeom>
        </p:spPr>
      </p:pic>
      <p:pic>
        <p:nvPicPr>
          <p:cNvPr id="9" name="Image 8">
            <a:extLst>
              <a:ext uri="{FF2B5EF4-FFF2-40B4-BE49-F238E27FC236}">
                <a16:creationId xmlns:a16="http://schemas.microsoft.com/office/drawing/2014/main" id="{F607230A-072C-4A6B-94B5-47E0C163116D}"/>
              </a:ext>
            </a:extLst>
          </p:cNvPr>
          <p:cNvPicPr>
            <a:picLocks noChangeAspect="1"/>
          </p:cNvPicPr>
          <p:nvPr/>
        </p:nvPicPr>
        <p:blipFill>
          <a:blip r:embed="rId4" cstate="email">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718702" y="4499884"/>
            <a:ext cx="3840480" cy="1368552"/>
          </a:xfrm>
          <a:prstGeom prst="rect">
            <a:avLst/>
          </a:prstGeom>
        </p:spPr>
      </p:pic>
    </p:spTree>
    <p:extLst>
      <p:ext uri="{BB962C8B-B14F-4D97-AF65-F5344CB8AC3E}">
        <p14:creationId xmlns:p14="http://schemas.microsoft.com/office/powerpoint/2010/main" val="14704175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6A875D0D-3C9D-4DCD-B596-0CA5384D7D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3355" y="243840"/>
            <a:ext cx="879348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30289" y="142812"/>
            <a:ext cx="4084778" cy="1620318"/>
          </a:xfrm>
        </p:spPr>
        <p:txBody>
          <a:bodyPr vert="horz" lIns="91440" tIns="45720" rIns="91440" bIns="45720" rtlCol="0" anchor="ctr">
            <a:normAutofit/>
          </a:bodyPr>
          <a:lstStyle/>
          <a:p>
            <a:pPr defTabSz="914400"/>
            <a:r>
              <a:rPr lang="en-US" b="1" dirty="0">
                <a:effectLst/>
              </a:rPr>
              <a:t>6) Production et </a:t>
            </a:r>
            <a:r>
              <a:rPr lang="en-US" b="1" dirty="0" err="1">
                <a:effectLst/>
              </a:rPr>
              <a:t>consommation</a:t>
            </a:r>
            <a:r>
              <a:rPr lang="en-US" b="1" dirty="0">
                <a:effectLst/>
              </a:rPr>
              <a:t> de </a:t>
            </a:r>
            <a:r>
              <a:rPr lang="en-US" b="1" dirty="0" err="1">
                <a:effectLst/>
              </a:rPr>
              <a:t>biens</a:t>
            </a:r>
            <a:r>
              <a:rPr lang="en-US" b="1" dirty="0">
                <a:effectLst/>
              </a:rPr>
              <a:t> et de services</a:t>
            </a:r>
            <a:endParaRPr lang="en-US" dirty="0"/>
          </a:p>
        </p:txBody>
      </p:sp>
      <p:sp>
        <p:nvSpPr>
          <p:cNvPr id="3" name="Content Placeholder 2"/>
          <p:cNvSpPr>
            <a:spLocks noGrp="1"/>
          </p:cNvSpPr>
          <p:nvPr>
            <p:ph idx="1"/>
          </p:nvPr>
        </p:nvSpPr>
        <p:spPr>
          <a:xfrm>
            <a:off x="213181" y="1622600"/>
            <a:ext cx="4084778" cy="3549570"/>
          </a:xfrm>
        </p:spPr>
        <p:txBody>
          <a:bodyPr vert="horz" lIns="91440" tIns="45720" rIns="91440" bIns="45720" rtlCol="0">
            <a:noAutofit/>
          </a:bodyPr>
          <a:lstStyle/>
          <a:p>
            <a:pPr indent="-182880" defTabSz="914400"/>
            <a:r>
              <a:rPr lang="en-US" sz="1800" b="1" dirty="0">
                <a:solidFill>
                  <a:schemeClr val="tx1"/>
                </a:solidFill>
                <a:effectLst/>
              </a:rPr>
              <a:t>Les parents </a:t>
            </a:r>
            <a:r>
              <a:rPr lang="en-US" sz="1800" b="1" dirty="0" err="1">
                <a:solidFill>
                  <a:schemeClr val="tx1"/>
                </a:solidFill>
                <a:effectLst/>
              </a:rPr>
              <a:t>ou</a:t>
            </a:r>
            <a:r>
              <a:rPr lang="en-US" sz="1800" b="1" dirty="0">
                <a:solidFill>
                  <a:schemeClr val="tx1"/>
                </a:solidFill>
                <a:effectLst/>
              </a:rPr>
              <a:t> les </a:t>
            </a:r>
            <a:r>
              <a:rPr lang="en-US" sz="1800" b="1" dirty="0" err="1">
                <a:solidFill>
                  <a:schemeClr val="tx1"/>
                </a:solidFill>
                <a:effectLst/>
              </a:rPr>
              <a:t>tuteurs</a:t>
            </a:r>
            <a:r>
              <a:rPr lang="en-US" sz="1800" b="1" dirty="0">
                <a:solidFill>
                  <a:schemeClr val="tx1"/>
                </a:solidFill>
                <a:effectLst/>
              </a:rPr>
              <a:t> </a:t>
            </a:r>
            <a:r>
              <a:rPr lang="en-US" sz="1800" b="1" dirty="0" err="1">
                <a:solidFill>
                  <a:schemeClr val="tx1"/>
                </a:solidFill>
                <a:effectLst/>
              </a:rPr>
              <a:t>gagnent</a:t>
            </a:r>
            <a:r>
              <a:rPr lang="en-US" sz="1800" b="1" dirty="0">
                <a:solidFill>
                  <a:schemeClr val="tx1"/>
                </a:solidFill>
                <a:effectLst/>
              </a:rPr>
              <a:t> de </a:t>
            </a:r>
            <a:r>
              <a:rPr lang="en-US" sz="1800" b="1" dirty="0" err="1">
                <a:solidFill>
                  <a:schemeClr val="tx1"/>
                </a:solidFill>
                <a:effectLst/>
              </a:rPr>
              <a:t>l’argent</a:t>
            </a:r>
            <a:r>
              <a:rPr lang="en-US" sz="1800" b="1" dirty="0">
                <a:solidFill>
                  <a:schemeClr val="tx1"/>
                </a:solidFill>
                <a:effectLst/>
              </a:rPr>
              <a:t> grâce au travail </a:t>
            </a:r>
            <a:r>
              <a:rPr lang="en-US" sz="1800" b="1" dirty="0" err="1">
                <a:solidFill>
                  <a:schemeClr val="tx1"/>
                </a:solidFill>
                <a:effectLst/>
              </a:rPr>
              <a:t>ou</a:t>
            </a:r>
            <a:r>
              <a:rPr lang="en-US" sz="1800" b="1" dirty="0">
                <a:solidFill>
                  <a:schemeClr val="tx1"/>
                </a:solidFill>
                <a:effectLst/>
              </a:rPr>
              <a:t> à la </a:t>
            </a:r>
            <a:r>
              <a:rPr lang="en-US" sz="1800" b="1" dirty="0" err="1">
                <a:solidFill>
                  <a:schemeClr val="tx1"/>
                </a:solidFill>
                <a:effectLst/>
              </a:rPr>
              <a:t>carrière</a:t>
            </a:r>
            <a:r>
              <a:rPr lang="en-US" sz="1800" b="1" dirty="0">
                <a:solidFill>
                  <a:schemeClr val="tx1"/>
                </a:solidFill>
                <a:effectLst/>
              </a:rPr>
              <a:t>, </a:t>
            </a:r>
            <a:r>
              <a:rPr lang="en-US" sz="1800" b="1" dirty="0" err="1">
                <a:solidFill>
                  <a:schemeClr val="tx1"/>
                </a:solidFill>
                <a:effectLst/>
              </a:rPr>
              <a:t>effectuent</a:t>
            </a:r>
            <a:r>
              <a:rPr lang="en-US" sz="1800" b="1" dirty="0">
                <a:solidFill>
                  <a:schemeClr val="tx1"/>
                </a:solidFill>
                <a:effectLst/>
              </a:rPr>
              <a:t> les </a:t>
            </a:r>
            <a:r>
              <a:rPr lang="en-US" sz="1800" b="1" dirty="0" err="1">
                <a:solidFill>
                  <a:schemeClr val="tx1"/>
                </a:solidFill>
                <a:effectLst/>
              </a:rPr>
              <a:t>tâches</a:t>
            </a:r>
            <a:r>
              <a:rPr lang="en-US" sz="1800" b="1" dirty="0">
                <a:solidFill>
                  <a:schemeClr val="tx1"/>
                </a:solidFill>
                <a:effectLst/>
              </a:rPr>
              <a:t> </a:t>
            </a:r>
            <a:r>
              <a:rPr lang="en-US" sz="1800" b="1" dirty="0" err="1">
                <a:solidFill>
                  <a:schemeClr val="tx1"/>
                </a:solidFill>
                <a:effectLst/>
              </a:rPr>
              <a:t>ménagères</a:t>
            </a:r>
            <a:r>
              <a:rPr lang="en-US" sz="1800" b="1" dirty="0">
                <a:solidFill>
                  <a:schemeClr val="tx1"/>
                </a:solidFill>
                <a:effectLst/>
              </a:rPr>
              <a:t>, </a:t>
            </a:r>
            <a:r>
              <a:rPr lang="en-US" sz="1800" b="1" dirty="0" err="1">
                <a:solidFill>
                  <a:schemeClr val="tx1"/>
                </a:solidFill>
                <a:effectLst/>
              </a:rPr>
              <a:t>paient</a:t>
            </a:r>
            <a:r>
              <a:rPr lang="en-US" sz="1800" b="1" dirty="0">
                <a:solidFill>
                  <a:schemeClr val="tx1"/>
                </a:solidFill>
                <a:effectLst/>
              </a:rPr>
              <a:t> </a:t>
            </a:r>
            <a:r>
              <a:rPr lang="en-US" sz="1800" b="1" dirty="0" err="1">
                <a:solidFill>
                  <a:schemeClr val="tx1"/>
                </a:solidFill>
                <a:effectLst/>
              </a:rPr>
              <a:t>leurs</a:t>
            </a:r>
            <a:r>
              <a:rPr lang="en-US" sz="1800" b="1" dirty="0">
                <a:solidFill>
                  <a:schemeClr val="tx1"/>
                </a:solidFill>
                <a:effectLst/>
              </a:rPr>
              <a:t> factures, </a:t>
            </a:r>
            <a:r>
              <a:rPr lang="en-US" sz="1800" b="1" dirty="0" err="1">
                <a:solidFill>
                  <a:schemeClr val="tx1"/>
                </a:solidFill>
                <a:effectLst/>
              </a:rPr>
              <a:t>achètent</a:t>
            </a:r>
            <a:r>
              <a:rPr lang="en-US" sz="1800" b="1" dirty="0">
                <a:solidFill>
                  <a:schemeClr val="tx1"/>
                </a:solidFill>
                <a:effectLst/>
              </a:rPr>
              <a:t> de la </a:t>
            </a:r>
            <a:r>
              <a:rPr lang="en-US" sz="1800" b="1" dirty="0" err="1">
                <a:solidFill>
                  <a:schemeClr val="tx1"/>
                </a:solidFill>
                <a:effectLst/>
              </a:rPr>
              <a:t>nourriture</a:t>
            </a:r>
            <a:r>
              <a:rPr lang="en-US" sz="1800" b="1" dirty="0">
                <a:solidFill>
                  <a:schemeClr val="tx1"/>
                </a:solidFill>
                <a:effectLst/>
              </a:rPr>
              <a:t> et des </a:t>
            </a:r>
            <a:r>
              <a:rPr lang="en-US" sz="1800" b="1" dirty="0" err="1">
                <a:solidFill>
                  <a:schemeClr val="tx1"/>
                </a:solidFill>
                <a:effectLst/>
              </a:rPr>
              <a:t>vêtements</a:t>
            </a:r>
            <a:r>
              <a:rPr lang="en-US" sz="1800" b="1" dirty="0">
                <a:solidFill>
                  <a:schemeClr val="tx1"/>
                </a:solidFill>
                <a:effectLst/>
              </a:rPr>
              <a:t>, </a:t>
            </a:r>
            <a:r>
              <a:rPr lang="en-US" sz="1800" b="1" dirty="0" err="1">
                <a:solidFill>
                  <a:schemeClr val="tx1"/>
                </a:solidFill>
                <a:effectLst/>
              </a:rPr>
              <a:t>fournissent</a:t>
            </a:r>
            <a:r>
              <a:rPr lang="en-US" sz="1800" b="1" dirty="0">
                <a:solidFill>
                  <a:schemeClr val="tx1"/>
                </a:solidFill>
                <a:effectLst/>
              </a:rPr>
              <a:t> un abri, </a:t>
            </a:r>
            <a:r>
              <a:rPr lang="en-US" sz="1800" b="1" dirty="0" err="1">
                <a:solidFill>
                  <a:schemeClr val="tx1"/>
                </a:solidFill>
                <a:effectLst/>
              </a:rPr>
              <a:t>paient</a:t>
            </a:r>
            <a:r>
              <a:rPr lang="en-US" sz="1800" b="1" dirty="0">
                <a:solidFill>
                  <a:schemeClr val="tx1"/>
                </a:solidFill>
                <a:effectLst/>
              </a:rPr>
              <a:t> des </a:t>
            </a:r>
            <a:r>
              <a:rPr lang="en-US" sz="1800" b="1" dirty="0" err="1">
                <a:solidFill>
                  <a:schemeClr val="tx1"/>
                </a:solidFill>
                <a:effectLst/>
              </a:rPr>
              <a:t>activités</a:t>
            </a:r>
            <a:r>
              <a:rPr lang="en-US" sz="1800" b="1" dirty="0">
                <a:solidFill>
                  <a:schemeClr val="tx1"/>
                </a:solidFill>
                <a:effectLst/>
              </a:rPr>
              <a:t> et des services
</a:t>
            </a:r>
            <a:r>
              <a:rPr lang="en-US" sz="1800" b="1" dirty="0" err="1">
                <a:solidFill>
                  <a:schemeClr val="tx1"/>
                </a:solidFill>
                <a:effectLst/>
              </a:rPr>
              <a:t>Avantages</a:t>
            </a:r>
            <a:r>
              <a:rPr lang="en-US" sz="1800" b="1" dirty="0">
                <a:solidFill>
                  <a:schemeClr val="tx1"/>
                </a:solidFill>
                <a:effectLst/>
              </a:rPr>
              <a:t> pour la </a:t>
            </a:r>
            <a:r>
              <a:rPr lang="en-US" sz="1800" b="1" dirty="0" err="1">
                <a:solidFill>
                  <a:schemeClr val="tx1"/>
                </a:solidFill>
                <a:effectLst/>
              </a:rPr>
              <a:t>société</a:t>
            </a:r>
            <a:r>
              <a:rPr lang="en-US" sz="1800" b="1" dirty="0">
                <a:solidFill>
                  <a:schemeClr val="tx1"/>
                </a:solidFill>
                <a:effectLst/>
              </a:rPr>
              <a:t> </a:t>
            </a:r>
            <a:r>
              <a:rPr lang="en-US" sz="1800" b="1" dirty="0" err="1">
                <a:solidFill>
                  <a:schemeClr val="tx1"/>
                </a:solidFill>
                <a:effectLst/>
              </a:rPr>
              <a:t>canadienne</a:t>
            </a:r>
            <a:r>
              <a:rPr lang="en-US" sz="1800" b="1" dirty="0">
                <a:solidFill>
                  <a:schemeClr val="tx1"/>
                </a:solidFill>
                <a:effectLst/>
              </a:rPr>
              <a:t>:
les parents </a:t>
            </a:r>
            <a:r>
              <a:rPr lang="en-US" sz="1800" b="1" dirty="0" err="1">
                <a:solidFill>
                  <a:schemeClr val="tx1"/>
                </a:solidFill>
                <a:effectLst/>
              </a:rPr>
              <a:t>subvenir</a:t>
            </a:r>
            <a:r>
              <a:rPr lang="en-US" sz="1800" b="1" dirty="0">
                <a:solidFill>
                  <a:schemeClr val="tx1"/>
                </a:solidFill>
                <a:effectLst/>
              </a:rPr>
              <a:t> aux services de </a:t>
            </a:r>
            <a:r>
              <a:rPr lang="en-US" sz="1800" b="1" dirty="0" err="1">
                <a:solidFill>
                  <a:schemeClr val="tx1"/>
                </a:solidFill>
                <a:effectLst/>
              </a:rPr>
              <a:t>leur</a:t>
            </a:r>
            <a:r>
              <a:rPr lang="en-US" sz="1800" b="1" dirty="0">
                <a:solidFill>
                  <a:schemeClr val="tx1"/>
                </a:solidFill>
                <a:effectLst/>
              </a:rPr>
              <a:t> </a:t>
            </a:r>
            <a:r>
              <a:rPr lang="en-US" sz="1800" b="1" dirty="0" err="1">
                <a:solidFill>
                  <a:schemeClr val="tx1"/>
                </a:solidFill>
                <a:effectLst/>
              </a:rPr>
              <a:t>famille</a:t>
            </a:r>
            <a:r>
              <a:rPr lang="en-US" sz="1800" b="1" dirty="0">
                <a:solidFill>
                  <a:schemeClr val="tx1"/>
                </a:solidFill>
                <a:effectLst/>
              </a:rPr>
              <a:t>;
les </a:t>
            </a:r>
            <a:r>
              <a:rPr lang="en-US" sz="1800" b="1" dirty="0" err="1">
                <a:solidFill>
                  <a:schemeClr val="tx1"/>
                </a:solidFill>
                <a:effectLst/>
              </a:rPr>
              <a:t>familles</a:t>
            </a:r>
            <a:r>
              <a:rPr lang="en-US" sz="1800" b="1" dirty="0">
                <a:solidFill>
                  <a:schemeClr val="tx1"/>
                </a:solidFill>
                <a:effectLst/>
              </a:rPr>
              <a:t> </a:t>
            </a:r>
            <a:r>
              <a:rPr lang="en-US" sz="1800" b="1" dirty="0" err="1">
                <a:solidFill>
                  <a:schemeClr val="tx1"/>
                </a:solidFill>
                <a:effectLst/>
              </a:rPr>
              <a:t>contribuent</a:t>
            </a:r>
            <a:r>
              <a:rPr lang="en-US" sz="1800" b="1" dirty="0">
                <a:solidFill>
                  <a:schemeClr val="tx1"/>
                </a:solidFill>
                <a:effectLst/>
              </a:rPr>
              <a:t> à </a:t>
            </a:r>
            <a:r>
              <a:rPr lang="en-US" sz="1800" b="1" dirty="0" err="1">
                <a:solidFill>
                  <a:schemeClr val="tx1"/>
                </a:solidFill>
                <a:effectLst/>
              </a:rPr>
              <a:t>l’économie</a:t>
            </a:r>
            <a:r>
              <a:rPr lang="en-US" sz="1800" b="1" dirty="0">
                <a:solidFill>
                  <a:schemeClr val="tx1"/>
                </a:solidFill>
                <a:effectLst/>
              </a:rPr>
              <a:t>
les </a:t>
            </a:r>
            <a:r>
              <a:rPr lang="en-US" sz="1800" b="1" dirty="0" err="1">
                <a:solidFill>
                  <a:schemeClr val="tx1"/>
                </a:solidFill>
                <a:effectLst/>
              </a:rPr>
              <a:t>familles</a:t>
            </a:r>
            <a:r>
              <a:rPr lang="en-US" sz="1800" b="1" dirty="0">
                <a:solidFill>
                  <a:schemeClr val="tx1"/>
                </a:solidFill>
                <a:effectLst/>
              </a:rPr>
              <a:t> </a:t>
            </a:r>
            <a:r>
              <a:rPr lang="en-US" sz="1800" b="1" dirty="0" err="1">
                <a:solidFill>
                  <a:schemeClr val="tx1"/>
                </a:solidFill>
                <a:effectLst/>
              </a:rPr>
              <a:t>fournissent</a:t>
            </a:r>
            <a:r>
              <a:rPr lang="en-US" sz="1800" b="1" dirty="0">
                <a:solidFill>
                  <a:schemeClr val="tx1"/>
                </a:solidFill>
                <a:effectLst/>
              </a:rPr>
              <a:t> des </a:t>
            </a:r>
            <a:r>
              <a:rPr lang="en-US" sz="1800" b="1" dirty="0" err="1">
                <a:solidFill>
                  <a:schemeClr val="tx1"/>
                </a:solidFill>
                <a:effectLst/>
              </a:rPr>
              <a:t>biens</a:t>
            </a:r>
            <a:r>
              <a:rPr lang="en-US" sz="1800" b="1" dirty="0">
                <a:solidFill>
                  <a:schemeClr val="tx1"/>
                </a:solidFill>
                <a:effectLst/>
              </a:rPr>
              <a:t> </a:t>
            </a:r>
            <a:r>
              <a:rPr lang="en-US" sz="1800" b="1" dirty="0" err="1">
                <a:solidFill>
                  <a:schemeClr val="tx1"/>
                </a:solidFill>
                <a:effectLst/>
              </a:rPr>
              <a:t>ou</a:t>
            </a:r>
            <a:r>
              <a:rPr lang="en-US" sz="1800" b="1" dirty="0">
                <a:solidFill>
                  <a:schemeClr val="tx1"/>
                </a:solidFill>
                <a:effectLst/>
              </a:rPr>
              <a:t> des services grâce aux </a:t>
            </a:r>
            <a:r>
              <a:rPr lang="en-US" sz="1800" b="1" dirty="0" err="1">
                <a:solidFill>
                  <a:schemeClr val="tx1"/>
                </a:solidFill>
                <a:effectLst/>
              </a:rPr>
              <a:t>compétences</a:t>
            </a:r>
            <a:r>
              <a:rPr lang="en-US" sz="1800" b="1" dirty="0">
                <a:solidFill>
                  <a:schemeClr val="tx1"/>
                </a:solidFill>
                <a:effectLst/>
              </a:rPr>
              <a:t> et à </a:t>
            </a:r>
            <a:r>
              <a:rPr lang="en-US" sz="1800" b="1" dirty="0" err="1">
                <a:solidFill>
                  <a:schemeClr val="tx1"/>
                </a:solidFill>
                <a:effectLst/>
              </a:rPr>
              <a:t>l’emploi</a:t>
            </a:r>
            <a:r>
              <a:rPr lang="en-US" sz="1800" b="1" dirty="0">
                <a:solidFill>
                  <a:schemeClr val="tx1"/>
                </a:solidFill>
                <a:effectLst/>
              </a:rPr>
              <a:t>
les </a:t>
            </a:r>
            <a:r>
              <a:rPr lang="en-US" sz="1800" b="1" dirty="0" err="1">
                <a:solidFill>
                  <a:schemeClr val="tx1"/>
                </a:solidFill>
                <a:effectLst/>
              </a:rPr>
              <a:t>familles</a:t>
            </a:r>
            <a:r>
              <a:rPr lang="en-US" sz="1800" b="1" dirty="0">
                <a:solidFill>
                  <a:schemeClr val="tx1"/>
                </a:solidFill>
                <a:effectLst/>
              </a:rPr>
              <a:t> </a:t>
            </a:r>
            <a:r>
              <a:rPr lang="en-US" sz="1800" b="1" dirty="0" err="1">
                <a:solidFill>
                  <a:schemeClr val="tx1"/>
                </a:solidFill>
                <a:effectLst/>
              </a:rPr>
              <a:t>achètent</a:t>
            </a:r>
            <a:r>
              <a:rPr lang="en-US" sz="1800" b="1" dirty="0">
                <a:solidFill>
                  <a:schemeClr val="tx1"/>
                </a:solidFill>
                <a:effectLst/>
              </a:rPr>
              <a:t> et </a:t>
            </a:r>
            <a:r>
              <a:rPr lang="en-US" sz="1800" b="1" dirty="0" err="1">
                <a:solidFill>
                  <a:schemeClr val="tx1"/>
                </a:solidFill>
                <a:effectLst/>
              </a:rPr>
              <a:t>consomment</a:t>
            </a:r>
            <a:r>
              <a:rPr lang="en-US" sz="1800" b="1" dirty="0">
                <a:solidFill>
                  <a:schemeClr val="tx1"/>
                </a:solidFill>
                <a:effectLst/>
              </a:rPr>
              <a:t> des </a:t>
            </a:r>
            <a:r>
              <a:rPr lang="en-US" sz="1800" b="1" dirty="0" err="1">
                <a:solidFill>
                  <a:schemeClr val="tx1"/>
                </a:solidFill>
                <a:effectLst/>
              </a:rPr>
              <a:t>biens</a:t>
            </a:r>
            <a:r>
              <a:rPr lang="en-US" sz="1800" b="1" dirty="0">
                <a:solidFill>
                  <a:schemeClr val="tx1"/>
                </a:solidFill>
                <a:effectLst/>
              </a:rPr>
              <a:t> et des services;</a:t>
            </a:r>
          </a:p>
        </p:txBody>
      </p:sp>
      <p:sp>
        <p:nvSpPr>
          <p:cNvPr id="73" name="Rectangle 72">
            <a:extLst>
              <a:ext uri="{FF2B5EF4-FFF2-40B4-BE49-F238E27FC236}">
                <a16:creationId xmlns:a16="http://schemas.microsoft.com/office/drawing/2014/main" id="{CFBA0F70-CA6A-4DE1-8930-3FA0033C2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0" y="165370"/>
            <a:ext cx="4403034" cy="646403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531B5C47-1CA0-4762-BBEF-AC6A4DB781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1676" y="733110"/>
            <a:ext cx="1839618" cy="2583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Image 11">
            <a:extLst>
              <a:ext uri="{FF2B5EF4-FFF2-40B4-BE49-F238E27FC236}">
                <a16:creationId xmlns:a16="http://schemas.microsoft.com/office/drawing/2014/main" id="{9CCA968D-5A8A-445D-ADE9-88FE20701612}"/>
              </a:ext>
            </a:extLst>
          </p:cNvPr>
          <p:cNvPicPr>
            <a:picLocks noChangeAspect="1"/>
          </p:cNvPicPr>
          <p:nvPr/>
        </p:nvPicPr>
        <p:blipFill>
          <a:blip r:embed="rId3" cstate="email">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932325" y="968560"/>
            <a:ext cx="1597366" cy="2088060"/>
          </a:xfrm>
          <a:prstGeom prst="rect">
            <a:avLst/>
          </a:prstGeom>
        </p:spPr>
      </p:pic>
      <p:sp>
        <p:nvSpPr>
          <p:cNvPr id="77" name="Rectangle 76">
            <a:extLst>
              <a:ext uri="{FF2B5EF4-FFF2-40B4-BE49-F238E27FC236}">
                <a16:creationId xmlns:a16="http://schemas.microsoft.com/office/drawing/2014/main" id="{A81EFB5C-E32B-40C4-AD06-8C34EB093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8402" y="733110"/>
            <a:ext cx="1843158" cy="2583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Image 6" descr="Une image contenant fruit, intérieur, panier, conteneur&#10;&#10;Description générée automatiquement">
            <a:extLst>
              <a:ext uri="{FF2B5EF4-FFF2-40B4-BE49-F238E27FC236}">
                <a16:creationId xmlns:a16="http://schemas.microsoft.com/office/drawing/2014/main" id="{8F1A67C9-00D0-49E8-AA6A-95E70590A9EE}"/>
              </a:ext>
            </a:extLst>
          </p:cNvPr>
          <p:cNvPicPr>
            <a:picLocks noChangeAspect="1"/>
          </p:cNvPicPr>
          <p:nvPr/>
        </p:nvPicPr>
        <p:blipFill>
          <a:blip r:embed="rId5" cstate="email">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6890970" y="1217158"/>
            <a:ext cx="1595680" cy="1595680"/>
          </a:xfrm>
          <a:prstGeom prst="rect">
            <a:avLst/>
          </a:prstGeom>
        </p:spPr>
      </p:pic>
      <p:sp>
        <p:nvSpPr>
          <p:cNvPr id="79" name="Rectangle 78">
            <a:extLst>
              <a:ext uri="{FF2B5EF4-FFF2-40B4-BE49-F238E27FC236}">
                <a16:creationId xmlns:a16="http://schemas.microsoft.com/office/drawing/2014/main" id="{82D12DA2-A8FA-48DC-9A62-7942F2FB0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1676" y="3477127"/>
            <a:ext cx="3799884" cy="26676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Emplois | Ville de Rouyn-Noranda">
            <a:extLst>
              <a:ext uri="{FF2B5EF4-FFF2-40B4-BE49-F238E27FC236}">
                <a16:creationId xmlns:a16="http://schemas.microsoft.com/office/drawing/2014/main" id="{CB68BBBD-FF89-4E17-AA85-D33993E0D7CF}"/>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4932325" y="4009899"/>
            <a:ext cx="3554325" cy="16020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3348493"/>
      </p:ext>
    </p:extLst>
  </p:cSld>
  <p:clrMapOvr>
    <a:masterClrMapping/>
  </p:clrMapOvr>
  <mc:AlternateContent xmlns:mc="http://schemas.openxmlformats.org/markup-compatibility/2006" xmlns:p14="http://schemas.microsoft.com/office/powerpoint/2010/main">
    <mc:Choice Requires="p14">
      <p:transition spd="slow" p14:dur="2000">
        <p14:ferris dir="l"/>
        <p:sndAc>
          <p:stSnd>
            <p:snd r:embed="rId2" name="Bubbles"/>
          </p:stSnd>
        </p:sndAc>
      </p:transition>
    </mc:Choice>
    <mc:Fallback xmlns="">
      <p:transition xmlns:p14="http://schemas.microsoft.com/office/powerpoint/2010/main" spd="slow">
        <p:fade/>
        <p:sndAc>
          <p:stSnd>
            <p:snd r:embed="rId8" name="Bubbles"/>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4"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otalTime>30</TotalTime>
  <Words>518</Words>
  <Application>Microsoft Office PowerPoint</Application>
  <PresentationFormat>Affichage à l'écran (4:3)</PresentationFormat>
  <Paragraphs>20</Paragraphs>
  <Slides>9</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9</vt:i4>
      </vt:variant>
    </vt:vector>
  </HeadingPairs>
  <TitlesOfParts>
    <vt:vector size="12" baseType="lpstr">
      <vt:lpstr>Arial</vt:lpstr>
      <vt:lpstr>Corbel</vt:lpstr>
      <vt:lpstr>Base</vt:lpstr>
      <vt:lpstr>Institutions sociales : Famille
</vt:lpstr>
      <vt:lpstr>Présentation PowerPoint</vt:lpstr>
      <vt:lpstr>Six fonctions de la famille
</vt:lpstr>
      <vt:lpstr>1) Ajout de nouveaux membres</vt:lpstr>
      <vt:lpstr>2) Soins physiques des membres</vt:lpstr>
      <vt:lpstr>3) Socialisation des enfants</vt:lpstr>
      <vt:lpstr>4) Contrôle social des membres</vt:lpstr>
      <vt:lpstr>5) L’éducation affective – l’amour</vt:lpstr>
      <vt:lpstr>6) Production et consommation de biens et de services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Institutions sociales : Famille
</dc:title>
  <dc:creator>Christine Lagrandeur</dc:creator>
  <cp:lastModifiedBy>Christine Lagrandeur</cp:lastModifiedBy>
  <cp:revision>3</cp:revision>
  <dcterms:created xsi:type="dcterms:W3CDTF">2021-08-20T21:24:36Z</dcterms:created>
  <dcterms:modified xsi:type="dcterms:W3CDTF">2021-08-20T21:54:50Z</dcterms:modified>
</cp:coreProperties>
</file>