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A11C1-74F9-43F1-8BFA-A8B880B4EACB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553D5-484C-4648-A3BF-4579AEC44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553D5-484C-4648-A3BF-4579AEC449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4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78F4C8-B782-491E-BB50-FB6A26DE376D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59E2D2-F231-4E23-905C-17852A2EAA25}" type="slidenum">
              <a:rPr lang="en-US" smtClean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detailpage&amp;v=UBztjzDr0fM" TargetMode="External"/><Relationship Id="rId2" Type="http://schemas.openxmlformats.org/officeDocument/2006/relationships/hyperlink" Target="http://www.metacafe.com/watch/564972/dramatic_irony_excercis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youtube.com/watch?v=gkjYye-0W4A&amp;feature=player_detailpag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Story Unit</a:t>
            </a:r>
            <a:b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3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Conflict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76400"/>
            <a:ext cx="4038600" cy="4846320"/>
          </a:xfrm>
        </p:spPr>
        <p:txBody>
          <a:bodyPr/>
          <a:lstStyle/>
          <a:p>
            <a:r>
              <a:rPr lang="en-US" dirty="0"/>
              <a:t>Man vs. Himself	=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Character </a:t>
            </a:r>
            <a:r>
              <a:rPr lang="en-US" dirty="0"/>
              <a:t>vs. </a:t>
            </a:r>
            <a:r>
              <a:rPr lang="en-US" dirty="0" smtClean="0"/>
              <a:t>personality </a:t>
            </a:r>
          </a:p>
          <a:p>
            <a:pPr marL="0" indent="0">
              <a:buNone/>
            </a:pPr>
            <a:r>
              <a:rPr lang="en-US" dirty="0" smtClean="0"/>
              <a:t>flaw</a:t>
            </a:r>
            <a:r>
              <a:rPr lang="en-US" dirty="0"/>
              <a:t>, </a:t>
            </a:r>
            <a:r>
              <a:rPr lang="en-US" dirty="0" smtClean="0"/>
              <a:t>through moral </a:t>
            </a:r>
            <a:r>
              <a:rPr lang="en-US" dirty="0"/>
              <a:t>decision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676400"/>
            <a:ext cx="3810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/>
              <a:t>Internal Conflict</a:t>
            </a:r>
            <a:r>
              <a:rPr lang="en-US" sz="2600" b="1" dirty="0"/>
              <a:t> </a:t>
            </a:r>
            <a:r>
              <a:rPr lang="en-US" sz="2600" dirty="0"/>
              <a:t>– struggles between a character and forces </a:t>
            </a:r>
            <a:r>
              <a:rPr lang="en-US" sz="2600" b="1" dirty="0">
                <a:solidFill>
                  <a:srgbClr val="7030A0"/>
                </a:solidFill>
              </a:rPr>
              <a:t>within the character.  </a:t>
            </a:r>
          </a:p>
        </p:txBody>
      </p:sp>
    </p:spTree>
    <p:extLst>
      <p:ext uri="{BB962C8B-B14F-4D97-AF65-F5344CB8AC3E}">
        <p14:creationId xmlns:p14="http://schemas.microsoft.com/office/powerpoint/2010/main" val="7841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Plot:</a:t>
            </a:r>
            <a:r>
              <a:rPr lang="en-US" dirty="0"/>
              <a:t> </a:t>
            </a:r>
            <a:r>
              <a:rPr lang="en-US" dirty="0" smtClean="0"/>
              <a:t> events characters experience to solve a problem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7924800" cy="5410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u="sng" dirty="0"/>
              <a:t>5 Stages of Plot </a:t>
            </a:r>
            <a:r>
              <a:rPr lang="en-US" sz="5100" b="1" u="sng" dirty="0" smtClean="0"/>
              <a:t>Development /Cinderella</a:t>
            </a:r>
            <a:endParaRPr lang="en-US" sz="5100" dirty="0"/>
          </a:p>
          <a:p>
            <a:endParaRPr lang="en-US" dirty="0"/>
          </a:p>
          <a:p>
            <a:pPr lvl="0"/>
            <a:r>
              <a:rPr lang="en-US" sz="5100" b="1" dirty="0">
                <a:solidFill>
                  <a:schemeClr val="accent4">
                    <a:lumMod val="75000"/>
                  </a:schemeClr>
                </a:solidFill>
              </a:rPr>
              <a:t>exposition</a:t>
            </a:r>
            <a:r>
              <a:rPr lang="en-US" sz="5100" dirty="0"/>
              <a:t> – the author introduces the characters </a:t>
            </a:r>
            <a:r>
              <a:rPr lang="en-US" sz="5100" dirty="0" smtClean="0"/>
              <a:t>		            and the setting</a:t>
            </a:r>
          </a:p>
          <a:p>
            <a:pPr marL="0" lv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4600" dirty="0" smtClean="0">
                <a:solidFill>
                  <a:schemeClr val="accent2">
                    <a:lumMod val="50000"/>
                  </a:schemeClr>
                </a:solidFill>
              </a:rPr>
              <a:t>Cinderella </a:t>
            </a:r>
            <a:r>
              <a:rPr lang="en-US" sz="4600" dirty="0">
                <a:solidFill>
                  <a:schemeClr val="accent2">
                    <a:lumMod val="50000"/>
                  </a:schemeClr>
                </a:solidFill>
              </a:rPr>
              <a:t>= 	a beautiful and kind young girl lives with her evil stepmother and stepsisters.  They often abuse her by giving her lengthy chores and poor living conditions.</a:t>
            </a:r>
          </a:p>
          <a:p>
            <a:pPr marL="0" lvl="0" indent="0">
              <a:buNone/>
            </a:pPr>
            <a:endParaRPr lang="en-US" sz="3100" dirty="0"/>
          </a:p>
          <a:p>
            <a:pPr lvl="0"/>
            <a:r>
              <a:rPr lang="en-US" sz="5100" b="1" dirty="0" smtClean="0">
                <a:solidFill>
                  <a:schemeClr val="accent4">
                    <a:lumMod val="75000"/>
                  </a:schemeClr>
                </a:solidFill>
              </a:rPr>
              <a:t>rising </a:t>
            </a:r>
            <a:r>
              <a:rPr lang="en-US" sz="5100" b="1" dirty="0">
                <a:solidFill>
                  <a:schemeClr val="accent4">
                    <a:lumMod val="75000"/>
                  </a:schemeClr>
                </a:solidFill>
              </a:rPr>
              <a:t>action </a:t>
            </a:r>
            <a:r>
              <a:rPr lang="en-US" sz="5100" dirty="0"/>
              <a:t>– the conflict </a:t>
            </a:r>
            <a:r>
              <a:rPr lang="en-US" sz="5100" dirty="0" smtClean="0"/>
              <a:t>develops</a:t>
            </a:r>
          </a:p>
          <a:p>
            <a:pPr marL="0" lv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4600" dirty="0" smtClean="0">
                <a:solidFill>
                  <a:schemeClr val="accent2">
                    <a:lumMod val="50000"/>
                  </a:schemeClr>
                </a:solidFill>
              </a:rPr>
              <a:t>Cinderella </a:t>
            </a:r>
            <a:r>
              <a:rPr lang="en-US" sz="4600" dirty="0">
                <a:solidFill>
                  <a:schemeClr val="accent2">
                    <a:lumMod val="50000"/>
                  </a:schemeClr>
                </a:solidFill>
              </a:rPr>
              <a:t>= The Royal family is having a ball in which all eligible young girls in the kingdom are invited.  Cinderella wants desperately to go, but is foiled by her evil family, and remains at home.</a:t>
            </a:r>
          </a:p>
          <a:p>
            <a:pPr marL="0" lvl="0" indent="0">
              <a:buNone/>
            </a:pPr>
            <a:endParaRPr lang="en-US" sz="4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3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624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 Stages of Plot / Cinderella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2390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sz="3100" b="1" dirty="0" smtClean="0">
                <a:solidFill>
                  <a:schemeClr val="accent4">
                    <a:lumMod val="75000"/>
                  </a:schemeClr>
                </a:solidFill>
              </a:rPr>
              <a:t>climax</a:t>
            </a:r>
            <a:r>
              <a:rPr lang="en-US" sz="3100" dirty="0" smtClean="0"/>
              <a:t> </a:t>
            </a:r>
            <a:r>
              <a:rPr lang="en-US" sz="3100" dirty="0"/>
              <a:t>– the protagonist either succeeds or fails 	                 </a:t>
            </a:r>
          </a:p>
          <a:p>
            <a:pPr marL="0" lvl="0" indent="0">
              <a:buNone/>
            </a:pPr>
            <a:r>
              <a:rPr lang="en-US" sz="3100" dirty="0"/>
              <a:t>                at the </a:t>
            </a:r>
            <a:r>
              <a:rPr lang="en-US" sz="3100" dirty="0" smtClean="0"/>
              <a:t>goal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Cinderella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Fairy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Godmother appears and equips Cinderella with gown and carriage.  Cinderella goes to the ball, meets, dances, and falls in love with the prince.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3100" b="1" dirty="0">
                <a:solidFill>
                  <a:schemeClr val="accent4">
                    <a:lumMod val="75000"/>
                  </a:schemeClr>
                </a:solidFill>
              </a:rPr>
              <a:t>falling action </a:t>
            </a:r>
            <a:r>
              <a:rPr lang="en-US" sz="3100" dirty="0"/>
              <a:t>– the author explains the results of      </a:t>
            </a:r>
          </a:p>
          <a:p>
            <a:pPr marL="0" lvl="0" indent="0">
              <a:buNone/>
            </a:pPr>
            <a:r>
              <a:rPr lang="en-US" sz="3100" dirty="0"/>
              <a:t>                          the climax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Cinderella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Upon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leaving the ball, Cinderella loses her shoe, the magic dissolves, and she returns home.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3400" b="1" dirty="0">
                <a:solidFill>
                  <a:schemeClr val="accent4">
                    <a:lumMod val="75000"/>
                  </a:schemeClr>
                </a:solidFill>
              </a:rPr>
              <a:t>resolution</a:t>
            </a:r>
            <a:r>
              <a:rPr lang="en-US" sz="3400" dirty="0"/>
              <a:t> – how the conflict is finally resolved</a:t>
            </a: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Cinderella = The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prince is determined to find the owner of the slipper and marry her.  He does locate Cinderella, and they live happily ever after.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/>
              <a:t>3 Types of </a:t>
            </a:r>
            <a:r>
              <a:rPr lang="en-US" u="sng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Dramatic Irony</a:t>
            </a:r>
            <a:r>
              <a:rPr lang="en-US" b="1" dirty="0"/>
              <a:t>: </a:t>
            </a:r>
            <a:r>
              <a:rPr lang="en-US" dirty="0"/>
              <a:t>The audience or reader knows but some of </a:t>
            </a:r>
            <a:r>
              <a:rPr lang="en-US" dirty="0" smtClean="0"/>
              <a:t>the </a:t>
            </a:r>
            <a:r>
              <a:rPr lang="en-US" dirty="0"/>
              <a:t>characters do not know about an upcoming situation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b="1" u="sng" dirty="0"/>
              <a:t>Situational Irony</a:t>
            </a:r>
            <a:r>
              <a:rPr lang="en-US" b="1" dirty="0"/>
              <a:t>:  </a:t>
            </a:r>
            <a:r>
              <a:rPr lang="en-US" dirty="0"/>
              <a:t>The actual outcome of a situation is </a:t>
            </a:r>
            <a:r>
              <a:rPr lang="en-US" dirty="0" smtClean="0"/>
              <a:t>opposite </a:t>
            </a:r>
            <a:r>
              <a:rPr lang="en-US" dirty="0"/>
              <a:t>of what is expected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b="1" u="sng" dirty="0"/>
              <a:t>Verbal Irony</a:t>
            </a:r>
            <a:r>
              <a:rPr lang="en-US" b="1" dirty="0"/>
              <a:t>:  </a:t>
            </a:r>
            <a:r>
              <a:rPr lang="en-US" dirty="0"/>
              <a:t>When a person says one thing and means </a:t>
            </a:r>
            <a:r>
              <a:rPr lang="en-US" dirty="0" smtClean="0"/>
              <a:t>another</a:t>
            </a:r>
            <a:r>
              <a:rPr lang="en-US" dirty="0"/>
              <a:t>.  (Sarcasm)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7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255488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What type of Irony?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3048000"/>
            <a:ext cx="6255488" cy="1276907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http://www.metacafe.com/watch/564972/dramatic_irony_excercise/</a:t>
            </a:r>
            <a:endParaRPr lang="en-US" dirty="0"/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1143000" y="1295400"/>
            <a:ext cx="6255488" cy="127690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1170709" y="4953000"/>
            <a:ext cx="6255488" cy="127690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161068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http://www.youtube.com/watch?feature=player_detailpage&amp;v=UBztjzDr0fM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91491" y="46298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http://www.youtube.com/watch?v=gkjYye-0W4A&amp;feature=player_detailpage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Mood  &amp; </a:t>
            </a:r>
            <a:r>
              <a:rPr lang="en-US" u="sng" dirty="0" smtClean="0"/>
              <a:t>Tone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Mood</a:t>
            </a:r>
            <a:r>
              <a:rPr lang="en-US" u="sng" dirty="0"/>
              <a:t> </a:t>
            </a:r>
            <a:r>
              <a:rPr lang="en-US" dirty="0"/>
              <a:t>is the atmosphere of a </a:t>
            </a:r>
            <a:r>
              <a:rPr lang="en-US" dirty="0" smtClean="0"/>
              <a:t>story.  You </a:t>
            </a:r>
            <a:r>
              <a:rPr lang="en-US" dirty="0"/>
              <a:t>can determine the mood by examining the characters emotions or the description of the setting.  Ask yourself: What type of mood did the story/art put me in?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Tone Words</a:t>
            </a:r>
            <a:r>
              <a:rPr lang="en-US" dirty="0"/>
              <a:t> are words </a:t>
            </a:r>
            <a:r>
              <a:rPr lang="en-US" dirty="0" smtClean="0"/>
              <a:t>the author uses to create the mood.  They create </a:t>
            </a:r>
            <a:r>
              <a:rPr lang="en-US" dirty="0"/>
              <a:t>imagery.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Anaphora</a:t>
            </a:r>
            <a:r>
              <a:rPr lang="en-US" dirty="0" smtClean="0"/>
              <a:t> - </a:t>
            </a:r>
            <a:r>
              <a:rPr lang="en-US" dirty="0"/>
              <a:t>repetition of a word or words </a:t>
            </a:r>
            <a:r>
              <a:rPr lang="en-US" dirty="0" smtClean="0"/>
              <a:t>in two </a:t>
            </a:r>
            <a:r>
              <a:rPr lang="en-US" dirty="0"/>
              <a:t>or more successive verses, clauses, or </a:t>
            </a:r>
            <a:r>
              <a:rPr lang="en-US" dirty="0" smtClean="0"/>
              <a:t>sentences.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Ex:  “</a:t>
            </a:r>
            <a:r>
              <a:rPr lang="en-US" b="1" i="1" dirty="0" smtClean="0"/>
              <a:t>Free at last</a:t>
            </a:r>
            <a:r>
              <a:rPr lang="en-US" i="1" dirty="0" smtClean="0"/>
              <a:t>, </a:t>
            </a:r>
            <a:r>
              <a:rPr lang="en-US" b="1" i="1" dirty="0" smtClean="0"/>
              <a:t>free at last</a:t>
            </a:r>
            <a:r>
              <a:rPr lang="en-US" i="1" smtClean="0"/>
              <a:t>, God almighty </a:t>
            </a:r>
            <a:r>
              <a:rPr lang="en-US" i="1" dirty="0" smtClean="0"/>
              <a:t>we are </a:t>
            </a:r>
            <a:r>
              <a:rPr lang="en-US" b="1" i="1" dirty="0" smtClean="0"/>
              <a:t>free at last</a:t>
            </a:r>
            <a:r>
              <a:rPr lang="en-US" i="1" dirty="0" smtClean="0"/>
              <a:t>” (King Jr.).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Polysyndeton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the use of several conjunctions in close </a:t>
            </a:r>
            <a:r>
              <a:rPr lang="en-US" dirty="0" smtClean="0"/>
              <a:t>succession (but, or, yet, so, for, and, nor)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Ex: When we met we cried, </a:t>
            </a:r>
            <a:r>
              <a:rPr lang="en-US" b="1" i="1" dirty="0" smtClean="0"/>
              <a:t>and</a:t>
            </a:r>
            <a:r>
              <a:rPr lang="en-US" i="1" dirty="0" smtClean="0"/>
              <a:t> hugged, </a:t>
            </a:r>
            <a:r>
              <a:rPr lang="en-US" b="1" i="1" dirty="0" smtClean="0"/>
              <a:t>and</a:t>
            </a:r>
            <a:r>
              <a:rPr lang="en-US" i="1" dirty="0" smtClean="0"/>
              <a:t> laughed, </a:t>
            </a:r>
            <a:r>
              <a:rPr lang="en-US" b="1" i="1" dirty="0" smtClean="0"/>
              <a:t>and</a:t>
            </a:r>
            <a:r>
              <a:rPr lang="en-US" i="1" dirty="0" smtClean="0"/>
              <a:t> reminisced of old times.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Hyperbole: </a:t>
            </a:r>
          </a:p>
          <a:p>
            <a:pPr marL="0" indent="0">
              <a:buNone/>
            </a:pPr>
            <a:r>
              <a:rPr lang="en-US" smtClean="0"/>
              <a:t>	A </a:t>
            </a:r>
            <a:r>
              <a:rPr lang="en-US" dirty="0" smtClean="0"/>
              <a:t>somewhat humorous EXAGGERATION of </a:t>
            </a:r>
            <a:r>
              <a:rPr lang="en-US" smtClean="0"/>
              <a:t>a 	situation </a:t>
            </a:r>
            <a:r>
              <a:rPr lang="en-US" dirty="0" smtClean="0"/>
              <a:t>or state of being.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My backpack weighs a ton!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You scared me to death!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We drove forever to get to the camp site.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6000" u="sng" dirty="0"/>
              <a:t>Setting</a:t>
            </a:r>
            <a:r>
              <a:rPr lang="en-US" sz="6000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setting is the time and place in which the events of a story occur.  Setting includes not only the </a:t>
            </a:r>
            <a:r>
              <a:rPr lang="en-US" sz="3600" b="1" dirty="0">
                <a:solidFill>
                  <a:srgbClr val="FFC000"/>
                </a:solidFill>
              </a:rPr>
              <a:t>physical surroundings</a:t>
            </a:r>
            <a:r>
              <a:rPr lang="en-US" sz="3600" dirty="0"/>
              <a:t>, but also the </a:t>
            </a:r>
            <a:r>
              <a:rPr lang="en-US" sz="3600" b="1" dirty="0" smtClean="0">
                <a:solidFill>
                  <a:srgbClr val="FFC000"/>
                </a:solidFill>
              </a:rPr>
              <a:t>ideas</a:t>
            </a:r>
            <a:r>
              <a:rPr lang="en-US" sz="3600" dirty="0" smtClean="0"/>
              <a:t>, </a:t>
            </a:r>
            <a:r>
              <a:rPr lang="en-US" sz="3600" b="1" dirty="0">
                <a:solidFill>
                  <a:srgbClr val="FFC000"/>
                </a:solidFill>
              </a:rPr>
              <a:t>beliefs</a:t>
            </a:r>
            <a:r>
              <a:rPr lang="en-US" sz="3600" dirty="0"/>
              <a:t> and </a:t>
            </a:r>
            <a:r>
              <a:rPr lang="en-US" sz="3600" b="1" dirty="0">
                <a:solidFill>
                  <a:srgbClr val="FFC000"/>
                </a:solidFill>
              </a:rPr>
              <a:t>values</a:t>
            </a:r>
            <a:r>
              <a:rPr lang="en-US" sz="3600" dirty="0"/>
              <a:t> of the character or of the particular society.  Setting </a:t>
            </a:r>
            <a:r>
              <a:rPr lang="en-US" sz="3600" b="1" dirty="0">
                <a:solidFill>
                  <a:srgbClr val="7030A0"/>
                </a:solidFill>
              </a:rPr>
              <a:t>helps create mood.</a:t>
            </a:r>
          </a:p>
        </p:txBody>
      </p:sp>
    </p:spTree>
    <p:extLst>
      <p:ext uri="{BB962C8B-B14F-4D97-AF65-F5344CB8AC3E}">
        <p14:creationId xmlns:p14="http://schemas.microsoft.com/office/powerpoint/2010/main" val="13015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43256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EXAMPLE</a:t>
            </a:r>
            <a:r>
              <a:rPr lang="en-US" sz="2800" dirty="0"/>
              <a:t>: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What </a:t>
            </a:r>
            <a:r>
              <a:rPr lang="en-US" sz="2800" dirty="0"/>
              <a:t>is the setting in </a:t>
            </a:r>
            <a:r>
              <a:rPr lang="en-US" sz="2800" i="1" dirty="0"/>
              <a:t>Anne Frank: The Diary of a Young Girl</a:t>
            </a:r>
            <a:r>
              <a:rPr lang="en-US" sz="2800" dirty="0"/>
              <a:t>? 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Where? When?</a:t>
            </a:r>
          </a:p>
          <a:p>
            <a:r>
              <a:rPr lang="en-US" i="1" dirty="0" smtClean="0"/>
              <a:t>takes</a:t>
            </a:r>
            <a:r>
              <a:rPr lang="en-US" dirty="0" smtClean="0"/>
              <a:t> </a:t>
            </a:r>
            <a:r>
              <a:rPr lang="en-US" dirty="0"/>
              <a:t>place in Holland </a:t>
            </a:r>
            <a:r>
              <a:rPr lang="en-US" dirty="0" smtClean="0"/>
              <a:t>in 1939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Political Environment?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during the Nazi occupation of Holland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Religious Influence?</a:t>
            </a:r>
          </a:p>
          <a:p>
            <a:r>
              <a:rPr lang="en-US" dirty="0" smtClean="0"/>
              <a:t>the main characters are Jewish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3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2346960"/>
          </a:xfrm>
        </p:spPr>
        <p:txBody>
          <a:bodyPr>
            <a:normAutofit fontScale="90000"/>
          </a:bodyPr>
          <a:lstStyle/>
          <a:p>
            <a:r>
              <a:rPr lang="en-US" sz="3100" u="sng" dirty="0"/>
              <a:t>Characters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	The characters are the actors in the story.  Most characters are humans, but they can be animals, elements of nature, or other forces.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Protagonist</a:t>
            </a:r>
            <a:r>
              <a:rPr lang="en-US" dirty="0"/>
              <a:t> – is the </a:t>
            </a:r>
            <a:r>
              <a:rPr lang="en-US" b="1" dirty="0">
                <a:solidFill>
                  <a:srgbClr val="7030A0"/>
                </a:solidFill>
              </a:rPr>
              <a:t>main character</a:t>
            </a:r>
            <a:r>
              <a:rPr lang="en-US" dirty="0"/>
              <a:t> (not the good guy)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u="sng" dirty="0" smtClean="0"/>
              <a:t>Antagonist</a:t>
            </a:r>
            <a:r>
              <a:rPr lang="en-US" dirty="0" smtClean="0"/>
              <a:t> </a:t>
            </a:r>
            <a:r>
              <a:rPr lang="en-US" dirty="0"/>
              <a:t>– is the person or thing that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opposes the main character </a:t>
            </a:r>
            <a:r>
              <a:rPr lang="en-US" dirty="0" smtClean="0"/>
              <a:t>(</a:t>
            </a:r>
            <a:r>
              <a:rPr lang="en-US" dirty="0"/>
              <a:t>not the bad guy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u="sng" dirty="0"/>
              <a:t>Static Character</a:t>
            </a:r>
            <a:r>
              <a:rPr lang="en-US" dirty="0"/>
              <a:t> – </a:t>
            </a:r>
            <a:r>
              <a:rPr lang="en-US" b="1" dirty="0">
                <a:solidFill>
                  <a:srgbClr val="7030A0"/>
                </a:solidFill>
              </a:rPr>
              <a:t>shows no change</a:t>
            </a:r>
            <a:r>
              <a:rPr lang="en-US" dirty="0"/>
              <a:t> in personality throughout the story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Dynamic </a:t>
            </a:r>
            <a:r>
              <a:rPr lang="en-US" u="sng" dirty="0"/>
              <a:t>Character</a:t>
            </a:r>
            <a:r>
              <a:rPr lang="en-US" dirty="0"/>
              <a:t> –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grows and changes</a:t>
            </a:r>
            <a:r>
              <a:rPr lang="en-US" dirty="0"/>
              <a:t> throughout the story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</a:t>
            </a:r>
            <a:r>
              <a:rPr lang="en-US" dirty="0"/>
              <a:t>are the protagonist and the antagonist in the </a:t>
            </a:r>
            <a:r>
              <a:rPr lang="en-US" i="1" dirty="0"/>
              <a:t>Tale Tell </a:t>
            </a:r>
            <a:r>
              <a:rPr lang="en-US" i="1" dirty="0" smtClean="0"/>
              <a:t>Heart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40173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Answer: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madman </a:t>
            </a:r>
            <a:r>
              <a:rPr lang="en-US" dirty="0"/>
              <a:t>telling the story (obviously not a good person) is the protagonist.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antagonist is </a:t>
            </a:r>
            <a:r>
              <a:rPr lang="en-US" dirty="0"/>
              <a:t>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old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man</a:t>
            </a:r>
            <a:r>
              <a:rPr lang="en-US" dirty="0" smtClean="0"/>
              <a:t>. (you could also say it is the narrator’s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insanity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3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Point of View</a:t>
            </a:r>
            <a:r>
              <a:rPr lang="en-US" dirty="0" smtClean="0"/>
              <a:t>:  Point </a:t>
            </a:r>
            <a:r>
              <a:rPr lang="en-US" dirty="0"/>
              <a:t>of view is the perspective from which the narrator tells a story.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788736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First Person</a:t>
            </a:r>
            <a:r>
              <a:rPr lang="en-US" dirty="0"/>
              <a:t> – the narrator is the one of the characters, and </a:t>
            </a:r>
            <a:r>
              <a:rPr lang="en-US" dirty="0" smtClean="0"/>
              <a:t>uses </a:t>
            </a:r>
            <a:r>
              <a:rPr lang="en-US" dirty="0"/>
              <a:t>“I” or “me” in the telling of the story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Anne </a:t>
            </a:r>
            <a:r>
              <a:rPr lang="en-US" i="1" dirty="0"/>
              <a:t>Frank: The Diary of a Young Girl</a:t>
            </a:r>
            <a:r>
              <a:rPr lang="en-US" dirty="0"/>
              <a:t>, told by Anne</a:t>
            </a:r>
          </a:p>
          <a:p>
            <a:pPr marL="0" indent="0">
              <a:buNone/>
            </a:pPr>
            <a:r>
              <a:rPr lang="en-US" dirty="0"/>
              <a:t>	   </a:t>
            </a:r>
          </a:p>
          <a:p>
            <a:r>
              <a:rPr lang="en-US" i="1" dirty="0" smtClean="0"/>
              <a:t>Tale </a:t>
            </a:r>
            <a:r>
              <a:rPr lang="en-US" i="1" dirty="0"/>
              <a:t>Tell Heart</a:t>
            </a:r>
            <a:r>
              <a:rPr lang="en-US" dirty="0"/>
              <a:t> told by the madman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2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Third Person</a:t>
            </a:r>
            <a:r>
              <a:rPr lang="en-US" dirty="0"/>
              <a:t> – the narrator is not a character, but an outsider </a:t>
            </a:r>
            <a:r>
              <a:rPr lang="en-US" dirty="0" smtClean="0"/>
              <a:t>describing </a:t>
            </a:r>
            <a:r>
              <a:rPr lang="en-US" dirty="0"/>
              <a:t>the characters and action of the story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Third Person Limited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– the narrator describes only what one character knows.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Third 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Person Omniscient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– the narrator is all knowing and can tell the reader the mind of more than one character.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01040"/>
          </a:xfrm>
        </p:spPr>
        <p:txBody>
          <a:bodyPr>
            <a:normAutofit/>
          </a:bodyPr>
          <a:lstStyle/>
          <a:p>
            <a:r>
              <a:rPr lang="en-US" dirty="0"/>
              <a:t>Theme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theme is the central message of the story, </a:t>
            </a:r>
            <a:r>
              <a:rPr lang="en-US" dirty="0" smtClean="0"/>
              <a:t>the </a:t>
            </a:r>
            <a:r>
              <a:rPr lang="en-US" dirty="0"/>
              <a:t>lesson to be learned after </a:t>
            </a:r>
            <a:r>
              <a:rPr lang="en-US" dirty="0" smtClean="0"/>
              <a:t>reading, or the details you take away and apply to </a:t>
            </a:r>
            <a:r>
              <a:rPr lang="en-US" smtClean="0"/>
              <a:t>your life.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Implied </a:t>
            </a:r>
            <a:r>
              <a:rPr lang="en-US" u="sng" dirty="0"/>
              <a:t>Themes</a:t>
            </a:r>
            <a:r>
              <a:rPr lang="en-US" dirty="0"/>
              <a:t> – </a:t>
            </a:r>
            <a:r>
              <a:rPr lang="en-US" b="1" dirty="0">
                <a:solidFill>
                  <a:srgbClr val="7030A0"/>
                </a:solidFill>
              </a:rPr>
              <a:t>must be inferred</a:t>
            </a:r>
            <a:r>
              <a:rPr lang="en-US" dirty="0"/>
              <a:t> by </a:t>
            </a:r>
            <a:r>
              <a:rPr lang="en-US" dirty="0" smtClean="0"/>
              <a:t>	considering </a:t>
            </a:r>
            <a:r>
              <a:rPr lang="en-US" dirty="0"/>
              <a:t>all the element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Conflict:  </a:t>
            </a: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struggle that may involve people, ideas, or other forces.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390144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sz="4200" b="1" u="sng" dirty="0"/>
              <a:t>External Conflict</a:t>
            </a:r>
            <a:r>
              <a:rPr lang="en-US" sz="4200" b="1" dirty="0"/>
              <a:t> </a:t>
            </a:r>
            <a:r>
              <a:rPr lang="en-US" sz="4200" dirty="0"/>
              <a:t>– </a:t>
            </a:r>
            <a:r>
              <a:rPr lang="en-US" sz="4200" dirty="0" smtClean="0"/>
              <a:t>struggles </a:t>
            </a:r>
            <a:r>
              <a:rPr lang="en-US" sz="4200" b="1" dirty="0">
                <a:solidFill>
                  <a:srgbClr val="7030A0"/>
                </a:solidFill>
              </a:rPr>
              <a:t>between a character and forces outside </a:t>
            </a:r>
            <a:r>
              <a:rPr lang="en-US" sz="4200" dirty="0"/>
              <a:t>the </a:t>
            </a:r>
            <a:r>
              <a:rPr lang="en-US" sz="4200" dirty="0" smtClean="0"/>
              <a:t>character, something </a:t>
            </a:r>
            <a:r>
              <a:rPr lang="en-US" sz="4200" dirty="0"/>
              <a:t>that the character can not </a:t>
            </a:r>
            <a:r>
              <a:rPr lang="en-US" sz="4200" dirty="0" smtClean="0"/>
              <a:t>control.</a:t>
            </a:r>
            <a:endParaRPr lang="en-US" sz="42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1676400"/>
            <a:ext cx="441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Man vs. Man  </a:t>
            </a:r>
            <a:r>
              <a:rPr lang="en-US" dirty="0"/>
              <a:t>=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Character </a:t>
            </a:r>
            <a:r>
              <a:rPr lang="en-US" dirty="0"/>
              <a:t>vs. Character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b="1" dirty="0"/>
              <a:t>Man vs. </a:t>
            </a:r>
            <a:r>
              <a:rPr lang="en-US" sz="2600" b="1" dirty="0" smtClean="0"/>
              <a:t>Nature/Environment</a:t>
            </a:r>
            <a:r>
              <a:rPr lang="en-US" sz="2600" dirty="0" smtClean="0"/>
              <a:t>=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Character </a:t>
            </a:r>
            <a:r>
              <a:rPr lang="en-US" dirty="0"/>
              <a:t>vs. Storm, </a:t>
            </a:r>
            <a:r>
              <a:rPr lang="en-US" dirty="0" smtClean="0"/>
              <a:t>	lost 	in wilderness or 	desert, battle against 	time, ailment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Man Vs. Society</a:t>
            </a:r>
            <a:r>
              <a:rPr lang="en-US" dirty="0"/>
              <a:t>	=	Character vs.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government</a:t>
            </a:r>
            <a:r>
              <a:rPr lang="en-US" dirty="0"/>
              <a:t>, social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standard</a:t>
            </a:r>
            <a:endParaRPr lang="en-US" dirty="0"/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2979</TotalTime>
  <Words>537</Words>
  <Application>Microsoft Office PowerPoint</Application>
  <PresentationFormat>Affichage à l'écran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Opulent</vt:lpstr>
      <vt:lpstr>Short Story Unit  </vt:lpstr>
      <vt:lpstr>Setting: </vt:lpstr>
      <vt:lpstr>         EXAMPLE:   What is the setting in Anne Frank: The Diary of a Young Girl?   </vt:lpstr>
      <vt:lpstr>Characters:  The characters are the actors in the story.  Most characters are humans, but they can be animals, elements of nature, or other forces. </vt:lpstr>
      <vt:lpstr>Example:   Who are the protagonist and the antagonist in the Tale Tell Heart? </vt:lpstr>
      <vt:lpstr>Point of View:  Point of view is the perspective from which the narrator tells a story.</vt:lpstr>
      <vt:lpstr>Présentation PowerPoint</vt:lpstr>
      <vt:lpstr>Theme:</vt:lpstr>
      <vt:lpstr>   Conflict:   a struggle that may involve people, ideas, or other forces. </vt:lpstr>
      <vt:lpstr>Internal Conflict Example</vt:lpstr>
      <vt:lpstr>    Plot:  events characters experience to solve a problem </vt:lpstr>
      <vt:lpstr>5 Stages of Plot / Cinderella</vt:lpstr>
      <vt:lpstr>3 Types of Irony</vt:lpstr>
      <vt:lpstr>  What type of Irony?  </vt:lpstr>
      <vt:lpstr>Mood  &amp; Tone </vt:lpstr>
      <vt:lpstr>Présentation PowerPoint</vt:lpstr>
      <vt:lpstr>Literary Terms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Unit</dc:title>
  <dc:creator>Union Public School System</dc:creator>
  <cp:lastModifiedBy>Christine Lagrandeur-Anderson</cp:lastModifiedBy>
  <cp:revision>42</cp:revision>
  <dcterms:created xsi:type="dcterms:W3CDTF">2011-09-01T16:21:19Z</dcterms:created>
  <dcterms:modified xsi:type="dcterms:W3CDTF">2015-07-21T15:02:00Z</dcterms:modified>
</cp:coreProperties>
</file>