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4" r:id="rId1"/>
  </p:sldMasterIdLst>
  <p:handoutMasterIdLst>
    <p:handoutMasterId r:id="rId12"/>
  </p:handoutMasterIdLst>
  <p:sldIdLst>
    <p:sldId id="256" r:id="rId2"/>
    <p:sldId id="257" r:id="rId3"/>
    <p:sldId id="261" r:id="rId4"/>
    <p:sldId id="262" r:id="rId5"/>
    <p:sldId id="263" r:id="rId6"/>
    <p:sldId id="264" r:id="rId7"/>
    <p:sldId id="258" r:id="rId8"/>
    <p:sldId id="260" r:id="rId9"/>
    <p:sldId id="259" r:id="rId10"/>
    <p:sldId id="265" r:id="rId1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image" Target="../media/image4.svg"/><Relationship Id="rId1" Type="http://schemas.openxmlformats.org/officeDocument/2006/relationships/image" Target="../media/image11.png"/><Relationship Id="rId6" Type="http://schemas.openxmlformats.org/officeDocument/2006/relationships/image" Target="../media/image8.svg"/><Relationship Id="rId5" Type="http://schemas.openxmlformats.org/officeDocument/2006/relationships/image" Target="../media/image1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CE48E0A-DFBB-47DE-B178-FA0665DBE40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D12039E-95E6-4BA4-88DC-F24D3E25DE9E}">
      <dgm:prSet/>
      <dgm:spPr/>
      <dgm:t>
        <a:bodyPr/>
        <a:lstStyle/>
        <a:p>
          <a:r>
            <a:rPr lang="fr-CA" dirty="0"/>
            <a:t>En 1933, 1,5 million Canadiens ne pouvaient pas subvenir à leurs besoins.</a:t>
          </a:r>
          <a:endParaRPr lang="en-US" dirty="0"/>
        </a:p>
      </dgm:t>
    </dgm:pt>
    <dgm:pt modelId="{D807FBEE-E278-4FCC-BC12-FBD151B6724E}" type="parTrans" cxnId="{A08F877F-C19C-405C-B33E-EA9C77A95837}">
      <dgm:prSet/>
      <dgm:spPr/>
      <dgm:t>
        <a:bodyPr/>
        <a:lstStyle/>
        <a:p>
          <a:endParaRPr lang="en-US"/>
        </a:p>
      </dgm:t>
    </dgm:pt>
    <dgm:pt modelId="{E03F790D-B962-4D8F-B95A-A235CAF2927D}" type="sibTrans" cxnId="{A08F877F-C19C-405C-B33E-EA9C77A95837}">
      <dgm:prSet/>
      <dgm:spPr/>
      <dgm:t>
        <a:bodyPr/>
        <a:lstStyle/>
        <a:p>
          <a:endParaRPr lang="en-US"/>
        </a:p>
      </dgm:t>
    </dgm:pt>
    <dgm:pt modelId="{42CE904D-0095-411B-BB6C-E1422DFABE6A}">
      <dgm:prSet/>
      <dgm:spPr/>
      <dgm:t>
        <a:bodyPr/>
        <a:lstStyle/>
        <a:p>
          <a:r>
            <a:rPr lang="fr-CA" dirty="0"/>
            <a:t>Problèmes rencontrés par les agriculteurs : faibles prix du blé, sécheresse et pestes acridiennes (sauterelles).</a:t>
          </a:r>
          <a:endParaRPr lang="en-US" dirty="0"/>
        </a:p>
      </dgm:t>
    </dgm:pt>
    <dgm:pt modelId="{C3505E89-0135-45A9-896B-610CBB93BD3C}" type="parTrans" cxnId="{4FB18BA1-C360-45BA-86B0-299EFA88D0DF}">
      <dgm:prSet/>
      <dgm:spPr/>
      <dgm:t>
        <a:bodyPr/>
        <a:lstStyle/>
        <a:p>
          <a:endParaRPr lang="en-US"/>
        </a:p>
      </dgm:t>
    </dgm:pt>
    <dgm:pt modelId="{141EBFFE-779F-437C-8E6C-6A4F18493977}" type="sibTrans" cxnId="{4FB18BA1-C360-45BA-86B0-299EFA88D0DF}">
      <dgm:prSet/>
      <dgm:spPr/>
      <dgm:t>
        <a:bodyPr/>
        <a:lstStyle/>
        <a:p>
          <a:endParaRPr lang="en-US"/>
        </a:p>
      </dgm:t>
    </dgm:pt>
    <dgm:pt modelId="{F5B9C2F8-1587-45C9-BD59-F709CAD7973E}">
      <dgm:prSet/>
      <dgm:spPr/>
      <dgm:t>
        <a:bodyPr/>
        <a:lstStyle/>
        <a:p>
          <a:r>
            <a:rPr lang="fr-CA" dirty="0"/>
            <a:t>De nombreux agriculteurs ont dû abandonner leurs terres et sont devenus dépendants des bons de secours (vouchers, </a:t>
          </a:r>
          <a:r>
            <a:rPr lang="fr-CA" dirty="0" err="1"/>
            <a:t>food</a:t>
          </a:r>
          <a:r>
            <a:rPr lang="fr-CA" dirty="0"/>
            <a:t> </a:t>
          </a:r>
          <a:r>
            <a:rPr lang="fr-CA" dirty="0" err="1"/>
            <a:t>stamps</a:t>
          </a:r>
          <a:r>
            <a:rPr lang="fr-CA" dirty="0"/>
            <a:t>).</a:t>
          </a:r>
          <a:endParaRPr lang="en-US" dirty="0"/>
        </a:p>
      </dgm:t>
    </dgm:pt>
    <dgm:pt modelId="{276D806D-FA4F-440C-94AE-062BB5332E14}" type="parTrans" cxnId="{74213928-AEB4-4A9F-B2A2-E853841FF90A}">
      <dgm:prSet/>
      <dgm:spPr/>
      <dgm:t>
        <a:bodyPr/>
        <a:lstStyle/>
        <a:p>
          <a:endParaRPr lang="en-US"/>
        </a:p>
      </dgm:t>
    </dgm:pt>
    <dgm:pt modelId="{C42EDB8F-00CD-4955-B3EE-4FE38E1F5567}" type="sibTrans" cxnId="{74213928-AEB4-4A9F-B2A2-E853841FF90A}">
      <dgm:prSet/>
      <dgm:spPr/>
      <dgm:t>
        <a:bodyPr/>
        <a:lstStyle/>
        <a:p>
          <a:endParaRPr lang="en-US"/>
        </a:p>
      </dgm:t>
    </dgm:pt>
    <dgm:pt modelId="{B8973DAD-0B51-4F42-8115-857DE7E7DC96}">
      <dgm:prSet/>
      <dgm:spPr/>
      <dgm:t>
        <a:bodyPr/>
        <a:lstStyle/>
        <a:p>
          <a:r>
            <a:rPr lang="fr-CA" dirty="0"/>
            <a:t>Les agriculteurs ont subi beaucoup de souffrances et d’épreuves.</a:t>
          </a:r>
          <a:endParaRPr lang="en-US" dirty="0"/>
        </a:p>
      </dgm:t>
    </dgm:pt>
    <dgm:pt modelId="{43BB302F-7424-490A-9BDF-220658943F4E}" type="sibTrans" cxnId="{E4AF5071-5713-4BE6-BF7C-D3B39EA35325}">
      <dgm:prSet/>
      <dgm:spPr/>
      <dgm:t>
        <a:bodyPr/>
        <a:lstStyle/>
        <a:p>
          <a:endParaRPr lang="en-US"/>
        </a:p>
      </dgm:t>
    </dgm:pt>
    <dgm:pt modelId="{1B54520B-7819-41CF-80CB-C3789D596F1B}" type="parTrans" cxnId="{E4AF5071-5713-4BE6-BF7C-D3B39EA35325}">
      <dgm:prSet/>
      <dgm:spPr/>
      <dgm:t>
        <a:bodyPr/>
        <a:lstStyle/>
        <a:p>
          <a:endParaRPr lang="en-US"/>
        </a:p>
      </dgm:t>
    </dgm:pt>
    <dgm:pt modelId="{8E134A82-FE98-4652-9CD2-5B78D0425FE8}" type="pres">
      <dgm:prSet presAssocID="{BCE48E0A-DFBB-47DE-B178-FA0665DBE407}" presName="root" presStyleCnt="0">
        <dgm:presLayoutVars>
          <dgm:dir/>
          <dgm:resizeHandles val="exact"/>
        </dgm:presLayoutVars>
      </dgm:prSet>
      <dgm:spPr/>
    </dgm:pt>
    <dgm:pt modelId="{B95D586F-9403-415D-963F-3A0DF350D6BD}" type="pres">
      <dgm:prSet presAssocID="{8D12039E-95E6-4BA4-88DC-F24D3E25DE9E}" presName="compNode" presStyleCnt="0"/>
      <dgm:spPr/>
    </dgm:pt>
    <dgm:pt modelId="{D88F28BD-730E-41CF-81DE-854B91B5D3FB}" type="pres">
      <dgm:prSet presAssocID="{8D12039E-95E6-4BA4-88DC-F24D3E25DE9E}" presName="bgRect" presStyleLbl="bgShp" presStyleIdx="0" presStyleCnt="4"/>
      <dgm:spPr/>
    </dgm:pt>
    <dgm:pt modelId="{35BA441E-B07B-41E9-B535-F42921434BDC}" type="pres">
      <dgm:prSet presAssocID="{8D12039E-95E6-4BA4-88DC-F24D3E25DE9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eprechaun Hat"/>
        </a:ext>
      </dgm:extLst>
    </dgm:pt>
    <dgm:pt modelId="{D782F06C-7020-4179-A128-B40C2EBD6CA7}" type="pres">
      <dgm:prSet presAssocID="{8D12039E-95E6-4BA4-88DC-F24D3E25DE9E}" presName="spaceRect" presStyleCnt="0"/>
      <dgm:spPr/>
    </dgm:pt>
    <dgm:pt modelId="{290C28BF-A158-4A83-B114-C62B97410B7D}" type="pres">
      <dgm:prSet presAssocID="{8D12039E-95E6-4BA4-88DC-F24D3E25DE9E}" presName="parTx" presStyleLbl="revTx" presStyleIdx="0" presStyleCnt="4">
        <dgm:presLayoutVars>
          <dgm:chMax val="0"/>
          <dgm:chPref val="0"/>
        </dgm:presLayoutVars>
      </dgm:prSet>
      <dgm:spPr/>
    </dgm:pt>
    <dgm:pt modelId="{0F8E1606-8E5A-4934-9167-E569B85DAC6C}" type="pres">
      <dgm:prSet presAssocID="{E03F790D-B962-4D8F-B95A-A235CAF2927D}" presName="sibTrans" presStyleCnt="0"/>
      <dgm:spPr/>
    </dgm:pt>
    <dgm:pt modelId="{33FCDDB9-2995-44F7-8930-9EDF52E3F7C1}" type="pres">
      <dgm:prSet presAssocID="{B8973DAD-0B51-4F42-8115-857DE7E7DC96}" presName="compNode" presStyleCnt="0"/>
      <dgm:spPr/>
    </dgm:pt>
    <dgm:pt modelId="{82B2A099-9F0C-4AAC-BF96-8CD30C949D5E}" type="pres">
      <dgm:prSet presAssocID="{B8973DAD-0B51-4F42-8115-857DE7E7DC96}" presName="bgRect" presStyleLbl="bgShp" presStyleIdx="1" presStyleCnt="4"/>
      <dgm:spPr/>
    </dgm:pt>
    <dgm:pt modelId="{B26D0FDC-FD2D-4D3E-94FC-005582FC9108}" type="pres">
      <dgm:prSet presAssocID="{B8973DAD-0B51-4F42-8115-857DE7E7DC9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arm scene"/>
        </a:ext>
      </dgm:extLst>
    </dgm:pt>
    <dgm:pt modelId="{D7503333-48D6-4DC0-BA57-7F75831B17FF}" type="pres">
      <dgm:prSet presAssocID="{B8973DAD-0B51-4F42-8115-857DE7E7DC96}" presName="spaceRect" presStyleCnt="0"/>
      <dgm:spPr/>
    </dgm:pt>
    <dgm:pt modelId="{0836A4A0-D5F3-49D9-89D6-5166948ACC67}" type="pres">
      <dgm:prSet presAssocID="{B8973DAD-0B51-4F42-8115-857DE7E7DC96}" presName="parTx" presStyleLbl="revTx" presStyleIdx="1" presStyleCnt="4">
        <dgm:presLayoutVars>
          <dgm:chMax val="0"/>
          <dgm:chPref val="0"/>
        </dgm:presLayoutVars>
      </dgm:prSet>
      <dgm:spPr/>
    </dgm:pt>
    <dgm:pt modelId="{B128FD0B-2BB2-4C37-97DF-903A6CDA1C2B}" type="pres">
      <dgm:prSet presAssocID="{43BB302F-7424-490A-9BDF-220658943F4E}" presName="sibTrans" presStyleCnt="0"/>
      <dgm:spPr/>
    </dgm:pt>
    <dgm:pt modelId="{A344BF83-75D6-496A-A586-1737A1A38097}" type="pres">
      <dgm:prSet presAssocID="{42CE904D-0095-411B-BB6C-E1422DFABE6A}" presName="compNode" presStyleCnt="0"/>
      <dgm:spPr/>
    </dgm:pt>
    <dgm:pt modelId="{4A8CA729-666B-4977-B744-07811CF311D7}" type="pres">
      <dgm:prSet presAssocID="{42CE904D-0095-411B-BB6C-E1422DFABE6A}" presName="bgRect" presStyleLbl="bgShp" presStyleIdx="2" presStyleCnt="4"/>
      <dgm:spPr/>
    </dgm:pt>
    <dgm:pt modelId="{99AB75E0-B6B2-421A-A151-C15B73CFA6F8}" type="pres">
      <dgm:prSet presAssocID="{42CE904D-0095-411B-BB6C-E1422DFABE6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w"/>
        </a:ext>
      </dgm:extLst>
    </dgm:pt>
    <dgm:pt modelId="{9B72866E-BD5D-49C4-BDAF-C1D83A50C133}" type="pres">
      <dgm:prSet presAssocID="{42CE904D-0095-411B-BB6C-E1422DFABE6A}" presName="spaceRect" presStyleCnt="0"/>
      <dgm:spPr/>
    </dgm:pt>
    <dgm:pt modelId="{0A2C6FE6-68C3-4B37-8A05-6A78D81E0CF4}" type="pres">
      <dgm:prSet presAssocID="{42CE904D-0095-411B-BB6C-E1422DFABE6A}" presName="parTx" presStyleLbl="revTx" presStyleIdx="2" presStyleCnt="4">
        <dgm:presLayoutVars>
          <dgm:chMax val="0"/>
          <dgm:chPref val="0"/>
        </dgm:presLayoutVars>
      </dgm:prSet>
      <dgm:spPr/>
    </dgm:pt>
    <dgm:pt modelId="{F60CEA31-EC96-47D9-8276-8A9399662BB6}" type="pres">
      <dgm:prSet presAssocID="{141EBFFE-779F-437C-8E6C-6A4F18493977}" presName="sibTrans" presStyleCnt="0"/>
      <dgm:spPr/>
    </dgm:pt>
    <dgm:pt modelId="{868E6BB5-A743-4280-BB90-75ADC195A3D6}" type="pres">
      <dgm:prSet presAssocID="{F5B9C2F8-1587-45C9-BD59-F709CAD7973E}" presName="compNode" presStyleCnt="0"/>
      <dgm:spPr/>
    </dgm:pt>
    <dgm:pt modelId="{14B62556-A4B9-4316-AEF2-249ADFCE2203}" type="pres">
      <dgm:prSet presAssocID="{F5B9C2F8-1587-45C9-BD59-F709CAD7973E}" presName="bgRect" presStyleLbl="bgShp" presStyleIdx="3" presStyleCnt="4"/>
      <dgm:spPr/>
    </dgm:pt>
    <dgm:pt modelId="{47E0B1B4-2F90-41D9-8769-9AFC5211493F}" type="pres">
      <dgm:prSet presAssocID="{F5B9C2F8-1587-45C9-BD59-F709CAD7973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Japanese Dolls"/>
        </a:ext>
      </dgm:extLst>
    </dgm:pt>
    <dgm:pt modelId="{FF38AB84-7D01-4451-A5F0-02BD325D6FAD}" type="pres">
      <dgm:prSet presAssocID="{F5B9C2F8-1587-45C9-BD59-F709CAD7973E}" presName="spaceRect" presStyleCnt="0"/>
      <dgm:spPr/>
    </dgm:pt>
    <dgm:pt modelId="{008D2603-1CBD-44D4-986C-DC04E10F04CA}" type="pres">
      <dgm:prSet presAssocID="{F5B9C2F8-1587-45C9-BD59-F709CAD7973E}" presName="parTx" presStyleLbl="revTx" presStyleIdx="3" presStyleCnt="4">
        <dgm:presLayoutVars>
          <dgm:chMax val="0"/>
          <dgm:chPref val="0"/>
        </dgm:presLayoutVars>
      </dgm:prSet>
      <dgm:spPr/>
    </dgm:pt>
  </dgm:ptLst>
  <dgm:cxnLst>
    <dgm:cxn modelId="{74213928-AEB4-4A9F-B2A2-E853841FF90A}" srcId="{BCE48E0A-DFBB-47DE-B178-FA0665DBE407}" destId="{F5B9C2F8-1587-45C9-BD59-F709CAD7973E}" srcOrd="3" destOrd="0" parTransId="{276D806D-FA4F-440C-94AE-062BB5332E14}" sibTransId="{C42EDB8F-00CD-4955-B3EE-4FE38E1F5567}"/>
    <dgm:cxn modelId="{3BDBF63F-A697-49E6-8089-C5CAE4DD7128}" type="presOf" srcId="{B8973DAD-0B51-4F42-8115-857DE7E7DC96}" destId="{0836A4A0-D5F3-49D9-89D6-5166948ACC67}" srcOrd="0" destOrd="0" presId="urn:microsoft.com/office/officeart/2018/2/layout/IconVerticalSolidList"/>
    <dgm:cxn modelId="{90A80D6A-830E-4E8B-A8AC-A14D9B5D691D}" type="presOf" srcId="{8D12039E-95E6-4BA4-88DC-F24D3E25DE9E}" destId="{290C28BF-A158-4A83-B114-C62B97410B7D}" srcOrd="0" destOrd="0" presId="urn:microsoft.com/office/officeart/2018/2/layout/IconVerticalSolidList"/>
    <dgm:cxn modelId="{E4AF5071-5713-4BE6-BF7C-D3B39EA35325}" srcId="{BCE48E0A-DFBB-47DE-B178-FA0665DBE407}" destId="{B8973DAD-0B51-4F42-8115-857DE7E7DC96}" srcOrd="1" destOrd="0" parTransId="{1B54520B-7819-41CF-80CB-C3789D596F1B}" sibTransId="{43BB302F-7424-490A-9BDF-220658943F4E}"/>
    <dgm:cxn modelId="{D7599B74-4F18-4A57-9229-ED3D6C26FCCC}" type="presOf" srcId="{BCE48E0A-DFBB-47DE-B178-FA0665DBE407}" destId="{8E134A82-FE98-4652-9CD2-5B78D0425FE8}" srcOrd="0" destOrd="0" presId="urn:microsoft.com/office/officeart/2018/2/layout/IconVerticalSolidList"/>
    <dgm:cxn modelId="{A08F877F-C19C-405C-B33E-EA9C77A95837}" srcId="{BCE48E0A-DFBB-47DE-B178-FA0665DBE407}" destId="{8D12039E-95E6-4BA4-88DC-F24D3E25DE9E}" srcOrd="0" destOrd="0" parTransId="{D807FBEE-E278-4FCC-BC12-FBD151B6724E}" sibTransId="{E03F790D-B962-4D8F-B95A-A235CAF2927D}"/>
    <dgm:cxn modelId="{4FB18BA1-C360-45BA-86B0-299EFA88D0DF}" srcId="{BCE48E0A-DFBB-47DE-B178-FA0665DBE407}" destId="{42CE904D-0095-411B-BB6C-E1422DFABE6A}" srcOrd="2" destOrd="0" parTransId="{C3505E89-0135-45A9-896B-610CBB93BD3C}" sibTransId="{141EBFFE-779F-437C-8E6C-6A4F18493977}"/>
    <dgm:cxn modelId="{2E7F12B5-31AF-4D0E-A096-D09187FD6A6B}" type="presOf" srcId="{F5B9C2F8-1587-45C9-BD59-F709CAD7973E}" destId="{008D2603-1CBD-44D4-986C-DC04E10F04CA}" srcOrd="0" destOrd="0" presId="urn:microsoft.com/office/officeart/2018/2/layout/IconVerticalSolidList"/>
    <dgm:cxn modelId="{B676B2F5-1055-46DE-B973-B2AF5000E933}" type="presOf" srcId="{42CE904D-0095-411B-BB6C-E1422DFABE6A}" destId="{0A2C6FE6-68C3-4B37-8A05-6A78D81E0CF4}" srcOrd="0" destOrd="0" presId="urn:microsoft.com/office/officeart/2018/2/layout/IconVerticalSolidList"/>
    <dgm:cxn modelId="{8599C537-D2F6-4717-89BF-B39E8714FF9C}" type="presParOf" srcId="{8E134A82-FE98-4652-9CD2-5B78D0425FE8}" destId="{B95D586F-9403-415D-963F-3A0DF350D6BD}" srcOrd="0" destOrd="0" presId="urn:microsoft.com/office/officeart/2018/2/layout/IconVerticalSolidList"/>
    <dgm:cxn modelId="{5AE2C00B-C8FC-48F5-8639-C912245D29F2}" type="presParOf" srcId="{B95D586F-9403-415D-963F-3A0DF350D6BD}" destId="{D88F28BD-730E-41CF-81DE-854B91B5D3FB}" srcOrd="0" destOrd="0" presId="urn:microsoft.com/office/officeart/2018/2/layout/IconVerticalSolidList"/>
    <dgm:cxn modelId="{93D17F2B-0974-4E1A-B8E1-C25A00EDC5DF}" type="presParOf" srcId="{B95D586F-9403-415D-963F-3A0DF350D6BD}" destId="{35BA441E-B07B-41E9-B535-F42921434BDC}" srcOrd="1" destOrd="0" presId="urn:microsoft.com/office/officeart/2018/2/layout/IconVerticalSolidList"/>
    <dgm:cxn modelId="{A99E9F50-5497-4E45-A23E-38D087326167}" type="presParOf" srcId="{B95D586F-9403-415D-963F-3A0DF350D6BD}" destId="{D782F06C-7020-4179-A128-B40C2EBD6CA7}" srcOrd="2" destOrd="0" presId="urn:microsoft.com/office/officeart/2018/2/layout/IconVerticalSolidList"/>
    <dgm:cxn modelId="{63BB94DB-58D0-4997-9831-C402B3ADBD1C}" type="presParOf" srcId="{B95D586F-9403-415D-963F-3A0DF350D6BD}" destId="{290C28BF-A158-4A83-B114-C62B97410B7D}" srcOrd="3" destOrd="0" presId="urn:microsoft.com/office/officeart/2018/2/layout/IconVerticalSolidList"/>
    <dgm:cxn modelId="{630B1C2F-E2F3-437D-AC45-F0797C1F0D6F}" type="presParOf" srcId="{8E134A82-FE98-4652-9CD2-5B78D0425FE8}" destId="{0F8E1606-8E5A-4934-9167-E569B85DAC6C}" srcOrd="1" destOrd="0" presId="urn:microsoft.com/office/officeart/2018/2/layout/IconVerticalSolidList"/>
    <dgm:cxn modelId="{A4715EBA-2D1D-43B6-89E8-E9B49A1231E2}" type="presParOf" srcId="{8E134A82-FE98-4652-9CD2-5B78D0425FE8}" destId="{33FCDDB9-2995-44F7-8930-9EDF52E3F7C1}" srcOrd="2" destOrd="0" presId="urn:microsoft.com/office/officeart/2018/2/layout/IconVerticalSolidList"/>
    <dgm:cxn modelId="{111ACE89-C88B-4588-B68C-33AE9D721C04}" type="presParOf" srcId="{33FCDDB9-2995-44F7-8930-9EDF52E3F7C1}" destId="{82B2A099-9F0C-4AAC-BF96-8CD30C949D5E}" srcOrd="0" destOrd="0" presId="urn:microsoft.com/office/officeart/2018/2/layout/IconVerticalSolidList"/>
    <dgm:cxn modelId="{EAA7EEF4-1094-4646-802B-CB047240013C}" type="presParOf" srcId="{33FCDDB9-2995-44F7-8930-9EDF52E3F7C1}" destId="{B26D0FDC-FD2D-4D3E-94FC-005582FC9108}" srcOrd="1" destOrd="0" presId="urn:microsoft.com/office/officeart/2018/2/layout/IconVerticalSolidList"/>
    <dgm:cxn modelId="{F0B2FC5F-10B8-4804-BD34-7B9F3CBE6469}" type="presParOf" srcId="{33FCDDB9-2995-44F7-8930-9EDF52E3F7C1}" destId="{D7503333-48D6-4DC0-BA57-7F75831B17FF}" srcOrd="2" destOrd="0" presId="urn:microsoft.com/office/officeart/2018/2/layout/IconVerticalSolidList"/>
    <dgm:cxn modelId="{CBBD734F-CA2F-46AC-AD0A-F1F15519BF5D}" type="presParOf" srcId="{33FCDDB9-2995-44F7-8930-9EDF52E3F7C1}" destId="{0836A4A0-D5F3-49D9-89D6-5166948ACC67}" srcOrd="3" destOrd="0" presId="urn:microsoft.com/office/officeart/2018/2/layout/IconVerticalSolidList"/>
    <dgm:cxn modelId="{0C56026C-05B0-4058-9084-B1402FA5E876}" type="presParOf" srcId="{8E134A82-FE98-4652-9CD2-5B78D0425FE8}" destId="{B128FD0B-2BB2-4C37-97DF-903A6CDA1C2B}" srcOrd="3" destOrd="0" presId="urn:microsoft.com/office/officeart/2018/2/layout/IconVerticalSolidList"/>
    <dgm:cxn modelId="{CCC42F69-C353-4C57-A853-D4783F88B256}" type="presParOf" srcId="{8E134A82-FE98-4652-9CD2-5B78D0425FE8}" destId="{A344BF83-75D6-496A-A586-1737A1A38097}" srcOrd="4" destOrd="0" presId="urn:microsoft.com/office/officeart/2018/2/layout/IconVerticalSolidList"/>
    <dgm:cxn modelId="{5C111F23-CBD5-4CBD-B987-2DDC4B9C9501}" type="presParOf" srcId="{A344BF83-75D6-496A-A586-1737A1A38097}" destId="{4A8CA729-666B-4977-B744-07811CF311D7}" srcOrd="0" destOrd="0" presId="urn:microsoft.com/office/officeart/2018/2/layout/IconVerticalSolidList"/>
    <dgm:cxn modelId="{26FE43BE-A85D-4812-AEDD-9EB5D0CEE6AD}" type="presParOf" srcId="{A344BF83-75D6-496A-A586-1737A1A38097}" destId="{99AB75E0-B6B2-421A-A151-C15B73CFA6F8}" srcOrd="1" destOrd="0" presId="urn:microsoft.com/office/officeart/2018/2/layout/IconVerticalSolidList"/>
    <dgm:cxn modelId="{F1DCB529-5203-406D-803A-596DA3406C2B}" type="presParOf" srcId="{A344BF83-75D6-496A-A586-1737A1A38097}" destId="{9B72866E-BD5D-49C4-BDAF-C1D83A50C133}" srcOrd="2" destOrd="0" presId="urn:microsoft.com/office/officeart/2018/2/layout/IconVerticalSolidList"/>
    <dgm:cxn modelId="{F03ED22B-5621-4F25-B3D5-D2AC8E559E57}" type="presParOf" srcId="{A344BF83-75D6-496A-A586-1737A1A38097}" destId="{0A2C6FE6-68C3-4B37-8A05-6A78D81E0CF4}" srcOrd="3" destOrd="0" presId="urn:microsoft.com/office/officeart/2018/2/layout/IconVerticalSolidList"/>
    <dgm:cxn modelId="{11BBB718-77BB-4337-9962-A413E82250DD}" type="presParOf" srcId="{8E134A82-FE98-4652-9CD2-5B78D0425FE8}" destId="{F60CEA31-EC96-47D9-8276-8A9399662BB6}" srcOrd="5" destOrd="0" presId="urn:microsoft.com/office/officeart/2018/2/layout/IconVerticalSolidList"/>
    <dgm:cxn modelId="{47173C64-97E6-4C52-A862-640E6A46B31E}" type="presParOf" srcId="{8E134A82-FE98-4652-9CD2-5B78D0425FE8}" destId="{868E6BB5-A743-4280-BB90-75ADC195A3D6}" srcOrd="6" destOrd="0" presId="urn:microsoft.com/office/officeart/2018/2/layout/IconVerticalSolidList"/>
    <dgm:cxn modelId="{ACBCA800-A7DB-43D4-9BEA-7078AE75ABAE}" type="presParOf" srcId="{868E6BB5-A743-4280-BB90-75ADC195A3D6}" destId="{14B62556-A4B9-4316-AEF2-249ADFCE2203}" srcOrd="0" destOrd="0" presId="urn:microsoft.com/office/officeart/2018/2/layout/IconVerticalSolidList"/>
    <dgm:cxn modelId="{C71E6E24-3054-4C30-81AA-00EDA1E8F798}" type="presParOf" srcId="{868E6BB5-A743-4280-BB90-75ADC195A3D6}" destId="{47E0B1B4-2F90-41D9-8769-9AFC5211493F}" srcOrd="1" destOrd="0" presId="urn:microsoft.com/office/officeart/2018/2/layout/IconVerticalSolidList"/>
    <dgm:cxn modelId="{78922FCB-D11F-446B-A36A-00316077853B}" type="presParOf" srcId="{868E6BB5-A743-4280-BB90-75ADC195A3D6}" destId="{FF38AB84-7D01-4451-A5F0-02BD325D6FAD}" srcOrd="2" destOrd="0" presId="urn:microsoft.com/office/officeart/2018/2/layout/IconVerticalSolidList"/>
    <dgm:cxn modelId="{3A1ECC92-97D2-45C0-A1FF-E20937A68DEE}" type="presParOf" srcId="{868E6BB5-A743-4280-BB90-75ADC195A3D6}" destId="{008D2603-1CBD-44D4-986C-DC04E10F04C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F28BD-730E-41CF-81DE-854B91B5D3FB}">
      <dsp:nvSpPr>
        <dsp:cNvPr id="0" name=""/>
        <dsp:cNvSpPr/>
      </dsp:nvSpPr>
      <dsp:spPr>
        <a:xfrm>
          <a:off x="0" y="1417"/>
          <a:ext cx="9783763" cy="71860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BA441E-B07B-41E9-B535-F42921434BDC}">
      <dsp:nvSpPr>
        <dsp:cNvPr id="0" name=""/>
        <dsp:cNvSpPr/>
      </dsp:nvSpPr>
      <dsp:spPr>
        <a:xfrm>
          <a:off x="217377" y="163103"/>
          <a:ext cx="395232" cy="3952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0C28BF-A158-4A83-B114-C62B97410B7D}">
      <dsp:nvSpPr>
        <dsp:cNvPr id="0" name=""/>
        <dsp:cNvSpPr/>
      </dsp:nvSpPr>
      <dsp:spPr>
        <a:xfrm>
          <a:off x="829987" y="1417"/>
          <a:ext cx="8953775" cy="718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052" tIns="76052" rIns="76052" bIns="76052" numCol="1" spcCol="1270" anchor="ctr" anchorCtr="0">
          <a:noAutofit/>
        </a:bodyPr>
        <a:lstStyle/>
        <a:p>
          <a:pPr marL="0" lvl="0" indent="0" algn="l" defTabSz="889000">
            <a:lnSpc>
              <a:spcPct val="90000"/>
            </a:lnSpc>
            <a:spcBef>
              <a:spcPct val="0"/>
            </a:spcBef>
            <a:spcAft>
              <a:spcPct val="35000"/>
            </a:spcAft>
            <a:buNone/>
          </a:pPr>
          <a:r>
            <a:rPr lang="fr-CA" sz="2000" kern="1200" dirty="0"/>
            <a:t>En 1933, 1,5 million Canadiens ne pouvaient pas subvenir à leurs besoins.</a:t>
          </a:r>
          <a:endParaRPr lang="en-US" sz="2000" kern="1200" dirty="0"/>
        </a:p>
      </dsp:txBody>
      <dsp:txXfrm>
        <a:off x="829987" y="1417"/>
        <a:ext cx="8953775" cy="718604"/>
      </dsp:txXfrm>
    </dsp:sp>
    <dsp:sp modelId="{82B2A099-9F0C-4AAC-BF96-8CD30C949D5E}">
      <dsp:nvSpPr>
        <dsp:cNvPr id="0" name=""/>
        <dsp:cNvSpPr/>
      </dsp:nvSpPr>
      <dsp:spPr>
        <a:xfrm>
          <a:off x="0" y="899672"/>
          <a:ext cx="9783763" cy="71860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6D0FDC-FD2D-4D3E-94FC-005582FC9108}">
      <dsp:nvSpPr>
        <dsp:cNvPr id="0" name=""/>
        <dsp:cNvSpPr/>
      </dsp:nvSpPr>
      <dsp:spPr>
        <a:xfrm>
          <a:off x="217377" y="1061358"/>
          <a:ext cx="395232" cy="3952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836A4A0-D5F3-49D9-89D6-5166948ACC67}">
      <dsp:nvSpPr>
        <dsp:cNvPr id="0" name=""/>
        <dsp:cNvSpPr/>
      </dsp:nvSpPr>
      <dsp:spPr>
        <a:xfrm>
          <a:off x="829987" y="899672"/>
          <a:ext cx="8953775" cy="718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052" tIns="76052" rIns="76052" bIns="76052" numCol="1" spcCol="1270" anchor="ctr" anchorCtr="0">
          <a:noAutofit/>
        </a:bodyPr>
        <a:lstStyle/>
        <a:p>
          <a:pPr marL="0" lvl="0" indent="0" algn="l" defTabSz="889000">
            <a:lnSpc>
              <a:spcPct val="90000"/>
            </a:lnSpc>
            <a:spcBef>
              <a:spcPct val="0"/>
            </a:spcBef>
            <a:spcAft>
              <a:spcPct val="35000"/>
            </a:spcAft>
            <a:buNone/>
          </a:pPr>
          <a:r>
            <a:rPr lang="fr-CA" sz="2000" kern="1200" dirty="0"/>
            <a:t>Les agriculteurs ont subi beaucoup de souffrances et d’épreuves.</a:t>
          </a:r>
          <a:endParaRPr lang="en-US" sz="2000" kern="1200" dirty="0"/>
        </a:p>
      </dsp:txBody>
      <dsp:txXfrm>
        <a:off x="829987" y="899672"/>
        <a:ext cx="8953775" cy="718604"/>
      </dsp:txXfrm>
    </dsp:sp>
    <dsp:sp modelId="{4A8CA729-666B-4977-B744-07811CF311D7}">
      <dsp:nvSpPr>
        <dsp:cNvPr id="0" name=""/>
        <dsp:cNvSpPr/>
      </dsp:nvSpPr>
      <dsp:spPr>
        <a:xfrm>
          <a:off x="0" y="1797928"/>
          <a:ext cx="9783763" cy="71860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AB75E0-B6B2-421A-A151-C15B73CFA6F8}">
      <dsp:nvSpPr>
        <dsp:cNvPr id="0" name=""/>
        <dsp:cNvSpPr/>
      </dsp:nvSpPr>
      <dsp:spPr>
        <a:xfrm>
          <a:off x="217377" y="1959613"/>
          <a:ext cx="395232" cy="39523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A2C6FE6-68C3-4B37-8A05-6A78D81E0CF4}">
      <dsp:nvSpPr>
        <dsp:cNvPr id="0" name=""/>
        <dsp:cNvSpPr/>
      </dsp:nvSpPr>
      <dsp:spPr>
        <a:xfrm>
          <a:off x="829987" y="1797928"/>
          <a:ext cx="8953775" cy="718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052" tIns="76052" rIns="76052" bIns="76052" numCol="1" spcCol="1270" anchor="ctr" anchorCtr="0">
          <a:noAutofit/>
        </a:bodyPr>
        <a:lstStyle/>
        <a:p>
          <a:pPr marL="0" lvl="0" indent="0" algn="l" defTabSz="889000">
            <a:lnSpc>
              <a:spcPct val="90000"/>
            </a:lnSpc>
            <a:spcBef>
              <a:spcPct val="0"/>
            </a:spcBef>
            <a:spcAft>
              <a:spcPct val="35000"/>
            </a:spcAft>
            <a:buNone/>
          </a:pPr>
          <a:r>
            <a:rPr lang="fr-CA" sz="2000" kern="1200" dirty="0"/>
            <a:t>Problèmes rencontrés par les agriculteurs : faibles prix du blé, sécheresse et pestes acridiennes (sauterelles).</a:t>
          </a:r>
          <a:endParaRPr lang="en-US" sz="2000" kern="1200" dirty="0"/>
        </a:p>
      </dsp:txBody>
      <dsp:txXfrm>
        <a:off x="829987" y="1797928"/>
        <a:ext cx="8953775" cy="718604"/>
      </dsp:txXfrm>
    </dsp:sp>
    <dsp:sp modelId="{14B62556-A4B9-4316-AEF2-249ADFCE2203}">
      <dsp:nvSpPr>
        <dsp:cNvPr id="0" name=""/>
        <dsp:cNvSpPr/>
      </dsp:nvSpPr>
      <dsp:spPr>
        <a:xfrm>
          <a:off x="0" y="2696183"/>
          <a:ext cx="9783763" cy="71860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E0B1B4-2F90-41D9-8769-9AFC5211493F}">
      <dsp:nvSpPr>
        <dsp:cNvPr id="0" name=""/>
        <dsp:cNvSpPr/>
      </dsp:nvSpPr>
      <dsp:spPr>
        <a:xfrm>
          <a:off x="217377" y="2857868"/>
          <a:ext cx="395232" cy="39523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08D2603-1CBD-44D4-986C-DC04E10F04CA}">
      <dsp:nvSpPr>
        <dsp:cNvPr id="0" name=""/>
        <dsp:cNvSpPr/>
      </dsp:nvSpPr>
      <dsp:spPr>
        <a:xfrm>
          <a:off x="829987" y="2696183"/>
          <a:ext cx="8953775" cy="718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052" tIns="76052" rIns="76052" bIns="76052" numCol="1" spcCol="1270" anchor="ctr" anchorCtr="0">
          <a:noAutofit/>
        </a:bodyPr>
        <a:lstStyle/>
        <a:p>
          <a:pPr marL="0" lvl="0" indent="0" algn="l" defTabSz="889000">
            <a:lnSpc>
              <a:spcPct val="90000"/>
            </a:lnSpc>
            <a:spcBef>
              <a:spcPct val="0"/>
            </a:spcBef>
            <a:spcAft>
              <a:spcPct val="35000"/>
            </a:spcAft>
            <a:buNone/>
          </a:pPr>
          <a:r>
            <a:rPr lang="fr-CA" sz="2000" kern="1200" dirty="0"/>
            <a:t>De nombreux agriculteurs ont dû abandonner leurs terres et sont devenus dépendants des bons de secours (vouchers, </a:t>
          </a:r>
          <a:r>
            <a:rPr lang="fr-CA" sz="2000" kern="1200" dirty="0" err="1"/>
            <a:t>food</a:t>
          </a:r>
          <a:r>
            <a:rPr lang="fr-CA" sz="2000" kern="1200" dirty="0"/>
            <a:t> </a:t>
          </a:r>
          <a:r>
            <a:rPr lang="fr-CA" sz="2000" kern="1200" dirty="0" err="1"/>
            <a:t>stamps</a:t>
          </a:r>
          <a:r>
            <a:rPr lang="fr-CA" sz="2000" kern="1200" dirty="0"/>
            <a:t>).</a:t>
          </a:r>
          <a:endParaRPr lang="en-US" sz="2000" kern="1200" dirty="0"/>
        </a:p>
      </dsp:txBody>
      <dsp:txXfrm>
        <a:off x="829987" y="2696183"/>
        <a:ext cx="8953775" cy="71860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762" cy="465927"/>
          </a:xfrm>
          <a:prstGeom prst="rect">
            <a:avLst/>
          </a:prstGeom>
        </p:spPr>
        <p:txBody>
          <a:bodyPr vert="horz" lIns="90553" tIns="45277" rIns="90553" bIns="45277" rtlCol="0"/>
          <a:lstStyle>
            <a:lvl1pPr algn="l">
              <a:defRPr sz="1200"/>
            </a:lvl1pPr>
          </a:lstStyle>
          <a:p>
            <a:endParaRPr lang="en-CA"/>
          </a:p>
        </p:txBody>
      </p:sp>
      <p:sp>
        <p:nvSpPr>
          <p:cNvPr id="3" name="Date Placeholder 2"/>
          <p:cNvSpPr>
            <a:spLocks noGrp="1"/>
          </p:cNvSpPr>
          <p:nvPr>
            <p:ph type="dt" sz="quarter" idx="1"/>
          </p:nvPr>
        </p:nvSpPr>
        <p:spPr>
          <a:xfrm>
            <a:off x="3977769" y="0"/>
            <a:ext cx="3043762" cy="465927"/>
          </a:xfrm>
          <a:prstGeom prst="rect">
            <a:avLst/>
          </a:prstGeom>
        </p:spPr>
        <p:txBody>
          <a:bodyPr vert="horz" lIns="90553" tIns="45277" rIns="90553" bIns="45277" rtlCol="0"/>
          <a:lstStyle>
            <a:lvl1pPr algn="r">
              <a:defRPr sz="1200"/>
            </a:lvl1pPr>
          </a:lstStyle>
          <a:p>
            <a:fld id="{A493FE7D-5325-44B2-A39C-EF67A4A8DF0E}" type="datetimeFigureOut">
              <a:rPr lang="en-CA" smtClean="0"/>
              <a:t>2019-07-19</a:t>
            </a:fld>
            <a:endParaRPr lang="en-CA"/>
          </a:p>
        </p:txBody>
      </p:sp>
      <p:sp>
        <p:nvSpPr>
          <p:cNvPr id="4" name="Footer Placeholder 3"/>
          <p:cNvSpPr>
            <a:spLocks noGrp="1"/>
          </p:cNvSpPr>
          <p:nvPr>
            <p:ph type="ftr" sz="quarter" idx="2"/>
          </p:nvPr>
        </p:nvSpPr>
        <p:spPr>
          <a:xfrm>
            <a:off x="1" y="8843173"/>
            <a:ext cx="3043762" cy="465927"/>
          </a:xfrm>
          <a:prstGeom prst="rect">
            <a:avLst/>
          </a:prstGeom>
        </p:spPr>
        <p:txBody>
          <a:bodyPr vert="horz" lIns="90553" tIns="45277" rIns="90553" bIns="45277" rtlCol="0" anchor="b"/>
          <a:lstStyle>
            <a:lvl1pPr algn="l">
              <a:defRPr sz="1200"/>
            </a:lvl1pPr>
          </a:lstStyle>
          <a:p>
            <a:endParaRPr lang="en-CA"/>
          </a:p>
        </p:txBody>
      </p:sp>
      <p:sp>
        <p:nvSpPr>
          <p:cNvPr id="5" name="Slide Number Placeholder 4"/>
          <p:cNvSpPr>
            <a:spLocks noGrp="1"/>
          </p:cNvSpPr>
          <p:nvPr>
            <p:ph type="sldNum" sz="quarter" idx="3"/>
          </p:nvPr>
        </p:nvSpPr>
        <p:spPr>
          <a:xfrm>
            <a:off x="3977769" y="8843173"/>
            <a:ext cx="3043762" cy="465927"/>
          </a:xfrm>
          <a:prstGeom prst="rect">
            <a:avLst/>
          </a:prstGeom>
        </p:spPr>
        <p:txBody>
          <a:bodyPr vert="horz" lIns="90553" tIns="45277" rIns="90553" bIns="45277" rtlCol="0" anchor="b"/>
          <a:lstStyle>
            <a:lvl1pPr algn="r">
              <a:defRPr sz="1200"/>
            </a:lvl1pPr>
          </a:lstStyle>
          <a:p>
            <a:fld id="{F68C33D0-01EF-4D16-93DC-AC4B68694854}" type="slidenum">
              <a:rPr lang="en-CA" smtClean="0"/>
              <a:t>‹N°›</a:t>
            </a:fld>
            <a:endParaRPr lang="en-CA"/>
          </a:p>
        </p:txBody>
      </p:sp>
    </p:spTree>
    <p:extLst>
      <p:ext uri="{BB962C8B-B14F-4D97-AF65-F5344CB8AC3E}">
        <p14:creationId xmlns:p14="http://schemas.microsoft.com/office/powerpoint/2010/main" val="29709805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fr-FR"/>
              <a:t>Modifiez le style du titre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482055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4558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04593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2100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tx2"/>
                </a:solidFill>
              </a:defRPr>
            </a:lvl1p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364838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8069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4955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8803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6267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69031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7/19/2019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920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61BEF0D-F0BB-DE4B-95CE-6DB70DBA9567}" type="datetimeFigureOut">
              <a:rPr lang="en-US" smtClean="0"/>
              <a:pPr/>
              <a:t>7/19/2019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84076632"/>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hecanadianencyclopedia.ca/en/article/unemployment-relief-cam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D541157-D085-45F2-974F-F497D4128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550" y="2049864"/>
            <a:ext cx="4657449" cy="23312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534550" y="2194560"/>
            <a:ext cx="4657449" cy="2055893"/>
          </a:xfrm>
        </p:spPr>
        <p:txBody>
          <a:bodyPr>
            <a:normAutofit/>
          </a:bodyPr>
          <a:lstStyle/>
          <a:p>
            <a:r>
              <a:rPr lang="fr-CA" sz="3700" dirty="0">
                <a:solidFill>
                  <a:schemeClr val="bg2"/>
                </a:solidFill>
                <a:latin typeface="Bernard MT Condensed" panose="02050806060905020404" pitchFamily="18" charset="0"/>
              </a:rPr>
              <a:t>Comment les Canadiens ont-ils réagi à la Grande Dépression?</a:t>
            </a:r>
            <a:endParaRPr lang="en-CA" sz="3700" dirty="0">
              <a:solidFill>
                <a:schemeClr val="bg2"/>
              </a:solidFill>
              <a:latin typeface="Bernard MT Condensed" panose="02050806060905020404" pitchFamily="18" charset="0"/>
            </a:endParaRPr>
          </a:p>
        </p:txBody>
      </p:sp>
      <p:sp>
        <p:nvSpPr>
          <p:cNvPr id="73" name="Rectangle 72">
            <a:extLst>
              <a:ext uri="{FF2B5EF4-FFF2-40B4-BE49-F238E27FC236}">
                <a16:creationId xmlns:a16="http://schemas.microsoft.com/office/drawing/2014/main" id="{991A6416-E637-494F-8791-21C34D85AE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0358"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3074" name="Picture 2" descr="Image result for food voucher depression canada"/>
          <p:cNvPicPr>
            <a:picLocks noChangeAspect="1" noChangeArrowheads="1"/>
          </p:cNvPicPr>
          <p:nvPr/>
        </p:nvPicPr>
        <p:blipFill rotWithShape="1">
          <a:blip r:embed="rId2">
            <a:extLst>
              <a:ext uri="{28A0092B-C50C-407E-A947-70E740481C1C}">
                <a14:useLocalDpi xmlns:a14="http://schemas.microsoft.com/office/drawing/2010/main" val="0"/>
              </a:ext>
            </a:extLst>
          </a:blip>
          <a:srcRect l="2543" r="12154" b="2"/>
          <a:stretch/>
        </p:blipFill>
        <p:spPr bwMode="auto">
          <a:xfrm>
            <a:off x="634275" y="598634"/>
            <a:ext cx="6266001" cy="5619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47659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800" dirty="0">
                <a:latin typeface="Bernard MT Condensed" panose="02050806060905020404" pitchFamily="18" charset="0"/>
              </a:rPr>
              <a:t>Sources</a:t>
            </a:r>
          </a:p>
        </p:txBody>
      </p:sp>
      <p:sp>
        <p:nvSpPr>
          <p:cNvPr id="3" name="Content Placeholder 2"/>
          <p:cNvSpPr>
            <a:spLocks noGrp="1"/>
          </p:cNvSpPr>
          <p:nvPr>
            <p:ph idx="1"/>
          </p:nvPr>
        </p:nvSpPr>
        <p:spPr/>
        <p:txBody>
          <a:bodyPr/>
          <a:lstStyle/>
          <a:p>
            <a:r>
              <a:rPr lang="en-CA" dirty="0"/>
              <a:t>Canadian Encyclopedia. “Unemployment Relief Camps.” </a:t>
            </a:r>
            <a:r>
              <a:rPr lang="en-CA" dirty="0">
                <a:hlinkClick r:id="rId2"/>
              </a:rPr>
              <a:t>http://www.thecanadianencyclopedia.ca/en/article/unemployment-relief-camps/</a:t>
            </a:r>
            <a:endParaRPr lang="en-CA" dirty="0"/>
          </a:p>
          <a:p>
            <a:r>
              <a:rPr lang="en-CA" dirty="0" err="1"/>
              <a:t>Bolotta</a:t>
            </a:r>
            <a:r>
              <a:rPr lang="en-CA" dirty="0"/>
              <a:t>, Angelo, and Charles Hawkes, Fred </a:t>
            </a:r>
            <a:r>
              <a:rPr lang="en-CA" dirty="0" err="1"/>
              <a:t>Jarman</a:t>
            </a:r>
            <a:r>
              <a:rPr lang="en-CA" dirty="0"/>
              <a:t>, Marc </a:t>
            </a:r>
            <a:r>
              <a:rPr lang="en-CA" dirty="0" err="1"/>
              <a:t>Keirstead</a:t>
            </a:r>
            <a:r>
              <a:rPr lang="en-CA" dirty="0"/>
              <a:t>, and Jennifer Watt. </a:t>
            </a:r>
            <a:r>
              <a:rPr lang="en-CA" i="1" dirty="0"/>
              <a:t>Canada: Face of a Nation</a:t>
            </a:r>
            <a:r>
              <a:rPr lang="en-CA" dirty="0"/>
              <a:t>. Toronto: Gage Educational Publishing Company, 2000. </a:t>
            </a:r>
          </a:p>
        </p:txBody>
      </p:sp>
    </p:spTree>
    <p:extLst>
      <p:ext uri="{BB962C8B-B14F-4D97-AF65-F5344CB8AC3E}">
        <p14:creationId xmlns:p14="http://schemas.microsoft.com/office/powerpoint/2010/main" val="269514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p:spPr>
        <p:txBody>
          <a:bodyPr>
            <a:normAutofit/>
          </a:bodyPr>
          <a:lstStyle/>
          <a:p>
            <a:pPr algn="ctr"/>
            <a:r>
              <a:rPr lang="en-CA" sz="4800" dirty="0">
                <a:latin typeface="Bernard MT Condensed" panose="02050806060905020404" pitchFamily="18" charset="0"/>
              </a:rPr>
              <a:t>Canada et la </a:t>
            </a:r>
            <a:r>
              <a:rPr lang="en-CA" sz="4800" dirty="0" err="1">
                <a:latin typeface="Bernard MT Condensed" panose="02050806060905020404" pitchFamily="18" charset="0"/>
              </a:rPr>
              <a:t>grande</a:t>
            </a:r>
            <a:r>
              <a:rPr lang="en-CA" sz="4800" dirty="0">
                <a:latin typeface="Bernard MT Condensed" panose="02050806060905020404" pitchFamily="18" charset="0"/>
              </a:rPr>
              <a:t> </a:t>
            </a:r>
            <a:r>
              <a:rPr lang="en-CA" sz="4800" dirty="0" err="1">
                <a:latin typeface="Bernard MT Condensed" panose="02050806060905020404" pitchFamily="18" charset="0"/>
              </a:rPr>
              <a:t>Dépression</a:t>
            </a:r>
            <a:endParaRPr lang="en-CA" sz="4800" dirty="0">
              <a:latin typeface="Bernard MT Condensed" panose="02050806060905020404" pitchFamily="18" charset="0"/>
            </a:endParaRPr>
          </a:p>
        </p:txBody>
      </p:sp>
      <p:graphicFrame>
        <p:nvGraphicFramePr>
          <p:cNvPr id="5" name="Content Placeholder 2">
            <a:extLst>
              <a:ext uri="{FF2B5EF4-FFF2-40B4-BE49-F238E27FC236}">
                <a16:creationId xmlns:a16="http://schemas.microsoft.com/office/drawing/2014/main" id="{0E674E7E-5884-4B6A-BC53-C48E1A410102}"/>
              </a:ext>
            </a:extLst>
          </p:cNvPr>
          <p:cNvGraphicFramePr>
            <a:graphicFrameLocks noGrp="1"/>
          </p:cNvGraphicFramePr>
          <p:nvPr>
            <p:ph idx="1"/>
            <p:extLst>
              <p:ext uri="{D42A27DB-BD31-4B8C-83A1-F6EECF244321}">
                <p14:modId xmlns:p14="http://schemas.microsoft.com/office/powerpoint/2010/main" val="3330196708"/>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611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BCF90D4-F124-47CC-A11A-0BDDFA69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22514" y="284176"/>
            <a:ext cx="3886199" cy="1508760"/>
          </a:xfrm>
        </p:spPr>
        <p:txBody>
          <a:bodyPr vert="horz" lIns="91440" tIns="45720" rIns="91440" bIns="45720" rtlCol="0" anchor="ctr">
            <a:normAutofit fontScale="90000"/>
          </a:bodyPr>
          <a:lstStyle/>
          <a:p>
            <a:pPr algn="ctr"/>
            <a:r>
              <a:rPr lang="en-US" dirty="0">
                <a:latin typeface="Bernard MT Condensed" panose="02050806060905020404" pitchFamily="18" charset="0"/>
              </a:rPr>
              <a:t>Des </a:t>
            </a:r>
            <a:r>
              <a:rPr lang="en-US" dirty="0" err="1">
                <a:latin typeface="Bernard MT Condensed" panose="02050806060905020404" pitchFamily="18" charset="0"/>
              </a:rPr>
              <a:t>bons</a:t>
            </a:r>
            <a:r>
              <a:rPr lang="en-US" dirty="0">
                <a:latin typeface="Bernard MT Condensed" panose="02050806060905020404" pitchFamily="18" charset="0"/>
              </a:rPr>
              <a:t> de </a:t>
            </a:r>
            <a:r>
              <a:rPr lang="en-US" dirty="0" err="1">
                <a:latin typeface="Bernard MT Condensed" panose="02050806060905020404" pitchFamily="18" charset="0"/>
              </a:rPr>
              <a:t>Nourriture</a:t>
            </a:r>
            <a:r>
              <a:rPr lang="en-US" dirty="0">
                <a:latin typeface="Bernard MT Condensed" panose="02050806060905020404" pitchFamily="18" charset="0"/>
              </a:rPr>
              <a:t> et de secours</a:t>
            </a:r>
          </a:p>
        </p:txBody>
      </p:sp>
      <p:sp>
        <p:nvSpPr>
          <p:cNvPr id="4" name="Content Placeholder 3"/>
          <p:cNvSpPr>
            <a:spLocks noGrp="1"/>
          </p:cNvSpPr>
          <p:nvPr>
            <p:ph sz="half" idx="2"/>
          </p:nvPr>
        </p:nvSpPr>
        <p:spPr>
          <a:xfrm>
            <a:off x="522514" y="2011680"/>
            <a:ext cx="3945297" cy="4206240"/>
          </a:xfrm>
        </p:spPr>
        <p:txBody>
          <a:bodyPr vert="horz" lIns="91440" tIns="45720" rIns="91440" bIns="45720" rtlCol="0">
            <a:normAutofit/>
          </a:bodyPr>
          <a:lstStyle/>
          <a:p>
            <a:r>
              <a:rPr lang="en-US" sz="2400" b="1" dirty="0"/>
              <a:t> </a:t>
            </a:r>
            <a:r>
              <a:rPr lang="fr-CA" sz="2400" b="1" dirty="0"/>
              <a:t>Les bons de nourriture et de secours étaient « des documents pour des montants précis donnés par le gouvernement à ceux qui étaient au chômage pendant les années de dépression. »</a:t>
            </a:r>
            <a:endParaRPr lang="en-US" sz="2400" b="1" dirty="0"/>
          </a:p>
        </p:txBody>
      </p:sp>
      <p:sp useBgFill="1">
        <p:nvSpPr>
          <p:cNvPr id="14" name="Rectangle 13">
            <a:extLst>
              <a:ext uri="{FF2B5EF4-FFF2-40B4-BE49-F238E27FC236}">
                <a16:creationId xmlns:a16="http://schemas.microsoft.com/office/drawing/2014/main" id="{10A5B0E8-9AEC-4C75-9742-217CCC5BC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3120" y="0"/>
            <a:ext cx="75488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575AA5-31ED-4365-BAC7-694B92730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283" y="0"/>
            <a:ext cx="7284717" cy="394895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 5">
            <a:extLst>
              <a:ext uri="{FF2B5EF4-FFF2-40B4-BE49-F238E27FC236}">
                <a16:creationId xmlns:a16="http://schemas.microsoft.com/office/drawing/2014/main" id="{46867D05-3A45-4C9D-ACF7-8B976687964A}"/>
              </a:ext>
            </a:extLst>
          </p:cNvPr>
          <p:cNvPicPr>
            <a:picLocks noChangeAspect="1"/>
          </p:cNvPicPr>
          <p:nvPr/>
        </p:nvPicPr>
        <p:blipFill>
          <a:blip r:embed="rId2"/>
          <a:stretch>
            <a:fillRect/>
          </a:stretch>
        </p:blipFill>
        <p:spPr>
          <a:xfrm>
            <a:off x="5229017" y="597427"/>
            <a:ext cx="6641248" cy="2772721"/>
          </a:xfrm>
          <a:prstGeom prst="rect">
            <a:avLst/>
          </a:prstGeom>
        </p:spPr>
      </p:pic>
      <p:sp>
        <p:nvSpPr>
          <p:cNvPr id="18" name="Rectangle 17">
            <a:extLst>
              <a:ext uri="{FF2B5EF4-FFF2-40B4-BE49-F238E27FC236}">
                <a16:creationId xmlns:a16="http://schemas.microsoft.com/office/drawing/2014/main" id="{416E6F8D-B2FF-4143-A50F-6AB3ED7F0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284" y="4109826"/>
            <a:ext cx="4016442" cy="274817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Espace réservé du contenu 4">
            <a:extLst>
              <a:ext uri="{FF2B5EF4-FFF2-40B4-BE49-F238E27FC236}">
                <a16:creationId xmlns:a16="http://schemas.microsoft.com/office/drawing/2014/main" id="{4AB8D84E-D142-4CBB-A963-9EC31CE9FEBF}"/>
              </a:ext>
            </a:extLst>
          </p:cNvPr>
          <p:cNvPicPr>
            <a:picLocks noGrp="1" noChangeAspect="1"/>
          </p:cNvPicPr>
          <p:nvPr>
            <p:ph sz="half" idx="1"/>
          </p:nvPr>
        </p:nvPicPr>
        <p:blipFill>
          <a:blip r:embed="rId3"/>
          <a:stretch>
            <a:fillRect/>
          </a:stretch>
        </p:blipFill>
        <p:spPr>
          <a:xfrm>
            <a:off x="5229016" y="4760781"/>
            <a:ext cx="3359399" cy="1478135"/>
          </a:xfrm>
          <a:prstGeom prst="rect">
            <a:avLst/>
          </a:prstGeom>
        </p:spPr>
      </p:pic>
      <p:sp>
        <p:nvSpPr>
          <p:cNvPr id="20" name="Rectangle 19">
            <a:extLst>
              <a:ext uri="{FF2B5EF4-FFF2-40B4-BE49-F238E27FC236}">
                <a16:creationId xmlns:a16="http://schemas.microsoft.com/office/drawing/2014/main" id="{7CEDD1C1-5B93-4898-B57A-18EFF3744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99034" y="4109826"/>
            <a:ext cx="3092966" cy="274817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 6">
            <a:extLst>
              <a:ext uri="{FF2B5EF4-FFF2-40B4-BE49-F238E27FC236}">
                <a16:creationId xmlns:a16="http://schemas.microsoft.com/office/drawing/2014/main" id="{ECDF5115-E815-465B-8836-46A800D7FF8E}"/>
              </a:ext>
            </a:extLst>
          </p:cNvPr>
          <p:cNvPicPr>
            <a:picLocks noChangeAspect="1"/>
          </p:cNvPicPr>
          <p:nvPr/>
        </p:nvPicPr>
        <p:blipFill>
          <a:blip r:embed="rId4"/>
          <a:stretch>
            <a:fillRect/>
          </a:stretch>
        </p:blipFill>
        <p:spPr>
          <a:xfrm>
            <a:off x="9410289" y="4724956"/>
            <a:ext cx="2459976" cy="1549784"/>
          </a:xfrm>
          <a:prstGeom prst="rect">
            <a:avLst/>
          </a:prstGeom>
        </p:spPr>
      </p:pic>
    </p:spTree>
    <p:extLst>
      <p:ext uri="{BB962C8B-B14F-4D97-AF65-F5344CB8AC3E}">
        <p14:creationId xmlns:p14="http://schemas.microsoft.com/office/powerpoint/2010/main" val="404347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39919" y="284176"/>
            <a:ext cx="6547079" cy="1508760"/>
          </a:xfrm>
        </p:spPr>
        <p:txBody>
          <a:bodyPr>
            <a:normAutofit/>
          </a:bodyPr>
          <a:lstStyle/>
          <a:p>
            <a:r>
              <a:rPr lang="en-CA">
                <a:latin typeface="Bernard MT Condensed" panose="02050806060905020404" pitchFamily="18" charset="0"/>
              </a:rPr>
              <a:t>le secours?</a:t>
            </a:r>
          </a:p>
        </p:txBody>
      </p:sp>
      <p:sp>
        <p:nvSpPr>
          <p:cNvPr id="10" name="Rectangle 9">
            <a:extLst>
              <a:ext uri="{FF2B5EF4-FFF2-40B4-BE49-F238E27FC236}">
                <a16:creationId xmlns:a16="http://schemas.microsoft.com/office/drawing/2014/main" id="{56F3070F-FBE9-42FF-81E7-88E1EAF419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77952"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2" name="Rectangle 11">
            <a:extLst>
              <a:ext uri="{FF2B5EF4-FFF2-40B4-BE49-F238E27FC236}">
                <a16:creationId xmlns:a16="http://schemas.microsoft.com/office/drawing/2014/main" id="{A141F05C-951C-4720-988E-B3C95399A5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784135"/>
            <a:ext cx="2797792" cy="2529894"/>
          </a:xfrm>
          <a:prstGeom prst="rect">
            <a:avLst/>
          </a:prstGeom>
          <a:solidFill>
            <a:srgbClr val="FFFFFF"/>
          </a:solidFill>
          <a:ln w="127000" cmpd="sng">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a:extLst>
              <a:ext uri="{FF2B5EF4-FFF2-40B4-BE49-F238E27FC236}">
                <a16:creationId xmlns:a16="http://schemas.microsoft.com/office/drawing/2014/main" id="{09F99473-1DA6-4217-BAD1-626227A256F6}"/>
              </a:ext>
            </a:extLst>
          </p:cNvPr>
          <p:cNvPicPr>
            <a:picLocks noChangeAspect="1"/>
          </p:cNvPicPr>
          <p:nvPr/>
        </p:nvPicPr>
        <p:blipFill>
          <a:blip r:embed="rId2"/>
          <a:stretch>
            <a:fillRect/>
          </a:stretch>
        </p:blipFill>
        <p:spPr>
          <a:xfrm>
            <a:off x="914401" y="1209119"/>
            <a:ext cx="2242786" cy="1679924"/>
          </a:xfrm>
          <a:prstGeom prst="rect">
            <a:avLst/>
          </a:prstGeom>
        </p:spPr>
      </p:pic>
      <p:sp useBgFill="1">
        <p:nvSpPr>
          <p:cNvPr id="14" name="Rectangle 13">
            <a:extLst>
              <a:ext uri="{FF2B5EF4-FFF2-40B4-BE49-F238E27FC236}">
                <a16:creationId xmlns:a16="http://schemas.microsoft.com/office/drawing/2014/main" id="{C2D12FAC-2671-4903-BD72-85BBA9D2A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3637402"/>
            <a:ext cx="2797792" cy="2461512"/>
          </a:xfrm>
          <a:prstGeom prst="rect">
            <a:avLst/>
          </a:prstGeom>
          <a:solidFill>
            <a:srgbClr val="FFFFFF"/>
          </a:solidFill>
          <a:ln w="127000" cmpd="sng">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4" name="Image 3">
            <a:extLst>
              <a:ext uri="{FF2B5EF4-FFF2-40B4-BE49-F238E27FC236}">
                <a16:creationId xmlns:a16="http://schemas.microsoft.com/office/drawing/2014/main" id="{F992CAB5-6327-42A9-99BA-3177E4AAF0CA}"/>
              </a:ext>
            </a:extLst>
          </p:cNvPr>
          <p:cNvPicPr>
            <a:picLocks noChangeAspect="1"/>
          </p:cNvPicPr>
          <p:nvPr/>
        </p:nvPicPr>
        <p:blipFill>
          <a:blip r:embed="rId3"/>
          <a:stretch>
            <a:fillRect/>
          </a:stretch>
        </p:blipFill>
        <p:spPr>
          <a:xfrm>
            <a:off x="914401" y="4375274"/>
            <a:ext cx="2242786" cy="985767"/>
          </a:xfrm>
          <a:prstGeom prst="rect">
            <a:avLst/>
          </a:prstGeom>
        </p:spPr>
      </p:pic>
      <p:sp>
        <p:nvSpPr>
          <p:cNvPr id="3" name="Content Placeholder 2"/>
          <p:cNvSpPr>
            <a:spLocks noGrp="1"/>
          </p:cNvSpPr>
          <p:nvPr>
            <p:ph idx="1"/>
          </p:nvPr>
        </p:nvSpPr>
        <p:spPr>
          <a:xfrm>
            <a:off x="4439918" y="2011680"/>
            <a:ext cx="7437121" cy="4206240"/>
          </a:xfrm>
        </p:spPr>
        <p:txBody>
          <a:bodyPr>
            <a:normAutofit lnSpcReduction="10000"/>
          </a:bodyPr>
          <a:lstStyle/>
          <a:p>
            <a:r>
              <a:rPr lang="fr-CA" sz="2800" b="1" dirty="0"/>
              <a:t>Les secours étaient souvent réservés aux personnes qui vivaient dans une collectivité depuis au moins six mois.</a:t>
            </a:r>
          </a:p>
          <a:p>
            <a:r>
              <a:rPr lang="fr-CA" sz="2800" b="1" dirty="0"/>
              <a:t>Le soulagement n’a été accordé qu’à ceux qui ont admis publiquement qu’ils ne pouvaient pas subvenir financièrement à leurs besoins et qu’ils n’avaient pas de biens importants (p. ex., une voiture).</a:t>
            </a:r>
          </a:p>
          <a:p>
            <a:r>
              <a:rPr lang="fr-CA" sz="2800" b="1" dirty="0"/>
              <a:t>Les utilisateurs de secours étaient souvent stigmatisés.</a:t>
            </a:r>
            <a:endParaRPr lang="en-CA" sz="2800" b="1" dirty="0"/>
          </a:p>
        </p:txBody>
      </p:sp>
    </p:spTree>
    <p:extLst>
      <p:ext uri="{BB962C8B-B14F-4D97-AF65-F5344CB8AC3E}">
        <p14:creationId xmlns:p14="http://schemas.microsoft.com/office/powerpoint/2010/main" val="2186562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p:spPr>
        <p:txBody>
          <a:bodyPr>
            <a:normAutofit/>
          </a:bodyPr>
          <a:lstStyle/>
          <a:p>
            <a:r>
              <a:rPr lang="en-CA" err="1">
                <a:latin typeface="Bernard MT Condensed" panose="02050806060905020404" pitchFamily="18" charset="0"/>
              </a:rPr>
              <a:t>Survivre</a:t>
            </a:r>
            <a:endParaRPr lang="en-CA">
              <a:latin typeface="Bernard MT Condensed" panose="02050806060905020404" pitchFamily="18" charset="0"/>
            </a:endParaRPr>
          </a:p>
        </p:txBody>
      </p:sp>
      <p:sp>
        <p:nvSpPr>
          <p:cNvPr id="3" name="Content Placeholder 2"/>
          <p:cNvSpPr>
            <a:spLocks noGrp="1"/>
          </p:cNvSpPr>
          <p:nvPr>
            <p:ph idx="1"/>
          </p:nvPr>
        </p:nvSpPr>
        <p:spPr>
          <a:xfrm>
            <a:off x="447040" y="2011680"/>
            <a:ext cx="7019520" cy="4206240"/>
          </a:xfrm>
        </p:spPr>
        <p:txBody>
          <a:bodyPr>
            <a:normAutofit/>
          </a:bodyPr>
          <a:lstStyle/>
          <a:p>
            <a:r>
              <a:rPr lang="fr-CA" sz="2400" dirty="0"/>
              <a:t>Beaucoup de jeunes chômeurs étaient des migrants.</a:t>
            </a:r>
          </a:p>
          <a:p>
            <a:r>
              <a:rPr lang="fr-CA" sz="2400" dirty="0"/>
              <a:t>Les migrants vivaient dans des conditions déplorables, se déplaçaient souvent d’un endroit à un autre et n’étaient pas toujours soulagés.</a:t>
            </a:r>
          </a:p>
          <a:p>
            <a:r>
              <a:rPr lang="fr-CA" sz="2400" dirty="0"/>
              <a:t>Les Canadiens devaient être ingénieux (p. ex., utiliser de vieux rideaux pour fabriquer des vêtements).</a:t>
            </a:r>
          </a:p>
          <a:p>
            <a:r>
              <a:rPr lang="fr-CA" sz="2400" dirty="0"/>
              <a:t>Les femmes mariées dont le mari travaillait n’étaient pas encouragées à travailler.</a:t>
            </a:r>
          </a:p>
          <a:p>
            <a:r>
              <a:rPr lang="fr-CA" sz="2400" dirty="0"/>
              <a:t>Les longues « lignes de pain et de soupe » étaient courantes.</a:t>
            </a:r>
            <a:endParaRPr lang="en-CA" sz="2400" dirty="0"/>
          </a:p>
        </p:txBody>
      </p:sp>
      <p:pic>
        <p:nvPicPr>
          <p:cNvPr id="5" name="Image 4">
            <a:extLst>
              <a:ext uri="{FF2B5EF4-FFF2-40B4-BE49-F238E27FC236}">
                <a16:creationId xmlns:a16="http://schemas.microsoft.com/office/drawing/2014/main" id="{C7F2B912-0EA0-4D3C-A2DE-EEAD8F15E62F}"/>
              </a:ext>
            </a:extLst>
          </p:cNvPr>
          <p:cNvPicPr>
            <a:picLocks noChangeAspect="1"/>
          </p:cNvPicPr>
          <p:nvPr/>
        </p:nvPicPr>
        <p:blipFill rotWithShape="1">
          <a:blip r:embed="rId2"/>
          <a:srcRect r="1" b="6059"/>
          <a:stretch/>
        </p:blipFill>
        <p:spPr>
          <a:xfrm>
            <a:off x="7847215" y="1822028"/>
            <a:ext cx="4342220" cy="5035972"/>
          </a:xfrm>
          <a:prstGeom prst="rect">
            <a:avLst/>
          </a:prstGeom>
        </p:spPr>
      </p:pic>
    </p:spTree>
    <p:extLst>
      <p:ext uri="{BB962C8B-B14F-4D97-AF65-F5344CB8AC3E}">
        <p14:creationId xmlns:p14="http://schemas.microsoft.com/office/powerpoint/2010/main" val="2963120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D88972-577F-4597-A50E-08D5FB934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7840" y="284176"/>
            <a:ext cx="3807311" cy="1508760"/>
          </a:xfrm>
        </p:spPr>
        <p:txBody>
          <a:bodyPr vert="horz" lIns="91440" tIns="45720" rIns="91440" bIns="45720" rtlCol="0" anchor="ctr">
            <a:normAutofit/>
          </a:bodyPr>
          <a:lstStyle/>
          <a:p>
            <a:r>
              <a:rPr lang="en-US" dirty="0">
                <a:latin typeface="Bernard MT Condensed" panose="02050806060905020404" pitchFamily="18" charset="0"/>
              </a:rPr>
              <a:t>Bennett Buggies</a:t>
            </a:r>
          </a:p>
        </p:txBody>
      </p:sp>
      <p:sp>
        <p:nvSpPr>
          <p:cNvPr id="4" name="Content Placeholder 3"/>
          <p:cNvSpPr>
            <a:spLocks noGrp="1"/>
          </p:cNvSpPr>
          <p:nvPr>
            <p:ph sz="half" idx="2"/>
          </p:nvPr>
        </p:nvSpPr>
        <p:spPr>
          <a:xfrm>
            <a:off x="314960" y="2011680"/>
            <a:ext cx="3995995" cy="4206240"/>
          </a:xfrm>
        </p:spPr>
        <p:txBody>
          <a:bodyPr vert="horz" lIns="91440" tIns="45720" rIns="91440" bIns="45720" rtlCol="0">
            <a:normAutofit/>
          </a:bodyPr>
          <a:lstStyle/>
          <a:p>
            <a:r>
              <a:rPr lang="fr-CA" sz="2800" dirty="0"/>
              <a:t>L’essence était considérée comme un luxe au Canada.</a:t>
            </a:r>
          </a:p>
          <a:p>
            <a:r>
              <a:rPr lang="fr-CA" sz="2800" dirty="0"/>
              <a:t>De nombreux Canadiens avaient des voitures tirées par des chevaux ou des « Bennett Buggies ».</a:t>
            </a:r>
            <a:endParaRPr lang="en-US" sz="2800" dirty="0"/>
          </a:p>
        </p:txBody>
      </p:sp>
      <p:sp>
        <p:nvSpPr>
          <p:cNvPr id="12" name="Rectangle 11">
            <a:extLst>
              <a:ext uri="{FF2B5EF4-FFF2-40B4-BE49-F238E27FC236}">
                <a16:creationId xmlns:a16="http://schemas.microsoft.com/office/drawing/2014/main" id="{D5440DBC-F94A-41A2-A2DB-F4B68F9AA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190" y="0"/>
            <a:ext cx="7566810" cy="6858000"/>
          </a:xfrm>
          <a:prstGeom prst="rect">
            <a:avLst/>
          </a:prstGeom>
          <a:solidFill>
            <a:schemeClr val="tx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5" name="Espace réservé du contenu 4">
            <a:extLst>
              <a:ext uri="{FF2B5EF4-FFF2-40B4-BE49-F238E27FC236}">
                <a16:creationId xmlns:a16="http://schemas.microsoft.com/office/drawing/2014/main" id="{A67B1F0B-DDDA-48B2-92FA-38B473ACE438}"/>
              </a:ext>
            </a:extLst>
          </p:cNvPr>
          <p:cNvPicPr>
            <a:picLocks noGrp="1" noChangeAspect="1"/>
          </p:cNvPicPr>
          <p:nvPr>
            <p:ph sz="half" idx="1"/>
          </p:nvPr>
        </p:nvPicPr>
        <p:blipFill rotWithShape="1">
          <a:blip r:embed="rId2"/>
          <a:srcRect l="9833" r="3223" b="-2"/>
          <a:stretch/>
        </p:blipFill>
        <p:spPr>
          <a:xfrm>
            <a:off x="5262368" y="598634"/>
            <a:ext cx="6283602" cy="5619286"/>
          </a:xfrm>
          <a:prstGeom prst="rect">
            <a:avLst/>
          </a:prstGeom>
        </p:spPr>
      </p:pic>
    </p:spTree>
    <p:extLst>
      <p:ext uri="{BB962C8B-B14F-4D97-AF65-F5344CB8AC3E}">
        <p14:creationId xmlns:p14="http://schemas.microsoft.com/office/powerpoint/2010/main" val="245279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p:spPr>
        <p:txBody>
          <a:bodyPr>
            <a:normAutofit/>
          </a:bodyPr>
          <a:lstStyle/>
          <a:p>
            <a:r>
              <a:rPr lang="en-CA">
                <a:latin typeface="Bernard MT Condensed" panose="02050806060905020404" pitchFamily="18" charset="0"/>
              </a:rPr>
              <a:t>Les camps de secours</a:t>
            </a:r>
          </a:p>
        </p:txBody>
      </p:sp>
      <p:pic>
        <p:nvPicPr>
          <p:cNvPr id="5" name="Image 4">
            <a:extLst>
              <a:ext uri="{FF2B5EF4-FFF2-40B4-BE49-F238E27FC236}">
                <a16:creationId xmlns:a16="http://schemas.microsoft.com/office/drawing/2014/main" id="{2EB80E66-A9E4-4E17-A841-38BFBBF17DF2}"/>
              </a:ext>
            </a:extLst>
          </p:cNvPr>
          <p:cNvPicPr>
            <a:picLocks noChangeAspect="1"/>
          </p:cNvPicPr>
          <p:nvPr/>
        </p:nvPicPr>
        <p:blipFill rotWithShape="1">
          <a:blip r:embed="rId2"/>
          <a:srcRect l="35786" r="20043" b="1"/>
          <a:stretch/>
        </p:blipFill>
        <p:spPr>
          <a:xfrm>
            <a:off x="510764" y="2204720"/>
            <a:ext cx="2708031" cy="3586480"/>
          </a:xfrm>
          <a:prstGeom prst="rect">
            <a:avLst/>
          </a:prstGeom>
        </p:spPr>
      </p:pic>
      <p:pic>
        <p:nvPicPr>
          <p:cNvPr id="4" name="Image 3">
            <a:extLst>
              <a:ext uri="{FF2B5EF4-FFF2-40B4-BE49-F238E27FC236}">
                <a16:creationId xmlns:a16="http://schemas.microsoft.com/office/drawing/2014/main" id="{82DF2DB7-93EC-422C-9755-1895652AE0A2}"/>
              </a:ext>
            </a:extLst>
          </p:cNvPr>
          <p:cNvPicPr>
            <a:picLocks noChangeAspect="1"/>
          </p:cNvPicPr>
          <p:nvPr/>
        </p:nvPicPr>
        <p:blipFill rotWithShape="1">
          <a:blip r:embed="rId3"/>
          <a:srcRect l="29890" r="33111" b="-2"/>
          <a:stretch/>
        </p:blipFill>
        <p:spPr>
          <a:xfrm>
            <a:off x="3386928" y="2204720"/>
            <a:ext cx="2708031" cy="3586480"/>
          </a:xfrm>
          <a:prstGeom prst="rect">
            <a:avLst/>
          </a:prstGeom>
        </p:spPr>
      </p:pic>
      <p:sp>
        <p:nvSpPr>
          <p:cNvPr id="3" name="Content Placeholder 2"/>
          <p:cNvSpPr>
            <a:spLocks noGrp="1"/>
          </p:cNvSpPr>
          <p:nvPr>
            <p:ph idx="1"/>
          </p:nvPr>
        </p:nvSpPr>
        <p:spPr>
          <a:xfrm>
            <a:off x="6431280" y="2204720"/>
            <a:ext cx="5173911" cy="4218134"/>
          </a:xfrm>
        </p:spPr>
        <p:txBody>
          <a:bodyPr>
            <a:normAutofit/>
          </a:bodyPr>
          <a:lstStyle/>
          <a:p>
            <a:r>
              <a:rPr lang="fr-CA" b="1"/>
              <a:t>Ils ont été créés par le gouvernement fédéral en 1932.</a:t>
            </a:r>
          </a:p>
          <a:p>
            <a:r>
              <a:rPr lang="fr-CA" b="1"/>
              <a:t>Essentiellement, les camps de secours étaient des endroits où de jeunes hommes démunis travaillaient pour le gouvernement en échange d’une pension, de soins médicaux, de vêtements et de 20 cents par jour.</a:t>
            </a:r>
          </a:p>
          <a:p>
            <a:r>
              <a:rPr lang="fr-CA" b="1"/>
              <a:t>Plus de 170 000 hommes sont restés dans ces camps pendant la Dépression.</a:t>
            </a:r>
            <a:endParaRPr lang="en-CA" b="1"/>
          </a:p>
        </p:txBody>
      </p:sp>
    </p:spTree>
    <p:extLst>
      <p:ext uri="{BB962C8B-B14F-4D97-AF65-F5344CB8AC3E}">
        <p14:creationId xmlns:p14="http://schemas.microsoft.com/office/powerpoint/2010/main" val="994902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302138"/>
            <a:ext cx="8911687" cy="844082"/>
          </a:xfrm>
        </p:spPr>
        <p:txBody>
          <a:bodyPr/>
          <a:lstStyle/>
          <a:p>
            <a:r>
              <a:rPr lang="en-CA" b="1" dirty="0"/>
              <a:t>The Royal Twenty Centres</a:t>
            </a:r>
          </a:p>
        </p:txBody>
      </p:sp>
      <p:pic>
        <p:nvPicPr>
          <p:cNvPr id="1026" name="Picture 2" descr="Image result for unemployment relief camps canad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68826" y="1741880"/>
            <a:ext cx="5941821" cy="3268001"/>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a:xfrm>
            <a:off x="6581104" y="1648496"/>
            <a:ext cx="4923507" cy="5124718"/>
          </a:xfrm>
        </p:spPr>
        <p:txBody>
          <a:bodyPr>
            <a:noAutofit/>
          </a:bodyPr>
          <a:lstStyle/>
          <a:p>
            <a:r>
              <a:rPr lang="en-CA" sz="2400" b="1" dirty="0"/>
              <a:t>This was another name for relief camps.</a:t>
            </a:r>
          </a:p>
          <a:p>
            <a:r>
              <a:rPr lang="en-CA" sz="2400" b="1" dirty="0"/>
              <a:t>There had been concern that single, unemployed men would become dangerous if they were not contained and kept busy.</a:t>
            </a:r>
          </a:p>
          <a:p>
            <a:r>
              <a:rPr lang="en-CA" sz="2400" dirty="0"/>
              <a:t>These camps were often dirty, rough, tiresome, and unpleasant.</a:t>
            </a:r>
          </a:p>
          <a:p>
            <a:r>
              <a:rPr lang="en-CA" sz="2400" b="1" dirty="0"/>
              <a:t>P.M. Bennett received a lot of criticism from relief workers</a:t>
            </a:r>
            <a:r>
              <a:rPr lang="en-CA" sz="2400" dirty="0"/>
              <a:t>.</a:t>
            </a:r>
          </a:p>
        </p:txBody>
      </p:sp>
    </p:spTree>
    <p:extLst>
      <p:ext uri="{BB962C8B-B14F-4D97-AF65-F5344CB8AC3E}">
        <p14:creationId xmlns:p14="http://schemas.microsoft.com/office/powerpoint/2010/main" val="133412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400" dirty="0" err="1">
                <a:latin typeface="Bernard MT Condensed" panose="02050806060905020404" pitchFamily="18" charset="0"/>
              </a:rPr>
              <a:t>poème</a:t>
            </a:r>
            <a:r>
              <a:rPr lang="en-CA" sz="4400" dirty="0">
                <a:latin typeface="Bernard MT Condensed" panose="02050806060905020404" pitchFamily="18" charset="0"/>
              </a:rPr>
              <a:t>? </a:t>
            </a:r>
            <a:r>
              <a:rPr lang="en-CA" sz="4400" dirty="0" err="1">
                <a:latin typeface="Bernard MT Condensed" panose="02050806060905020404" pitchFamily="18" charset="0"/>
              </a:rPr>
              <a:t>Sarcasme</a:t>
            </a:r>
            <a:r>
              <a:rPr lang="en-CA" sz="4400" dirty="0">
                <a:latin typeface="Bernard MT Condensed" panose="02050806060905020404" pitchFamily="18" charset="0"/>
              </a:rPr>
              <a:t>?</a:t>
            </a:r>
          </a:p>
        </p:txBody>
      </p:sp>
      <p:sp>
        <p:nvSpPr>
          <p:cNvPr id="3" name="Content Placeholder 2"/>
          <p:cNvSpPr>
            <a:spLocks noGrp="1"/>
          </p:cNvSpPr>
          <p:nvPr>
            <p:ph idx="1"/>
          </p:nvPr>
        </p:nvSpPr>
        <p:spPr/>
        <p:txBody>
          <a:bodyPr>
            <a:normAutofit/>
          </a:bodyPr>
          <a:lstStyle/>
          <a:p>
            <a:pPr marL="0" indent="0">
              <a:buNone/>
            </a:pPr>
            <a:r>
              <a:rPr lang="en-CA" sz="2400" b="1" dirty="0"/>
              <a:t>“Our father, who art in Ottawa, Bennett be thy name.</a:t>
            </a:r>
          </a:p>
          <a:p>
            <a:pPr marL="0" indent="0">
              <a:buNone/>
            </a:pPr>
            <a:r>
              <a:rPr lang="en-CA" sz="2400" b="1" dirty="0"/>
              <a:t>Give us this day our bowl of soup and forgive us our</a:t>
            </a:r>
          </a:p>
          <a:p>
            <a:pPr marL="0" indent="0">
              <a:buNone/>
            </a:pPr>
            <a:r>
              <a:rPr lang="en-CA" sz="2400" b="1" dirty="0"/>
              <a:t>Trespasses on the CPR and the CNR as we forgive the </a:t>
            </a:r>
          </a:p>
          <a:p>
            <a:pPr marL="0" indent="0">
              <a:buNone/>
            </a:pPr>
            <a:r>
              <a:rPr lang="en-CA" sz="2400" b="1" dirty="0"/>
              <a:t>bulls from chasing us.  Lead us not into the hands of the</a:t>
            </a:r>
          </a:p>
          <a:p>
            <a:pPr marL="0" indent="0">
              <a:buNone/>
            </a:pPr>
            <a:r>
              <a:rPr lang="en-CA" sz="2400" b="1" dirty="0"/>
              <a:t>RCMP, nor yet to the relief camp, for thine is the kingdom,</a:t>
            </a:r>
          </a:p>
          <a:p>
            <a:pPr marL="0" indent="0">
              <a:buNone/>
            </a:pPr>
            <a:r>
              <a:rPr lang="en-CA" sz="2400" b="1" dirty="0"/>
              <a:t>the power and glory, until there’s an election. – Amen.”</a:t>
            </a:r>
          </a:p>
        </p:txBody>
      </p:sp>
    </p:spTree>
    <p:extLst>
      <p:ext uri="{BB962C8B-B14F-4D97-AF65-F5344CB8AC3E}">
        <p14:creationId xmlns:p14="http://schemas.microsoft.com/office/powerpoint/2010/main" val="34739467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À bandes">
  <a:themeElements>
    <a:clrScheme name="À bandes">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À bande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À bande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504</Words>
  <Application>Microsoft Office PowerPoint</Application>
  <PresentationFormat>Grand écran</PresentationFormat>
  <Paragraphs>40</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Bernard MT Condensed</vt:lpstr>
      <vt:lpstr>Calibri</vt:lpstr>
      <vt:lpstr>Corbel</vt:lpstr>
      <vt:lpstr>Wingdings</vt:lpstr>
      <vt:lpstr>À bandes</vt:lpstr>
      <vt:lpstr>Comment les Canadiens ont-ils réagi à la Grande Dépression?</vt:lpstr>
      <vt:lpstr>Canada et la grande Dépression</vt:lpstr>
      <vt:lpstr>Des bons de Nourriture et de secours</vt:lpstr>
      <vt:lpstr>le secours?</vt:lpstr>
      <vt:lpstr>Survivre</vt:lpstr>
      <vt:lpstr>Bennett Buggies</vt:lpstr>
      <vt:lpstr>Les camps de secours</vt:lpstr>
      <vt:lpstr>The Royal Twenty Centres</vt:lpstr>
      <vt:lpstr>poème? Sarcasme?</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les Canadiens ont-ils réagi à la Grande Dépression?</dc:title>
  <dc:creator>Christine Lagrandeur</dc:creator>
  <cp:lastModifiedBy>Christine Lagrandeur</cp:lastModifiedBy>
  <cp:revision>2</cp:revision>
  <dcterms:created xsi:type="dcterms:W3CDTF">2019-07-19T22:01:05Z</dcterms:created>
  <dcterms:modified xsi:type="dcterms:W3CDTF">2019-07-19T22:05:58Z</dcterms:modified>
</cp:coreProperties>
</file>