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328" r:id="rId4"/>
    <p:sldId id="259" r:id="rId5"/>
    <p:sldId id="289" r:id="rId6"/>
    <p:sldId id="260" r:id="rId7"/>
    <p:sldId id="299" r:id="rId8"/>
    <p:sldId id="258" r:id="rId9"/>
    <p:sldId id="290" r:id="rId10"/>
    <p:sldId id="261" r:id="rId11"/>
    <p:sldId id="262" r:id="rId12"/>
    <p:sldId id="267" r:id="rId13"/>
    <p:sldId id="293" r:id="rId14"/>
    <p:sldId id="294" r:id="rId15"/>
    <p:sldId id="295" r:id="rId16"/>
    <p:sldId id="296" r:id="rId17"/>
    <p:sldId id="263" r:id="rId18"/>
    <p:sldId id="264" r:id="rId19"/>
    <p:sldId id="297" r:id="rId20"/>
    <p:sldId id="32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7DA96-2ED4-4254-BE74-6917176382D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4A119F-FF35-4067-8F29-B9A65E1BAF58}">
      <dgm:prSet/>
      <dgm:spPr/>
      <dgm:t>
        <a:bodyPr/>
        <a:lstStyle/>
        <a:p>
          <a:r>
            <a:rPr lang="en-US" dirty="0"/>
            <a:t>1.</a:t>
          </a:r>
          <a:r>
            <a:rPr lang="fr-CA" dirty="0"/>
            <a:t> L’Allemagne doit d’abord frapper avant que les ennemis des deux côtés ne les écrasent.</a:t>
          </a:r>
          <a:r>
            <a:rPr lang="en-US" dirty="0"/>
            <a:t> </a:t>
          </a:r>
        </a:p>
      </dgm:t>
    </dgm:pt>
    <dgm:pt modelId="{74E84B2E-AB8B-4EEB-AFEE-9CD805180316}" type="parTrans" cxnId="{871CC831-83AB-49E1-A6D7-D3B96F8D1452}">
      <dgm:prSet/>
      <dgm:spPr/>
      <dgm:t>
        <a:bodyPr/>
        <a:lstStyle/>
        <a:p>
          <a:endParaRPr lang="en-US"/>
        </a:p>
      </dgm:t>
    </dgm:pt>
    <dgm:pt modelId="{1EF8C39E-D47C-4D54-BE38-EA8DC16CFCB1}" type="sibTrans" cxnId="{871CC831-83AB-49E1-A6D7-D3B96F8D1452}">
      <dgm:prSet/>
      <dgm:spPr/>
      <dgm:t>
        <a:bodyPr/>
        <a:lstStyle/>
        <a:p>
          <a:endParaRPr lang="en-US"/>
        </a:p>
      </dgm:t>
    </dgm:pt>
    <dgm:pt modelId="{31524274-C55C-4705-BF04-607D62A93BA4}">
      <dgm:prSet/>
      <dgm:spPr/>
      <dgm:t>
        <a:bodyPr/>
        <a:lstStyle/>
        <a:p>
          <a:r>
            <a:rPr lang="en-US" dirty="0"/>
            <a:t>2.</a:t>
          </a:r>
          <a:r>
            <a:rPr lang="fr-CA" dirty="0"/>
            <a:t> L’Allemagne attaquerait d’abord la France, évitant les défenses françaises, en traversant la Belgique (Pays Neutre).</a:t>
          </a:r>
          <a:r>
            <a:rPr lang="en-US" dirty="0"/>
            <a:t> </a:t>
          </a:r>
        </a:p>
      </dgm:t>
    </dgm:pt>
    <dgm:pt modelId="{C70582A1-2BC0-48CD-ADC4-93C137BFF354}" type="parTrans" cxnId="{69B56F10-C946-4D1C-9289-EA4F53C62306}">
      <dgm:prSet/>
      <dgm:spPr/>
      <dgm:t>
        <a:bodyPr/>
        <a:lstStyle/>
        <a:p>
          <a:endParaRPr lang="en-US"/>
        </a:p>
      </dgm:t>
    </dgm:pt>
    <dgm:pt modelId="{80D5EBCB-E7DC-495F-9042-702E19EF2F51}" type="sibTrans" cxnId="{69B56F10-C946-4D1C-9289-EA4F53C62306}">
      <dgm:prSet/>
      <dgm:spPr/>
      <dgm:t>
        <a:bodyPr/>
        <a:lstStyle/>
        <a:p>
          <a:endParaRPr lang="en-US"/>
        </a:p>
      </dgm:t>
    </dgm:pt>
    <dgm:pt modelId="{6D690B7B-8715-4F5D-9268-711A96762E07}">
      <dgm:prSet/>
      <dgm:spPr/>
      <dgm:t>
        <a:bodyPr/>
        <a:lstStyle/>
        <a:p>
          <a:r>
            <a:rPr lang="en-US" dirty="0"/>
            <a:t>3.</a:t>
          </a:r>
          <a:r>
            <a:rPr lang="fr-CA" dirty="0"/>
            <a:t> Paris devrait être pris dans 3 semaines et la France se rendra.</a:t>
          </a:r>
          <a:r>
            <a:rPr lang="en-US" dirty="0"/>
            <a:t> </a:t>
          </a:r>
        </a:p>
      </dgm:t>
    </dgm:pt>
    <dgm:pt modelId="{AEAF083A-5EFB-4BC6-A84D-1706F0F58D69}" type="parTrans" cxnId="{53F15226-CA83-43E4-AE9B-CF957F3F5B08}">
      <dgm:prSet/>
      <dgm:spPr/>
      <dgm:t>
        <a:bodyPr/>
        <a:lstStyle/>
        <a:p>
          <a:endParaRPr lang="en-US"/>
        </a:p>
      </dgm:t>
    </dgm:pt>
    <dgm:pt modelId="{BFC5160D-A587-4E6D-AB7A-BA564E89FE1A}" type="sibTrans" cxnId="{53F15226-CA83-43E4-AE9B-CF957F3F5B08}">
      <dgm:prSet/>
      <dgm:spPr/>
      <dgm:t>
        <a:bodyPr/>
        <a:lstStyle/>
        <a:p>
          <a:endParaRPr lang="en-US"/>
        </a:p>
      </dgm:t>
    </dgm:pt>
    <dgm:pt modelId="{C08C1A2D-C981-4CF1-9F30-CEEA7D02070A}">
      <dgm:prSet/>
      <dgm:spPr/>
      <dgm:t>
        <a:bodyPr/>
        <a:lstStyle/>
        <a:p>
          <a:r>
            <a:rPr lang="en-US" dirty="0"/>
            <a:t>4.</a:t>
          </a:r>
          <a:r>
            <a:rPr lang="fr-CA" dirty="0"/>
            <a:t> Ensuite, l’armée allemande se rendra à l’est et combattra les Russes.</a:t>
          </a:r>
          <a:r>
            <a:rPr lang="en-US" dirty="0"/>
            <a:t> </a:t>
          </a:r>
        </a:p>
      </dgm:t>
    </dgm:pt>
    <dgm:pt modelId="{2FDA8987-EF06-46C4-939A-92B5443FCC75}" type="parTrans" cxnId="{9AD03FEE-E748-4469-91AE-14074CA57322}">
      <dgm:prSet/>
      <dgm:spPr/>
      <dgm:t>
        <a:bodyPr/>
        <a:lstStyle/>
        <a:p>
          <a:endParaRPr lang="en-US"/>
        </a:p>
      </dgm:t>
    </dgm:pt>
    <dgm:pt modelId="{B829CA2C-8CEA-40A3-B71F-549C2C75C8CE}" type="sibTrans" cxnId="{9AD03FEE-E748-4469-91AE-14074CA57322}">
      <dgm:prSet/>
      <dgm:spPr/>
      <dgm:t>
        <a:bodyPr/>
        <a:lstStyle/>
        <a:p>
          <a:endParaRPr lang="en-US"/>
        </a:p>
      </dgm:t>
    </dgm:pt>
    <dgm:pt modelId="{E8D6EBE4-5B25-40E6-AA49-6597E47DB655}" type="pres">
      <dgm:prSet presAssocID="{52E7DA96-2ED4-4254-BE74-6917176382D4}" presName="linear" presStyleCnt="0">
        <dgm:presLayoutVars>
          <dgm:animLvl val="lvl"/>
          <dgm:resizeHandles val="exact"/>
        </dgm:presLayoutVars>
      </dgm:prSet>
      <dgm:spPr/>
    </dgm:pt>
    <dgm:pt modelId="{7BFB1260-328B-4202-AFEE-6A4F47BBFD97}" type="pres">
      <dgm:prSet presAssocID="{E44A119F-FF35-4067-8F29-B9A65E1BAF5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D6272E9-BA09-4C5D-957D-A9DB7092A0AB}" type="pres">
      <dgm:prSet presAssocID="{1EF8C39E-D47C-4D54-BE38-EA8DC16CFCB1}" presName="spacer" presStyleCnt="0"/>
      <dgm:spPr/>
    </dgm:pt>
    <dgm:pt modelId="{C8FBDB2F-AB38-4760-863A-8659C5576345}" type="pres">
      <dgm:prSet presAssocID="{31524274-C55C-4705-BF04-607D62A93B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76FB10B-C1DD-42C9-AD24-F551B50AED3F}" type="pres">
      <dgm:prSet presAssocID="{80D5EBCB-E7DC-495F-9042-702E19EF2F51}" presName="spacer" presStyleCnt="0"/>
      <dgm:spPr/>
    </dgm:pt>
    <dgm:pt modelId="{94A3FFB5-3EFA-44A4-8DA0-CAD2EE0F78A2}" type="pres">
      <dgm:prSet presAssocID="{6D690B7B-8715-4F5D-9268-711A96762E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E373347-34B8-409E-B349-1C8352AB9D5A}" type="pres">
      <dgm:prSet presAssocID="{BFC5160D-A587-4E6D-AB7A-BA564E89FE1A}" presName="spacer" presStyleCnt="0"/>
      <dgm:spPr/>
    </dgm:pt>
    <dgm:pt modelId="{E5E5CF30-8C44-4688-B780-46C9F80136BB}" type="pres">
      <dgm:prSet presAssocID="{C08C1A2D-C981-4CF1-9F30-CEEA7D02070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B56F10-C946-4D1C-9289-EA4F53C62306}" srcId="{52E7DA96-2ED4-4254-BE74-6917176382D4}" destId="{31524274-C55C-4705-BF04-607D62A93BA4}" srcOrd="1" destOrd="0" parTransId="{C70582A1-2BC0-48CD-ADC4-93C137BFF354}" sibTransId="{80D5EBCB-E7DC-495F-9042-702E19EF2F51}"/>
    <dgm:cxn modelId="{53F15226-CA83-43E4-AE9B-CF957F3F5B08}" srcId="{52E7DA96-2ED4-4254-BE74-6917176382D4}" destId="{6D690B7B-8715-4F5D-9268-711A96762E07}" srcOrd="2" destOrd="0" parTransId="{AEAF083A-5EFB-4BC6-A84D-1706F0F58D69}" sibTransId="{BFC5160D-A587-4E6D-AB7A-BA564E89FE1A}"/>
    <dgm:cxn modelId="{871CC831-83AB-49E1-A6D7-D3B96F8D1452}" srcId="{52E7DA96-2ED4-4254-BE74-6917176382D4}" destId="{E44A119F-FF35-4067-8F29-B9A65E1BAF58}" srcOrd="0" destOrd="0" parTransId="{74E84B2E-AB8B-4EEB-AFEE-9CD805180316}" sibTransId="{1EF8C39E-D47C-4D54-BE38-EA8DC16CFCB1}"/>
    <dgm:cxn modelId="{4A782D46-C555-4643-ABD4-E024BDDCE9F8}" type="presOf" srcId="{31524274-C55C-4705-BF04-607D62A93BA4}" destId="{C8FBDB2F-AB38-4760-863A-8659C5576345}" srcOrd="0" destOrd="0" presId="urn:microsoft.com/office/officeart/2005/8/layout/vList2"/>
    <dgm:cxn modelId="{74057253-1F0C-4A9F-A273-AD86C78EC9EA}" type="presOf" srcId="{6D690B7B-8715-4F5D-9268-711A96762E07}" destId="{94A3FFB5-3EFA-44A4-8DA0-CAD2EE0F78A2}" srcOrd="0" destOrd="0" presId="urn:microsoft.com/office/officeart/2005/8/layout/vList2"/>
    <dgm:cxn modelId="{F3169F7C-717C-4A63-8947-ECD78A11BF4C}" type="presOf" srcId="{C08C1A2D-C981-4CF1-9F30-CEEA7D02070A}" destId="{E5E5CF30-8C44-4688-B780-46C9F80136BB}" srcOrd="0" destOrd="0" presId="urn:microsoft.com/office/officeart/2005/8/layout/vList2"/>
    <dgm:cxn modelId="{30D09590-5B9B-46C2-9FD4-61710D49C5E7}" type="presOf" srcId="{E44A119F-FF35-4067-8F29-B9A65E1BAF58}" destId="{7BFB1260-328B-4202-AFEE-6A4F47BBFD97}" srcOrd="0" destOrd="0" presId="urn:microsoft.com/office/officeart/2005/8/layout/vList2"/>
    <dgm:cxn modelId="{9CDC9592-E7D6-4612-999E-E635A11D3F5C}" type="presOf" srcId="{52E7DA96-2ED4-4254-BE74-6917176382D4}" destId="{E8D6EBE4-5B25-40E6-AA49-6597E47DB655}" srcOrd="0" destOrd="0" presId="urn:microsoft.com/office/officeart/2005/8/layout/vList2"/>
    <dgm:cxn modelId="{9AD03FEE-E748-4469-91AE-14074CA57322}" srcId="{52E7DA96-2ED4-4254-BE74-6917176382D4}" destId="{C08C1A2D-C981-4CF1-9F30-CEEA7D02070A}" srcOrd="3" destOrd="0" parTransId="{2FDA8987-EF06-46C4-939A-92B5443FCC75}" sibTransId="{B829CA2C-8CEA-40A3-B71F-549C2C75C8CE}"/>
    <dgm:cxn modelId="{E2D2D7A6-A9FD-4D72-9CA4-AD2B4809A6A5}" type="presParOf" srcId="{E8D6EBE4-5B25-40E6-AA49-6597E47DB655}" destId="{7BFB1260-328B-4202-AFEE-6A4F47BBFD97}" srcOrd="0" destOrd="0" presId="urn:microsoft.com/office/officeart/2005/8/layout/vList2"/>
    <dgm:cxn modelId="{0C96D145-DF4A-4FE7-AC72-CE245D24EEBF}" type="presParOf" srcId="{E8D6EBE4-5B25-40E6-AA49-6597E47DB655}" destId="{FD6272E9-BA09-4C5D-957D-A9DB7092A0AB}" srcOrd="1" destOrd="0" presId="urn:microsoft.com/office/officeart/2005/8/layout/vList2"/>
    <dgm:cxn modelId="{28CAC32C-B515-4032-B5A9-D58EBF7D96E5}" type="presParOf" srcId="{E8D6EBE4-5B25-40E6-AA49-6597E47DB655}" destId="{C8FBDB2F-AB38-4760-863A-8659C5576345}" srcOrd="2" destOrd="0" presId="urn:microsoft.com/office/officeart/2005/8/layout/vList2"/>
    <dgm:cxn modelId="{3F3A3FF2-93F7-4C62-8033-9F7422AD7D3F}" type="presParOf" srcId="{E8D6EBE4-5B25-40E6-AA49-6597E47DB655}" destId="{A76FB10B-C1DD-42C9-AD24-F551B50AED3F}" srcOrd="3" destOrd="0" presId="urn:microsoft.com/office/officeart/2005/8/layout/vList2"/>
    <dgm:cxn modelId="{8BA28C9D-C19E-4062-B57E-1CDF6DD17AFC}" type="presParOf" srcId="{E8D6EBE4-5B25-40E6-AA49-6597E47DB655}" destId="{94A3FFB5-3EFA-44A4-8DA0-CAD2EE0F78A2}" srcOrd="4" destOrd="0" presId="urn:microsoft.com/office/officeart/2005/8/layout/vList2"/>
    <dgm:cxn modelId="{4633CE38-D4BB-43E8-AB5D-F08331E612F6}" type="presParOf" srcId="{E8D6EBE4-5B25-40E6-AA49-6597E47DB655}" destId="{3E373347-34B8-409E-B349-1C8352AB9D5A}" srcOrd="5" destOrd="0" presId="urn:microsoft.com/office/officeart/2005/8/layout/vList2"/>
    <dgm:cxn modelId="{08790C36-34DC-4DB7-BF95-C3ADFE3DF5F1}" type="presParOf" srcId="{E8D6EBE4-5B25-40E6-AA49-6597E47DB655}" destId="{E5E5CF30-8C44-4688-B780-46C9F80136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B1260-328B-4202-AFEE-6A4F47BBFD97}">
      <dsp:nvSpPr>
        <dsp:cNvPr id="0" name=""/>
        <dsp:cNvSpPr/>
      </dsp:nvSpPr>
      <dsp:spPr>
        <a:xfrm>
          <a:off x="0" y="231774"/>
          <a:ext cx="4761375" cy="12097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</a:t>
          </a:r>
          <a:r>
            <a:rPr lang="fr-CA" sz="2200" kern="1200" dirty="0"/>
            <a:t> L’Allemagne doit d’abord frapper avant que les ennemis des deux côtés ne les écrasent.</a:t>
          </a:r>
          <a:r>
            <a:rPr lang="en-US" sz="2200" kern="1200" dirty="0"/>
            <a:t> </a:t>
          </a:r>
        </a:p>
      </dsp:txBody>
      <dsp:txXfrm>
        <a:off x="59057" y="290831"/>
        <a:ext cx="4643261" cy="1091666"/>
      </dsp:txXfrm>
    </dsp:sp>
    <dsp:sp modelId="{C8FBDB2F-AB38-4760-863A-8659C5576345}">
      <dsp:nvSpPr>
        <dsp:cNvPr id="0" name=""/>
        <dsp:cNvSpPr/>
      </dsp:nvSpPr>
      <dsp:spPr>
        <a:xfrm>
          <a:off x="0" y="1504914"/>
          <a:ext cx="4761375" cy="1209780"/>
        </a:xfrm>
        <a:prstGeom prst="roundRect">
          <a:avLst/>
        </a:prstGeom>
        <a:gradFill rotWithShape="0">
          <a:gsLst>
            <a:gs pos="0">
              <a:schemeClr val="accent2">
                <a:hueOff val="2250663"/>
                <a:satOff val="834"/>
                <a:lumOff val="254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2250663"/>
                <a:satOff val="834"/>
                <a:lumOff val="2549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2250663"/>
                <a:satOff val="834"/>
                <a:lumOff val="2549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</a:t>
          </a:r>
          <a:r>
            <a:rPr lang="fr-CA" sz="2200" kern="1200" dirty="0"/>
            <a:t> L’Allemagne attaquerait d’abord la France, évitant les défenses françaises, en traversant la Belgique (Pays Neutre).</a:t>
          </a:r>
          <a:r>
            <a:rPr lang="en-US" sz="2200" kern="1200" dirty="0"/>
            <a:t> </a:t>
          </a:r>
        </a:p>
      </dsp:txBody>
      <dsp:txXfrm>
        <a:off x="59057" y="1563971"/>
        <a:ext cx="4643261" cy="1091666"/>
      </dsp:txXfrm>
    </dsp:sp>
    <dsp:sp modelId="{94A3FFB5-3EFA-44A4-8DA0-CAD2EE0F78A2}">
      <dsp:nvSpPr>
        <dsp:cNvPr id="0" name=""/>
        <dsp:cNvSpPr/>
      </dsp:nvSpPr>
      <dsp:spPr>
        <a:xfrm>
          <a:off x="0" y="2778055"/>
          <a:ext cx="4761375" cy="1209780"/>
        </a:xfrm>
        <a:prstGeom prst="roundRect">
          <a:avLst/>
        </a:prstGeom>
        <a:gradFill rotWithShape="0">
          <a:gsLst>
            <a:gs pos="0">
              <a:schemeClr val="accent2">
                <a:hueOff val="4501327"/>
                <a:satOff val="1667"/>
                <a:lumOff val="509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4501327"/>
                <a:satOff val="1667"/>
                <a:lumOff val="5097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4501327"/>
                <a:satOff val="1667"/>
                <a:lumOff val="5097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</a:t>
          </a:r>
          <a:r>
            <a:rPr lang="fr-CA" sz="2200" kern="1200" dirty="0"/>
            <a:t> Paris devrait être pris dans 3 semaines et la France se rendra.</a:t>
          </a:r>
          <a:r>
            <a:rPr lang="en-US" sz="2200" kern="1200" dirty="0"/>
            <a:t> </a:t>
          </a:r>
        </a:p>
      </dsp:txBody>
      <dsp:txXfrm>
        <a:off x="59057" y="2837112"/>
        <a:ext cx="4643261" cy="1091666"/>
      </dsp:txXfrm>
    </dsp:sp>
    <dsp:sp modelId="{E5E5CF30-8C44-4688-B780-46C9F80136BB}">
      <dsp:nvSpPr>
        <dsp:cNvPr id="0" name=""/>
        <dsp:cNvSpPr/>
      </dsp:nvSpPr>
      <dsp:spPr>
        <a:xfrm>
          <a:off x="0" y="4051195"/>
          <a:ext cx="4761375" cy="1209780"/>
        </a:xfrm>
        <a:prstGeom prst="roundRect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6751989"/>
                <a:satOff val="2501"/>
                <a:lumOff val="7646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</a:t>
          </a:r>
          <a:r>
            <a:rPr lang="fr-CA" sz="2200" kern="1200" dirty="0"/>
            <a:t> Ensuite, l’armée allemande se rendra à l’est et combattra les Russes.</a:t>
          </a:r>
          <a:r>
            <a:rPr lang="en-US" sz="2200" kern="1200" dirty="0"/>
            <a:t> </a:t>
          </a:r>
        </a:p>
      </dsp:txBody>
      <dsp:txXfrm>
        <a:off x="59057" y="4110252"/>
        <a:ext cx="4643261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0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4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71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D150D-5DD0-4822-8062-1E3FCC2D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04396-9442-405C-B1C7-F9595A05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DC802-E3D6-4E6F-B2D7-68E54367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BD357-5FDC-41FE-B29B-65F0A789255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2453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7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0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5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C2159CE6-1C91-4585-9F0C-89CF189514B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CC698838-8FD5-462F-B76A-54DDA3BEE40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87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pload.wikimedia.org/wikipedia/commons/d/de/'Brave_Little_Belgium'.jpg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f/fe/Schlieffen_Plan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f/fe/Schlieffen_Plan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385066"/>
            <a:ext cx="8192729" cy="1317643"/>
          </a:xfrm>
        </p:spPr>
        <p:txBody>
          <a:bodyPr>
            <a:normAutofit/>
          </a:bodyPr>
          <a:lstStyle/>
          <a:p>
            <a:r>
              <a:rPr lang="en-US" sz="7000" b="1"/>
              <a:t>Le plan Schlieffen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02709"/>
            <a:ext cx="8192728" cy="521109"/>
          </a:xfrm>
        </p:spPr>
        <p:txBody>
          <a:bodyPr>
            <a:normAutofit/>
          </a:bodyPr>
          <a:lstStyle/>
          <a:p>
            <a:r>
              <a:rPr lang="fr-CA" b="1" i="1"/>
              <a:t>Le jeu fatal de l'Allemagne</a:t>
            </a:r>
            <a:endParaRPr lang="en-US" b="1" i="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9AD274-FB56-4E5C-A781-928AEE806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10" b="20023"/>
          <a:stretch/>
        </p:blipFill>
        <p:spPr>
          <a:xfrm>
            <a:off x="20" y="10"/>
            <a:ext cx="9143980" cy="42428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orld War One Russian mobilization"/>
          <p:cNvPicPr>
            <a:picLocks noChangeAspect="1" noChangeArrowheads="1"/>
          </p:cNvPicPr>
          <p:nvPr/>
        </p:nvPicPr>
        <p:blipFill rotWithShape="1">
          <a:blip r:embed="rId2" cstate="print">
            <a:alphaModFix amt="25000"/>
          </a:blip>
          <a:srcRect l="16244" r="10424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8079581" cy="1658198"/>
          </a:xfrm>
        </p:spPr>
        <p:txBody>
          <a:bodyPr>
            <a:normAutofit/>
          </a:bodyPr>
          <a:lstStyle/>
          <a:p>
            <a:pPr algn="ctr"/>
            <a:r>
              <a:rPr lang="fr-CA" b="1" u="sng" dirty="0">
                <a:solidFill>
                  <a:schemeClr val="tx1"/>
                </a:solidFill>
              </a:rPr>
              <a:t>Pourquoi tant d’Allemands ont tiré en premier</a:t>
            </a:r>
            <a:r>
              <a:rPr lang="en-US" b="1" u="sng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2011680"/>
            <a:ext cx="8065293" cy="416052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chemeClr val="tx1"/>
                </a:solidFill>
              </a:rPr>
              <a:t>Une fois que les Russes ont mobilisé leur armée, l’Allemagne a réalisé qu’elle ne pouvait pas attendre et doit exécuter le plan immédiatement!</a:t>
            </a:r>
          </a:p>
          <a:p>
            <a:endParaRPr lang="fr-CA" dirty="0">
              <a:solidFill>
                <a:schemeClr val="tx1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Pourquoi? </a:t>
            </a:r>
          </a:p>
          <a:p>
            <a:r>
              <a:rPr lang="fr-CA" dirty="0">
                <a:solidFill>
                  <a:schemeClr val="tx1"/>
                </a:solidFill>
              </a:rPr>
              <a:t>L’Allemagne a désespérément essayé d’éviter de mener une guerre sur deux fronts (Est et Ouest).</a:t>
            </a:r>
          </a:p>
          <a:p>
            <a:endParaRPr lang="fr-CA" dirty="0">
              <a:solidFill>
                <a:schemeClr val="tx1"/>
              </a:solidFill>
            </a:endParaRPr>
          </a:p>
          <a:p>
            <a:r>
              <a:rPr lang="fr-CA" dirty="0">
                <a:solidFill>
                  <a:schemeClr val="tx1"/>
                </a:solidFill>
              </a:rPr>
              <a:t>L’Allemagne a déclaré la guerre à la Russie, puis la France et a mis le plan Schlieffen en action.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795867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</a:rPr>
              <a:t>Ce qui </a:t>
            </a:r>
            <a:r>
              <a:rPr lang="en-US" u="sng" dirty="0" err="1">
                <a:solidFill>
                  <a:srgbClr val="FF0000"/>
                </a:solidFill>
              </a:rPr>
              <a:t>est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vraiment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u="sng" dirty="0" err="1">
                <a:solidFill>
                  <a:srgbClr val="FF0000"/>
                </a:solidFill>
              </a:rPr>
              <a:t>arrivé</a:t>
            </a:r>
            <a:r>
              <a:rPr lang="en-US" u="sng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2918" y="1447799"/>
            <a:ext cx="8079581" cy="4910667"/>
          </a:xfrm>
        </p:spPr>
        <p:txBody>
          <a:bodyPr>
            <a:normAutofit/>
          </a:bodyPr>
          <a:lstStyle/>
          <a:p>
            <a:r>
              <a:rPr lang="fr-CA" sz="2000" b="1" dirty="0">
                <a:solidFill>
                  <a:schemeClr val="tx1"/>
                </a:solidFill>
              </a:rPr>
              <a:t>Les Russes se sont mobilisés beaucoup plus vite que l’Allemagne ne l’avait prévu (les Russes avaient aussi planifié!)</a:t>
            </a:r>
          </a:p>
          <a:p>
            <a:endParaRPr lang="fr-CA" sz="2000" b="1" dirty="0">
              <a:solidFill>
                <a:schemeClr val="tx1"/>
              </a:solidFill>
            </a:endParaRPr>
          </a:p>
          <a:p>
            <a:r>
              <a:rPr lang="fr-CA" sz="2000" b="1" dirty="0">
                <a:solidFill>
                  <a:schemeClr val="tx1"/>
                </a:solidFill>
              </a:rPr>
              <a:t>L’Allemagne a menacé la Belgique d’une violence horrible et a promis à la Belgique de grandes récompenses pour l’accès.</a:t>
            </a:r>
          </a:p>
          <a:p>
            <a:endParaRPr lang="fr-CA" sz="2000" b="1" dirty="0">
              <a:solidFill>
                <a:schemeClr val="tx1"/>
              </a:solidFill>
            </a:endParaRPr>
          </a:p>
          <a:p>
            <a:r>
              <a:rPr lang="fr-CA" sz="2000" b="1" dirty="0">
                <a:solidFill>
                  <a:schemeClr val="tx1"/>
                </a:solidFill>
              </a:rPr>
              <a:t>La Belgique a refusé le passage et a combattu courageusement contre les Allemands.</a:t>
            </a:r>
          </a:p>
          <a:p>
            <a:endParaRPr lang="fr-CA" sz="2000" b="1" dirty="0">
              <a:solidFill>
                <a:schemeClr val="tx1"/>
              </a:solidFill>
            </a:endParaRPr>
          </a:p>
          <a:p>
            <a:r>
              <a:rPr lang="fr-CA" sz="2000" b="1" dirty="0">
                <a:solidFill>
                  <a:schemeClr val="tx1"/>
                </a:solidFill>
              </a:rPr>
              <a:t>La nature de la guerre avait changé sans que personne ne s’en rende compte.</a:t>
            </a:r>
          </a:p>
          <a:p>
            <a:endParaRPr lang="fr-CA" sz="2000" b="1" dirty="0">
              <a:solidFill>
                <a:schemeClr val="tx1"/>
              </a:solidFill>
            </a:endParaRPr>
          </a:p>
          <a:p>
            <a:r>
              <a:rPr lang="fr-CA" sz="2000" b="1" dirty="0">
                <a:solidFill>
                  <a:schemeClr val="tx1"/>
                </a:solidFill>
              </a:rPr>
              <a:t>Le rythme rapide de la guerre dans le passé a été remplacé par une progression lente de l’armée et d’horribles pertes.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7C8184-7234-4276-8D58-E48C0900D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32570"/>
            <a:ext cx="5181600" cy="30730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198A2B-7E35-47CF-A0CE-E63CB05C3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838200"/>
            <a:ext cx="4157957" cy="17830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FF4200-4FE4-47BB-93B6-E7E886BB9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152400"/>
            <a:ext cx="4419600" cy="334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52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1" name="Group 15">
            <a:extLst>
              <a:ext uri="{FF2B5EF4-FFF2-40B4-BE49-F238E27FC236}">
                <a16:creationId xmlns:a16="http://schemas.microsoft.com/office/drawing/2014/main" id="{9C2ACB3D-86E0-4838-9D9D-0C5888D516B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304800"/>
          <a:ext cx="8229600" cy="402272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2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Le Plan Schlieffen </a:t>
                      </a:r>
                    </a:p>
                  </a:txBody>
                  <a:tcPr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Ce qui s’est passé en actualité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2400" dirty="0"/>
                        <a:t>L'armée française </a:t>
                      </a:r>
                      <a:r>
                        <a:rPr lang="fr-FR" sz="2400" dirty="0" err="1"/>
                        <a:t>faillierait</a:t>
                      </a:r>
                      <a:r>
                        <a:rPr lang="fr-FR" sz="2400" dirty="0"/>
                        <a:t> rapidement. Cela permettrait aux Allemands de se concentrer sur les Russes (éviter les combats sur deux fronts en même temps).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49" name="Text Box 13">
            <a:extLst>
              <a:ext uri="{FF2B5EF4-FFF2-40B4-BE49-F238E27FC236}">
                <a16:creationId xmlns:a16="http://schemas.microsoft.com/office/drawing/2014/main" id="{43A0C1E5-0502-4903-BF2B-BD7E8DB66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76400"/>
            <a:ext cx="3962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L’armée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française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n’a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pas 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failli</a:t>
            </a: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Plan=</a:t>
            </a:r>
            <a:r>
              <a:rPr lang="en-US" altLang="en-US" dirty="0" err="1">
                <a:solidFill>
                  <a:schemeClr val="tx1"/>
                </a:solidFill>
                <a:latin typeface="+mn-lt"/>
              </a:rPr>
              <a:t>failli</a:t>
            </a:r>
            <a:endParaRPr lang="en-US" altLang="en-US" dirty="0">
              <a:solidFill>
                <a:schemeClr val="tx1"/>
              </a:solidFill>
              <a:latin typeface="+mn-lt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en-US" b="1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pic>
        <p:nvPicPr>
          <p:cNvPr id="19470" name="Image 1">
            <a:extLst>
              <a:ext uri="{FF2B5EF4-FFF2-40B4-BE49-F238E27FC236}">
                <a16:creationId xmlns:a16="http://schemas.microsoft.com/office/drawing/2014/main" id="{31DFE6FD-256C-45D0-B873-E283E9627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419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74" name="Group 14">
            <a:extLst>
              <a:ext uri="{FF2B5EF4-FFF2-40B4-BE49-F238E27FC236}">
                <a16:creationId xmlns:a16="http://schemas.microsoft.com/office/drawing/2014/main" id="{CC27870B-24BC-495B-8C8D-269B62842E4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304800"/>
          <a:ext cx="8229600" cy="31242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82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Le 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Schlieffen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Ce qui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s’est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vraiment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 passé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fr-FR" sz="2400" b="0" i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Schlieffen a assumé que les Belges ne résisteraient pas à la marche de l'Allemagne sur leur territoire.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3" name="Text Box 13">
            <a:extLst>
              <a:ext uri="{FF2B5EF4-FFF2-40B4-BE49-F238E27FC236}">
                <a16:creationId xmlns:a16="http://schemas.microsoft.com/office/drawing/2014/main" id="{3AFDC4DD-F252-4C0E-A44B-F06845DB9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76400"/>
            <a:ext cx="396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Les Belges ont résisté à l'avance allemande et les ont ralenties!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000D26-918C-4169-BB82-46240A9F7908}"/>
              </a:ext>
            </a:extLst>
          </p:cNvPr>
          <p:cNvSpPr/>
          <p:nvPr/>
        </p:nvSpPr>
        <p:spPr>
          <a:xfrm>
            <a:off x="3505200" y="3657600"/>
            <a:ext cx="22098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15376" name="Picture 16" descr="File:'Brave Little Belgium'.jpg">
            <a:hlinkClick r:id="rId2"/>
            <a:extLst>
              <a:ext uri="{FF2B5EF4-FFF2-40B4-BE49-F238E27FC236}">
                <a16:creationId xmlns:a16="http://schemas.microsoft.com/office/drawing/2014/main" id="{C2AB3A3A-87D5-43B9-92F5-1BE085CD6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97300"/>
            <a:ext cx="17653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17">
            <a:extLst>
              <a:ext uri="{FF2B5EF4-FFF2-40B4-BE49-F238E27FC236}">
                <a16:creationId xmlns:a16="http://schemas.microsoft.com/office/drawing/2014/main" id="{050F677C-C90C-4DB7-95FF-DDEE6F874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222750"/>
            <a:ext cx="22098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>
                <a:latin typeface="Arial" panose="020B0604020202020204" pitchFamily="34" charset="0"/>
                <a:ea typeface="ＭＳ Ｐゴシック" panose="020B0600070205080204" pitchFamily="34" charset="-128"/>
              </a:rPr>
              <a:t>Carte postale britannique pour démontrer la determination de la Belgique pour garder leur souveraineté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8" name="Group 14">
            <a:extLst>
              <a:ext uri="{FF2B5EF4-FFF2-40B4-BE49-F238E27FC236}">
                <a16:creationId xmlns:a16="http://schemas.microsoft.com/office/drawing/2014/main" id="{5B38FF43-8E0E-4D6F-9BA3-C3D084C113F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457200" y="304800"/>
          <a:ext cx="8229600" cy="30480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9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Le 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Schlieffen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Ce qui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s’est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vraiment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 passé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8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fr-FR" sz="2400" b="0" i="0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Les Allemands ont supposé que la Grande-Bretagne n'entrerait pas rapidement dans la guerre.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97" name="Text Box 13">
            <a:extLst>
              <a:ext uri="{FF2B5EF4-FFF2-40B4-BE49-F238E27FC236}">
                <a16:creationId xmlns:a16="http://schemas.microsoft.com/office/drawing/2014/main" id="{BD860C54-06C8-4EF8-A85E-9E52FD5C1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76400"/>
            <a:ext cx="39624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/>
            <a:r>
              <a:rPr lang="fr-FR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Les Britanniques sont arrivés rapidement pour aider la France.</a:t>
            </a:r>
          </a:p>
          <a:p>
            <a:pPr eaLnBrk="1" hangingPunct="1"/>
            <a:br>
              <a:rPr lang="fr-FR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80BEBB-7CC7-4C49-99C1-EF1A69DFB4D2}"/>
              </a:ext>
            </a:extLst>
          </p:cNvPr>
          <p:cNvSpPr/>
          <p:nvPr/>
        </p:nvSpPr>
        <p:spPr>
          <a:xfrm>
            <a:off x="2743200" y="3522663"/>
            <a:ext cx="3657600" cy="3335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pic>
        <p:nvPicPr>
          <p:cNvPr id="16400" name="Picture 16" descr="uniform1914_2">
            <a:extLst>
              <a:ext uri="{FF2B5EF4-FFF2-40B4-BE49-F238E27FC236}">
                <a16:creationId xmlns:a16="http://schemas.microsoft.com/office/drawing/2014/main" id="{2537B1FB-89F5-4AFF-9337-22FE1FA69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3802063"/>
            <a:ext cx="31242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22" name="Group 14">
            <a:extLst>
              <a:ext uri="{FF2B5EF4-FFF2-40B4-BE49-F238E27FC236}">
                <a16:creationId xmlns:a16="http://schemas.microsoft.com/office/drawing/2014/main" id="{B72211A3-ABE3-404E-94ED-26DB58CE702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28600" y="266700"/>
          <a:ext cx="8763000" cy="3284858"/>
        </p:xfrm>
        <a:graphic>
          <a:graphicData uri="http://schemas.openxmlformats.org/drawingml/2006/table">
            <a:tbl>
              <a:tblPr/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Le Plan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Schlieffen</a:t>
                      </a:r>
                    </a:p>
                  </a:txBody>
                  <a:tcPr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Ce qui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s’est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vraiment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 passé</a:t>
                      </a:r>
                    </a:p>
                  </a:txBody>
                  <a:tcPr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4696">
                <a:tc>
                  <a:txBody>
                    <a:bodyPr/>
                    <a:lstStyle/>
                    <a:p>
                      <a:r>
                        <a:rPr lang="fr-FR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Russie serait lente à mobiliser des troupes et l'Allemagne n'aurait besoin que d'une petite armée pour les empêcher.</a:t>
                      </a:r>
                    </a:p>
                    <a:p>
                      <a:br>
                        <a:rPr lang="fr-FR" sz="2400" dirty="0"/>
                      </a:b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689" marB="4568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689" marB="4568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421" name="Text Box 13">
            <a:extLst>
              <a:ext uri="{FF2B5EF4-FFF2-40B4-BE49-F238E27FC236}">
                <a16:creationId xmlns:a16="http://schemas.microsoft.com/office/drawing/2014/main" id="{603C401C-ADF2-44B7-9AAB-2A9874608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38" y="1295400"/>
            <a:ext cx="457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en-US" sz="2000" dirty="0">
                <a:solidFill>
                  <a:schemeClr val="tx1"/>
                </a:solidFill>
                <a:latin typeface="+mn-lt"/>
              </a:rPr>
              <a:t>La Russie avait déjà mobilisé des troupes.  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en-US" sz="2000" dirty="0">
                <a:solidFill>
                  <a:schemeClr val="tx1"/>
                </a:solidFill>
                <a:latin typeface="+mn-lt"/>
              </a:rPr>
              <a:t>L'Allemagne devait envoyer plus de troupes pour les retenir.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en-US" sz="2000" u="sng" dirty="0">
                <a:solidFill>
                  <a:srgbClr val="FF0000"/>
                </a:solidFill>
                <a:latin typeface="+mn-lt"/>
              </a:rPr>
              <a:t>Résultat</a:t>
            </a:r>
            <a:r>
              <a:rPr lang="fr-FR" altLang="en-US" sz="2000" dirty="0">
                <a:solidFill>
                  <a:schemeClr val="tx1"/>
                </a:solidFill>
                <a:latin typeface="+mn-lt"/>
              </a:rPr>
              <a:t>: La guerre à deux fronts.</a:t>
            </a:r>
            <a:endParaRPr lang="en-US" altLang="en-US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424" name="Picture 16" descr="29SchlieffenPlan01">
            <a:extLst>
              <a:ext uri="{FF2B5EF4-FFF2-40B4-BE49-F238E27FC236}">
                <a16:creationId xmlns:a16="http://schemas.microsoft.com/office/drawing/2014/main" id="{79BC77F4-DC45-4537-A513-3D89BA601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721100"/>
            <a:ext cx="43053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1922"/>
            <a:ext cx="4993482" cy="719667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rgbClr val="FFFFFF"/>
                </a:solidFill>
              </a:rPr>
              <a:t>Les premiers </a:t>
            </a:r>
            <a:r>
              <a:rPr lang="en-US" u="sng" dirty="0" err="1">
                <a:solidFill>
                  <a:srgbClr val="FFFFFF"/>
                </a:solidFill>
              </a:rPr>
              <a:t>mois</a:t>
            </a:r>
            <a:endParaRPr lang="en-US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492" y="1066800"/>
            <a:ext cx="4978908" cy="5410200"/>
          </a:xfrm>
        </p:spPr>
        <p:txBody>
          <a:bodyPr>
            <a:normAutofit/>
          </a:bodyPr>
          <a:lstStyle/>
          <a:p>
            <a:r>
              <a:rPr lang="fr-CA" sz="2000" b="1" dirty="0">
                <a:solidFill>
                  <a:schemeClr val="tx1"/>
                </a:solidFill>
              </a:rPr>
              <a:t>Il a fallu des semaines à l’Allemagne pour traverser la Belgique plutôt que des jours.</a:t>
            </a:r>
          </a:p>
          <a:p>
            <a:endParaRPr lang="fr-CA" sz="2000" b="1" dirty="0">
              <a:solidFill>
                <a:schemeClr val="tx1"/>
              </a:solidFill>
            </a:endParaRPr>
          </a:p>
          <a:p>
            <a:r>
              <a:rPr lang="fr-CA" sz="2000" b="1" dirty="0">
                <a:solidFill>
                  <a:schemeClr val="tx1"/>
                </a:solidFill>
              </a:rPr>
              <a:t>Les Allemands ont été brutaux avec les Belges, causant des dommages incroyables et tuant des milliers de personnes innocentes.</a:t>
            </a:r>
          </a:p>
          <a:p>
            <a:endParaRPr lang="fr-CA" sz="2000" b="1" dirty="0">
              <a:solidFill>
                <a:schemeClr val="tx1"/>
              </a:solidFill>
            </a:endParaRPr>
          </a:p>
          <a:p>
            <a:r>
              <a:rPr lang="fr-CA" sz="2000" b="1" dirty="0">
                <a:solidFill>
                  <a:schemeClr val="tx1"/>
                </a:solidFill>
              </a:rPr>
              <a:t>Les Russes ont envahi l’Allemagne, forçant des Allemands à quitter la France.</a:t>
            </a:r>
          </a:p>
          <a:p>
            <a:endParaRPr lang="fr-CA" sz="2000" b="1" dirty="0">
              <a:solidFill>
                <a:schemeClr val="tx1"/>
              </a:solidFill>
            </a:endParaRPr>
          </a:p>
          <a:p>
            <a:r>
              <a:rPr lang="fr-CA" sz="2000" b="1" dirty="0">
                <a:solidFill>
                  <a:schemeClr val="tx1"/>
                </a:solidFill>
              </a:rPr>
              <a:t>Les Français, avec l’aide des Britanniques, ont pu arrêter l’avance allemande.</a:t>
            </a:r>
          </a:p>
          <a:p>
            <a:endParaRPr lang="fr-CA" sz="2000" b="1" dirty="0">
              <a:solidFill>
                <a:schemeClr val="tx1"/>
              </a:solidFill>
            </a:endParaRPr>
          </a:p>
          <a:p>
            <a:r>
              <a:rPr lang="fr-CA" sz="2000" b="1" dirty="0">
                <a:solidFill>
                  <a:schemeClr val="tx1"/>
                </a:solidFill>
              </a:rPr>
              <a:t>Italie, n’a pas honoré son accord et est resté en dehors de la guerre.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36DCE827-C497-4AD5-9284-85841DB62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4708" y="0"/>
            <a:ext cx="347929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074" y="66790"/>
            <a:ext cx="3171525" cy="210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2217244"/>
            <a:ext cx="1907919" cy="25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http://rlv.zcache.com/anarchy_german_wwi_poster_canvas-p228715130052463387ydbm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7537" y="4807232"/>
            <a:ext cx="2319243" cy="2071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443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542" y="2551155"/>
            <a:ext cx="2241198" cy="2035089"/>
          </a:xfrm>
        </p:spPr>
        <p:txBody>
          <a:bodyPr>
            <a:normAutofit/>
          </a:bodyPr>
          <a:lstStyle/>
          <a:p>
            <a:pPr algn="ctr"/>
            <a:r>
              <a:rPr lang="en-US" sz="3800" u="sng" dirty="0" err="1">
                <a:solidFill>
                  <a:srgbClr val="FFFFFF"/>
                </a:solidFill>
              </a:rPr>
              <a:t>L'</a:t>
            </a:r>
            <a:r>
              <a:rPr lang="en-US" sz="3800" u="sng" dirty="0" err="1">
                <a:solidFill>
                  <a:srgbClr val="FF0000"/>
                </a:solidFill>
              </a:rPr>
              <a:t>impasse</a:t>
            </a:r>
            <a:r>
              <a:rPr lang="en-US" sz="3800" u="sng" dirty="0">
                <a:solidFill>
                  <a:srgbClr val="FFFFFF"/>
                </a:solidFill>
              </a:rPr>
              <a:t> </a:t>
            </a:r>
            <a:r>
              <a:rPr lang="en-US" sz="3800" u="sng" dirty="0" err="1">
                <a:solidFill>
                  <a:srgbClr val="FFFFFF"/>
                </a:solidFill>
              </a:rPr>
              <a:t>égale</a:t>
            </a:r>
            <a:r>
              <a:rPr lang="en-US" sz="3800" u="sng" dirty="0">
                <a:solidFill>
                  <a:srgbClr val="FFFFFF"/>
                </a:solidFill>
              </a:rPr>
              <a:t> des </a:t>
            </a:r>
            <a:r>
              <a:rPr lang="en-US" sz="3800" u="sng" dirty="0" err="1">
                <a:solidFill>
                  <a:srgbClr val="FFFFFF"/>
                </a:solidFill>
              </a:rPr>
              <a:t>tranchées</a:t>
            </a:r>
            <a:endParaRPr lang="en-US" sz="3800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330200"/>
            <a:ext cx="5530809" cy="6477000"/>
          </a:xfrm>
        </p:spPr>
        <p:txBody>
          <a:bodyPr anchor="ctr">
            <a:normAutofit fontScale="92500" lnSpcReduction="20000"/>
          </a:bodyPr>
          <a:lstStyle/>
          <a:p>
            <a:pPr>
              <a:buNone/>
            </a:pPr>
            <a:r>
              <a:rPr lang="fr-CA" b="1" dirty="0">
                <a:solidFill>
                  <a:schemeClr val="tx1"/>
                </a:solidFill>
              </a:rPr>
              <a:t>  Les armées de la Triple Alliance et de la Triple Entente ont été très uniformément jumelées.</a:t>
            </a:r>
          </a:p>
          <a:p>
            <a:pPr>
              <a:buNone/>
            </a:pPr>
            <a:endParaRPr lang="fr-CA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chemeClr val="tx1"/>
                </a:solidFill>
              </a:rPr>
              <a:t>	Presque impossible de faire des progrès d’aucun côté. Donc, une course au chenal et la « guerre des tranchées ». </a:t>
            </a:r>
          </a:p>
          <a:p>
            <a:r>
              <a:rPr lang="fr-CA" b="1" dirty="0">
                <a:solidFill>
                  <a:schemeClr val="tx1"/>
                </a:solidFill>
              </a:rPr>
              <a:t>L’</a:t>
            </a:r>
            <a:r>
              <a:rPr lang="fr-CA" b="1" dirty="0">
                <a:solidFill>
                  <a:srgbClr val="FF0000"/>
                </a:solidFill>
              </a:rPr>
              <a:t>impasse</a:t>
            </a:r>
            <a:r>
              <a:rPr lang="fr-CA" b="1" dirty="0">
                <a:solidFill>
                  <a:schemeClr val="tx1"/>
                </a:solidFill>
              </a:rPr>
              <a:t> avait commencé.</a:t>
            </a:r>
          </a:p>
          <a:p>
            <a:pPr>
              <a:buNone/>
            </a:pPr>
            <a:endParaRPr lang="fr-CA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chemeClr val="tx1"/>
                </a:solidFill>
              </a:rPr>
              <a:t> Les soldats des deux côtés ont reçu l’ordre de </a:t>
            </a:r>
          </a:p>
          <a:p>
            <a:pPr>
              <a:buNone/>
            </a:pPr>
            <a:r>
              <a:rPr lang="fr-CA" b="1" dirty="0">
                <a:solidFill>
                  <a:schemeClr val="tx1"/>
                </a:solidFill>
              </a:rPr>
              <a:t>« creuser » des tranchées.</a:t>
            </a:r>
          </a:p>
          <a:p>
            <a:pPr>
              <a:buNone/>
            </a:pPr>
            <a:endParaRPr lang="fr-CA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chemeClr val="tx1"/>
                </a:solidFill>
              </a:rPr>
              <a:t> Le résultat final a été les tranchées – un système complexe de fossés, de tunnels, de bunkers souterrains, de barbelés et de nids de mitrailleuses – qui ont rendu l’attaque presque suicidaire.</a:t>
            </a:r>
          </a:p>
          <a:p>
            <a:pPr>
              <a:buNone/>
            </a:pPr>
            <a:endParaRPr lang="fr-CA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chemeClr val="tx1"/>
                </a:solidFill>
              </a:rPr>
              <a:t> Bien que des millions de personnes soient mortes, il y a eu très peu de mouvement pendant plus de 3 ans.</a:t>
            </a:r>
          </a:p>
          <a:p>
            <a:pPr>
              <a:buNone/>
            </a:pPr>
            <a:endParaRPr lang="en-US" sz="17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292DCB-B87B-4D16-AE9A-7395FBAFE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1" y="4703719"/>
            <a:ext cx="2705100" cy="16859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8118C4-882F-42A0-86E3-18A3BB93D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6" y="381995"/>
            <a:ext cx="2661225" cy="21311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2AB816C-3CBD-43FF-9DB5-412890B25C48}"/>
              </a:ext>
            </a:extLst>
          </p:cNvPr>
          <p:cNvSpPr/>
          <p:nvPr/>
        </p:nvSpPr>
        <p:spPr>
          <a:xfrm>
            <a:off x="1828800" y="292100"/>
            <a:ext cx="5867400" cy="67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A8E9D0-1683-412F-A3CD-E5AA7A1209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2600" y="292100"/>
            <a:ext cx="6553200" cy="768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b="1" dirty="0">
                <a:latin typeface="+mn-lt"/>
              </a:rPr>
              <a:t>R</a:t>
            </a:r>
            <a:r>
              <a:rPr lang="fr-CA" b="1" dirty="0">
                <a:latin typeface="+mn-lt"/>
              </a:rPr>
              <a:t>é</a:t>
            </a:r>
            <a:r>
              <a:rPr b="1" dirty="0" err="1">
                <a:latin typeface="+mn-lt"/>
              </a:rPr>
              <a:t>sult</a:t>
            </a:r>
            <a:r>
              <a:rPr lang="en-US" b="1" dirty="0" err="1">
                <a:latin typeface="+mn-lt"/>
              </a:rPr>
              <a:t>ats</a:t>
            </a:r>
            <a:r>
              <a:rPr lang="en-US" b="1" dirty="0">
                <a:latin typeface="+mn-lt"/>
              </a:rPr>
              <a:t> de la faillite du plan</a:t>
            </a:r>
            <a:endParaRPr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7EF5F-BF72-45A6-8D3F-940C2D1CF5E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5800" y="1447800"/>
            <a:ext cx="8077200" cy="4972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FR" sz="2400" dirty="0">
                <a:solidFill>
                  <a:schemeClr val="tx1"/>
                </a:solidFill>
              </a:rPr>
              <a:t>Les deux côtés avaient des armées FORTES et de la technologie avancée, ils ne pouvaient pas se battre!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sz="2400" u="sng" dirty="0" err="1">
                <a:solidFill>
                  <a:srgbClr val="FF0000"/>
                </a:solidFill>
              </a:rPr>
              <a:t>Résultats</a:t>
            </a:r>
            <a:r>
              <a:rPr lang="en-US" sz="2400" u="sng" dirty="0">
                <a:solidFill>
                  <a:srgbClr val="FF0000"/>
                </a:solidFill>
              </a:rPr>
              <a:t>?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FR" sz="2400" dirty="0">
                <a:solidFill>
                  <a:schemeClr val="tx1"/>
                </a:solidFill>
              </a:rPr>
              <a:t>Les deux côtés ont creusé dans des tranchées pour solidifier leur avance et fournir un abri/une protection.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FR" sz="2400" dirty="0">
                <a:solidFill>
                  <a:schemeClr val="tx1"/>
                </a:solidFill>
              </a:rPr>
              <a:t>Être temporaire.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FR" sz="2400" dirty="0">
                <a:solidFill>
                  <a:schemeClr val="tx1"/>
                </a:solidFill>
              </a:rPr>
              <a:t>Pour éviter les attaques, le fil de fer barbelé s'est répandu entre les deux tranchées (No Mans Land) 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fr-FR" sz="2400" dirty="0">
                <a:solidFill>
                  <a:schemeClr val="tx1"/>
                </a:solidFill>
              </a:rPr>
              <a:t>MAIS les tranchées sont devenues un accessoire permanent</a:t>
            </a: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800" b="1" dirty="0">
                <a:solidFill>
                  <a:srgbClr val="FF0000"/>
                </a:solidFill>
              </a:rPr>
              <a:t>IMPASSE!</a:t>
            </a:r>
          </a:p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0096266-3D03-49FA-9845-26BE7364E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451" y="360468"/>
            <a:ext cx="3014091" cy="719667"/>
          </a:xfrm>
        </p:spPr>
        <p:txBody>
          <a:bodyPr anchor="b">
            <a:normAutofit/>
          </a:bodyPr>
          <a:lstStyle/>
          <a:p>
            <a:r>
              <a:rPr lang="en-US" sz="3500" b="1" u="sng" dirty="0" err="1">
                <a:solidFill>
                  <a:srgbClr val="FFFFFF"/>
                </a:solidFill>
              </a:rPr>
              <a:t>Origines</a:t>
            </a:r>
            <a:r>
              <a:rPr lang="en-US" sz="3500" b="1" u="sng" dirty="0">
                <a:solidFill>
                  <a:srgbClr val="FFFFFF"/>
                </a:solidFill>
              </a:rPr>
              <a:t> du plan</a:t>
            </a:r>
          </a:p>
        </p:txBody>
      </p:sp>
      <p:pic>
        <p:nvPicPr>
          <p:cNvPr id="1026" name="Picture 2" descr="http://www.corbisimages.com/images/67/1F6A7E33-B2CB-4AEF-AB51-50CFDD182734/E9213.jpg"/>
          <p:cNvPicPr>
            <a:picLocks noChangeAspect="1" noChangeArrowheads="1"/>
          </p:cNvPicPr>
          <p:nvPr/>
        </p:nvPicPr>
        <p:blipFill rotWithShape="1">
          <a:blip r:embed="rId2" cstate="print"/>
          <a:srcRect l="7400" r="-2" b="-2"/>
          <a:stretch/>
        </p:blipFill>
        <p:spPr bwMode="auto">
          <a:xfrm>
            <a:off x="475499" y="640080"/>
            <a:ext cx="4708897" cy="55881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196" y="1440603"/>
            <a:ext cx="3276600" cy="5278332"/>
          </a:xfrm>
        </p:spPr>
        <p:txBody>
          <a:bodyPr>
            <a:normAutofit/>
          </a:bodyPr>
          <a:lstStyle/>
          <a:p>
            <a:r>
              <a:rPr lang="fr-CA" sz="1800" b="1" dirty="0">
                <a:solidFill>
                  <a:srgbClr val="FFFFFF"/>
                </a:solidFill>
              </a:rPr>
              <a:t>L’Allemagne a eu de mauvaises relations avec la France et la Russie au début du XXe siècle.</a:t>
            </a:r>
          </a:p>
          <a:p>
            <a:endParaRPr lang="fr-CA" sz="1800" b="1" dirty="0">
              <a:solidFill>
                <a:srgbClr val="FFFFFF"/>
              </a:solidFill>
            </a:endParaRPr>
          </a:p>
          <a:p>
            <a:r>
              <a:rPr lang="fr-CA" sz="1800" b="1" dirty="0">
                <a:solidFill>
                  <a:srgbClr val="FFFFFF"/>
                </a:solidFill>
              </a:rPr>
              <a:t>Avoir des ennemis à l’Est et à l’Ouest a mis l’Allemagne dans une très mauvaise position.</a:t>
            </a:r>
          </a:p>
          <a:p>
            <a:endParaRPr lang="fr-CA" sz="1800" b="1" dirty="0">
              <a:solidFill>
                <a:srgbClr val="FFFFFF"/>
              </a:solidFill>
            </a:endParaRPr>
          </a:p>
          <a:p>
            <a:r>
              <a:rPr lang="fr-CA" sz="1800" b="1" dirty="0">
                <a:solidFill>
                  <a:srgbClr val="FFFFFF"/>
                </a:solidFill>
              </a:rPr>
              <a:t>Kaiser Wilhelm a demandé au Général Alfred Von Schlieffen de trouver un plan pour contrer avec succès cette menace.</a:t>
            </a:r>
          </a:p>
          <a:p>
            <a:endParaRPr lang="fr-CA" sz="1800" b="1" dirty="0">
              <a:solidFill>
                <a:srgbClr val="FFFFFF"/>
              </a:solidFill>
            </a:endParaRPr>
          </a:p>
          <a:p>
            <a:r>
              <a:rPr lang="fr-CA" sz="1800" b="1" dirty="0">
                <a:solidFill>
                  <a:srgbClr val="FFFFFF"/>
                </a:solidFill>
              </a:rPr>
              <a:t>Le plan était de vaincre la France et la Russie si la guerre éclatait.</a:t>
            </a:r>
            <a:endParaRPr lang="en-US" sz="1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">
            <a:extLst>
              <a:ext uri="{FF2B5EF4-FFF2-40B4-BE49-F238E27FC236}">
                <a16:creationId xmlns:a16="http://schemas.microsoft.com/office/drawing/2014/main" id="{B8766A50-E7BF-47B0-825E-BB828D34A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1661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B1CCD5EF-766D-43B9-A25D-19122E5FB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1989682"/>
          </a:xfrm>
          <a:prstGeom prst="rect">
            <a:avLst/>
          </a:prstGeom>
          <a:solidFill>
            <a:schemeClr val="accent1"/>
          </a:solidFill>
          <a:ln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D9699C9-77F1-4E33-A750-CB78C7EA2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646" y="806204"/>
            <a:ext cx="7934706" cy="1664208"/>
          </a:xfrm>
          <a:prstGeom prst="rect">
            <a:avLst/>
          </a:prstGeom>
          <a:noFill/>
          <a:ln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ZoneTexte 3">
            <a:extLst>
              <a:ext uri="{FF2B5EF4-FFF2-40B4-BE49-F238E27FC236}">
                <a16:creationId xmlns:a16="http://schemas.microsoft.com/office/drawing/2014/main" id="{29BB86BF-CFE0-43A0-A0FB-F90FB7DB7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84" y="1059736"/>
            <a:ext cx="7530175" cy="12281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fr-FR" sz="5400" b="1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RAPPEL</a:t>
            </a:r>
          </a:p>
        </p:txBody>
      </p:sp>
      <p:sp>
        <p:nvSpPr>
          <p:cNvPr id="15363" name="ZoneTexte 6">
            <a:extLst>
              <a:ext uri="{FF2B5EF4-FFF2-40B4-BE49-F238E27FC236}">
                <a16:creationId xmlns:a16="http://schemas.microsoft.com/office/drawing/2014/main" id="{91B7D9D1-A812-4EA9-952B-F5BA5DA4C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84" y="2973313"/>
            <a:ext cx="7530175" cy="29030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defTabSz="914400">
              <a:lnSpc>
                <a:spcPct val="85000"/>
              </a:lnSpc>
              <a:spcAft>
                <a:spcPts val="600"/>
              </a:spcAft>
            </a:pPr>
            <a:r>
              <a:rPr lang="en-US" altLang="fr-FR" sz="2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Allemagne</a:t>
            </a:r>
            <a:b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altLang="fr-F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Frontières</a:t>
            </a: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fr-F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partagées</a:t>
            </a: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avec la France et la </a:t>
            </a:r>
            <a:r>
              <a:rPr lang="en-US" altLang="fr-F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Russie</a:t>
            </a: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b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altLang="fr-F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Avait</a:t>
            </a: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fr-F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peur</a:t>
            </a: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fr-F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d’une</a:t>
            </a: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guerre sur deux fronts.</a:t>
            </a:r>
            <a:b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b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altLang="fr-FR" sz="2800" b="1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Général</a:t>
            </a:r>
            <a:r>
              <a:rPr lang="en-US" altLang="fr-FR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Alfred Graf von Schlieffen </a:t>
            </a:r>
            <a:b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altLang="fr-F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Créé</a:t>
            </a: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le plan Schlieffen </a:t>
            </a:r>
            <a:r>
              <a:rPr lang="en-US" altLang="fr-F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</a:t>
            </a: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1905. </a:t>
            </a:r>
            <a:b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Pour </a:t>
            </a:r>
            <a:r>
              <a:rPr lang="en-US" altLang="fr-F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éviter</a:t>
            </a: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fr-F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une</a:t>
            </a:r>
            <a:r>
              <a:rPr lang="en-US" altLang="fr-FR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guerre sur deux fronts.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165E19-5745-4681-8701-15B4DA5FD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9763"/>
            <a:ext cx="2829128" cy="5492750"/>
          </a:xfrm>
        </p:spPr>
        <p:txBody>
          <a:bodyPr>
            <a:normAutofit/>
          </a:bodyPr>
          <a:lstStyle/>
          <a:p>
            <a:r>
              <a:rPr lang="en-US" u="sng" dirty="0" err="1">
                <a:solidFill>
                  <a:schemeClr val="bg1"/>
                </a:solidFill>
              </a:rPr>
              <a:t>Quel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u="sng" dirty="0" err="1">
                <a:solidFill>
                  <a:schemeClr val="bg1"/>
                </a:solidFill>
              </a:rPr>
              <a:t>était</a:t>
            </a:r>
            <a:r>
              <a:rPr lang="en-US" u="sng" dirty="0">
                <a:solidFill>
                  <a:schemeClr val="bg1"/>
                </a:solidFill>
              </a:rPr>
              <a:t> le plan Schlieffen 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39D138-1CA3-416A-99E7-B09B12DACC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982355"/>
              </p:ext>
            </p:extLst>
          </p:nvPr>
        </p:nvGraphicFramePr>
        <p:xfrm>
          <a:off x="3895927" y="639763"/>
          <a:ext cx="4761376" cy="549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9" name="Group 27">
            <a:extLst>
              <a:ext uri="{FF2B5EF4-FFF2-40B4-BE49-F238E27FC236}">
                <a16:creationId xmlns:a16="http://schemas.microsoft.com/office/drawing/2014/main" id="{B20FFEB6-8C96-4099-BE7A-122C3EB9F28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6200" y="34925"/>
          <a:ext cx="8991600" cy="6686550"/>
        </p:xfrm>
        <a:graphic>
          <a:graphicData uri="http://schemas.openxmlformats.org/drawingml/2006/table">
            <a:tbl>
              <a:tblPr/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Le plan Schieffen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Ce qui est VRAIMENT arrivé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621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L'Allemagne a supposé que la France s'attendrait à une attaque à la frontière d'Alsace et de Lorraine parce que: C'est là que l'Allemagne a attaqué la dernière fois.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fr-FR" sz="2000" dirty="0"/>
                        <a:t>La</a:t>
                      </a:r>
                      <a:r>
                        <a:rPr lang="fr-FR" sz="2000" baseline="0" dirty="0"/>
                        <a:t> France</a:t>
                      </a:r>
                      <a:r>
                        <a:rPr lang="fr-FR" sz="2000" dirty="0"/>
                        <a:t> voulait que ses provinces soient retournées afin qu'elles envoient automatiquement leurs troupes là-bas dans la guerre pour les ramener.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fr-FR" sz="2000" dirty="0"/>
                        <a:t>Ainsi, les Allemands ont décidé d'envoyer un petit nombre de troupes pour attaquer l'Alsace et la Lorraine en tant que </a:t>
                      </a:r>
                      <a:r>
                        <a:rPr lang="fr-FR" sz="2000" b="1" dirty="0"/>
                        <a:t>détournement</a:t>
                      </a:r>
                      <a:r>
                        <a:rPr lang="fr-FR" sz="2000" dirty="0"/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lang="fr-FR" sz="2000" dirty="0"/>
                        <a:t>Ceci causera que la France evoierait toutes ses troupes en Alsace et en Lorraine pour la défendre!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Baskerville" charset="0"/>
                        <a:ea typeface="ＭＳ Ｐゴシック" pitchFamily="34" charset="-128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220" name="Text Box 28">
            <a:extLst>
              <a:ext uri="{FF2B5EF4-FFF2-40B4-BE49-F238E27FC236}">
                <a16:creationId xmlns:a16="http://schemas.microsoft.com/office/drawing/2014/main" id="{7D1E15EF-FAFC-4A1B-97EC-224378843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990600"/>
            <a:ext cx="449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altLang="en-US" dirty="0">
                <a:solidFill>
                  <a:schemeClr val="tx1"/>
                </a:solidFill>
                <a:latin typeface="+mn-lt"/>
              </a:rPr>
              <a:t>Les Français ont envoyé des troupes vers l'Alsace et la Lorraine. MAIS ils ont compris que l'attaque n'était qu'un détournement</a:t>
            </a:r>
            <a:r>
              <a:rPr lang="en-US" altLang="en-US" b="1" dirty="0">
                <a:solidFill>
                  <a:srgbClr val="660066"/>
                </a:solidFill>
                <a:latin typeface="+mn-lt"/>
              </a:rPr>
              <a:t>. </a:t>
            </a:r>
          </a:p>
        </p:txBody>
      </p:sp>
      <p:pic>
        <p:nvPicPr>
          <p:cNvPr id="16398" name="Picture 29" descr="alsace2">
            <a:extLst>
              <a:ext uri="{FF2B5EF4-FFF2-40B4-BE49-F238E27FC236}">
                <a16:creationId xmlns:a16="http://schemas.microsoft.com/office/drawing/2014/main" id="{A2795EA1-6330-46FE-928F-0E08DFC9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38463"/>
            <a:ext cx="37338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istoryhome.co.uk/europe/pictures/schl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686800" cy="6899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5951C8AE-1375-418B-A648-9102424FF79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61975" y="6019800"/>
            <a:ext cx="8229600" cy="644525"/>
          </a:xfrm>
        </p:spPr>
        <p:txBody>
          <a:bodyPr>
            <a:normAutofit fontScale="92500"/>
          </a:bodyPr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Carte du plan Schlieffen et les plans </a:t>
            </a:r>
            <a:r>
              <a:rPr lang="en-US" altLang="en-US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offensifs</a:t>
            </a:r>
            <a:r>
              <a:rPr lang="en-US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des </a:t>
            </a:r>
            <a:r>
              <a:rPr lang="en-US" altLang="en-US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français</a:t>
            </a:r>
            <a:endParaRPr lang="en-US" altLang="en-US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7411" name="Picture 4" descr="File:Schlieffen Plan.jpg">
            <a:hlinkClick r:id="rId2"/>
            <a:extLst>
              <a:ext uri="{FF2B5EF4-FFF2-40B4-BE49-F238E27FC236}">
                <a16:creationId xmlns:a16="http://schemas.microsoft.com/office/drawing/2014/main" id="{CCC91424-CB02-446D-B526-E1C155A0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7475"/>
            <a:ext cx="73723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165E19-5745-4681-8701-15B4DA5FD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39446"/>
            <a:ext cx="2680404" cy="5492750"/>
          </a:xfrm>
        </p:spPr>
        <p:txBody>
          <a:bodyPr>
            <a:normAutofit/>
          </a:bodyPr>
          <a:lstStyle/>
          <a:p>
            <a:pPr algn="ctr"/>
            <a:r>
              <a:rPr lang="en-US" sz="3700" u="sng">
                <a:solidFill>
                  <a:schemeClr val="bg1"/>
                </a:solidFill>
              </a:rPr>
              <a:t>Les suppositions de l’Allemagne</a:t>
            </a:r>
            <a:endParaRPr lang="en-US" sz="3700" u="sng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FF7639F-3EBA-4FDC-B362-4CC576D0E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522" y="304801"/>
            <a:ext cx="5196078" cy="6172200"/>
          </a:xfrm>
        </p:spPr>
        <p:txBody>
          <a:bodyPr>
            <a:normAutofit fontScale="92500" lnSpcReduction="10000"/>
          </a:bodyPr>
          <a:lstStyle/>
          <a:p>
            <a:r>
              <a:rPr lang="fr-CA" sz="2800" b="1"/>
              <a:t>L’armée russe, grande mais lente, a pris des mois à se mobiliser.</a:t>
            </a:r>
          </a:p>
          <a:p>
            <a:r>
              <a:rPr lang="fr-CA" sz="2800" b="1"/>
              <a:t>La Belgique pourrait être intimidée en permettant à l’Allemagne de passer sans opposition.</a:t>
            </a:r>
          </a:p>
          <a:p>
            <a:r>
              <a:rPr lang="fr-CA" sz="2800" b="1"/>
              <a:t>La France se rendrait si Paris était pris.</a:t>
            </a:r>
          </a:p>
          <a:p>
            <a:r>
              <a:rPr lang="fr-CA" sz="2800" b="1"/>
              <a:t>La Grande-Bretagne ne pourrait pas envoyer son armée à temps pour sauver la France.</a:t>
            </a:r>
          </a:p>
          <a:p>
            <a:r>
              <a:rPr lang="fr-CA" sz="2800" b="1"/>
              <a:t>L’Allemagne était assez forte pour vaincre n’importe quel adversaire facilement.</a:t>
            </a:r>
          </a:p>
          <a:p>
            <a:r>
              <a:rPr lang="fr-CA" sz="2800" b="1"/>
              <a:t>Si l’une de ces hypothèses était fausse, le plan pourrait échouer et l’Allemagne pourrait perdre la guerre!</a:t>
            </a:r>
            <a:endParaRPr lang="fr-CA" sz="28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02" name="Group 14">
            <a:extLst>
              <a:ext uri="{FF2B5EF4-FFF2-40B4-BE49-F238E27FC236}">
                <a16:creationId xmlns:a16="http://schemas.microsoft.com/office/drawing/2014/main" id="{8F50E427-3CF6-4DB4-9153-169BC70C74E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58738" y="55563"/>
          <a:ext cx="4724400" cy="685800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Le Plan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Schlieffen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Ce qui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s’est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vraiment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  <a:ea typeface="ＭＳ Ｐゴシック" pitchFamily="34" charset="-128"/>
                        </a:rPr>
                        <a:t> passé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7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br>
                        <a:rPr lang="fr-FR" sz="2400" dirty="0"/>
                      </a:br>
                      <a:r>
                        <a:rPr lang="fr-FR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Bulk de l'armée allemande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-Prendre la Hollande, le Luxembourg et la Belgique dans un large arc. 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-Entourer Paris pour couper les fournitures et les troupes.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fr-FR" sz="1800" b="1" i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Résultat attendu ?: </a:t>
                      </a:r>
                      <a:r>
                        <a:rPr lang="fr-F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Prendre Paris en 3 semaines.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1" name="Text Box 13">
            <a:extLst>
              <a:ext uri="{FF2B5EF4-FFF2-40B4-BE49-F238E27FC236}">
                <a16:creationId xmlns:a16="http://schemas.microsoft.com/office/drawing/2014/main" id="{8E6D0F72-5979-48E2-B9CC-A84106345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2286000"/>
            <a:ext cx="23447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20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4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2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000"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>
                <a:solidFill>
                  <a:srgbClr val="595959"/>
                </a:solidFill>
                <a:latin typeface="News Gothic MT" panose="020B0504020203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fr-FR" altLang="en-US" sz="1800" dirty="0">
                <a:solidFill>
                  <a:schemeClr val="tx1"/>
                </a:solidFill>
                <a:latin typeface="+mn-lt"/>
              </a:rPr>
              <a:t>-a été changé en une attaque étroite uniquement par la Belgique. 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fr-FR" altLang="en-US" sz="1800" dirty="0">
                <a:solidFill>
                  <a:schemeClr val="tx1"/>
                </a:solidFill>
                <a:latin typeface="+mn-lt"/>
              </a:rPr>
              <a:t>-L'aile droite de l'armée allemande n'était pas assez puissante. </a:t>
            </a:r>
          </a:p>
          <a:p>
            <a:pPr marL="0" indent="0"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lang="fr-FR" altLang="en-US" sz="1800" dirty="0">
                <a:solidFill>
                  <a:schemeClr val="tx1"/>
                </a:solidFill>
                <a:latin typeface="+mn-lt"/>
              </a:rPr>
              <a:t>-Les Français ont pu bouger rapidement leurs troupes au nord pour rencontrer l'armée allemande et défendre Paris</a:t>
            </a:r>
            <a:r>
              <a:rPr lang="en-US" altLang="en-US" sz="1800" b="1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8446" name="Picture 17" descr="File:Schlieffen Plan.jpg">
            <a:hlinkClick r:id="rId2"/>
            <a:extLst>
              <a:ext uri="{FF2B5EF4-FFF2-40B4-BE49-F238E27FC236}">
                <a16:creationId xmlns:a16="http://schemas.microsoft.com/office/drawing/2014/main" id="{50C6EC01-6D1B-4FD5-BBD8-F48105646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76200"/>
            <a:ext cx="42259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French_soldier_uniform_WWI">
            <a:extLst>
              <a:ext uri="{FF2B5EF4-FFF2-40B4-BE49-F238E27FC236}">
                <a16:creationId xmlns:a16="http://schemas.microsoft.com/office/drawing/2014/main" id="{F9E4D19C-7F4D-48E0-A7B1-50A1A60C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52800"/>
            <a:ext cx="13192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</p:bldLst>
  </p:timing>
</p:sld>
</file>

<file path=ppt/theme/theme1.xml><?xml version="1.0" encoding="utf-8"?>
<a:theme xmlns:a="http://schemas.openxmlformats.org/drawingml/2006/main" name="Métropolitain">
  <a:themeElements>
    <a:clrScheme name="Métropolit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étropolitai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950</Words>
  <Application>Microsoft Office PowerPoint</Application>
  <PresentationFormat>Affichage à l'écran (4:3)</PresentationFormat>
  <Paragraphs>113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Baskerville</vt:lpstr>
      <vt:lpstr>Calibri Light</vt:lpstr>
      <vt:lpstr>Wingdings</vt:lpstr>
      <vt:lpstr>Wingdings 2</vt:lpstr>
      <vt:lpstr>Métropolitain</vt:lpstr>
      <vt:lpstr>Le plan Schlieffen</vt:lpstr>
      <vt:lpstr>Origines du plan</vt:lpstr>
      <vt:lpstr>Présentation PowerPoint</vt:lpstr>
      <vt:lpstr>Quel était le plan Schlieffen ?</vt:lpstr>
      <vt:lpstr>Présentation PowerPoint</vt:lpstr>
      <vt:lpstr>Présentation PowerPoint</vt:lpstr>
      <vt:lpstr>Présentation PowerPoint</vt:lpstr>
      <vt:lpstr>Les suppositions de l’Allemagne</vt:lpstr>
      <vt:lpstr>Présentation PowerPoint</vt:lpstr>
      <vt:lpstr>Pourquoi tant d’Allemands ont tiré en premier?</vt:lpstr>
      <vt:lpstr>Ce qui est vraiment arrivé?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premiers mois</vt:lpstr>
      <vt:lpstr>L'impasse égale des tranchées</vt:lpstr>
      <vt:lpstr>Résultats de la faillite du plan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plan Schlieffen</dc:title>
  <dc:creator>Christine Lagrandeur</dc:creator>
  <cp:lastModifiedBy>Christine Lagrandeur</cp:lastModifiedBy>
  <cp:revision>3</cp:revision>
  <dcterms:created xsi:type="dcterms:W3CDTF">2019-07-06T04:20:45Z</dcterms:created>
  <dcterms:modified xsi:type="dcterms:W3CDTF">2019-07-08T15:15:55Z</dcterms:modified>
</cp:coreProperties>
</file>