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ngimg.com/download/15075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picandocodigo.net/2009/separados-al-nacer-sheldon-cooper-y-rodriguez-zapatero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Thought-experiment-on-inertia.svg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www.pngall.com/molecules-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9C946AC-2072-4946-A2B8-39F09D094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48C8C8-F348-4D00-852A-26DD9EBCC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5"/>
          <a:stretch/>
        </p:blipFill>
        <p:spPr>
          <a:xfrm>
            <a:off x="0" y="0"/>
            <a:ext cx="6026763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A5C6C9-6BD0-4A0D-8B09-F33635CEE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876" y="2032000"/>
            <a:ext cx="4513792" cy="281939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CA" sz="4400" dirty="0">
                <a:solidFill>
                  <a:srgbClr val="FFFFFF"/>
                </a:solidFill>
                <a:latin typeface="Cooper Black" panose="0208090404030B020404" pitchFamily="18" charset="0"/>
              </a:rPr>
              <a:t>MÉTHODES DE RECHERCHE EN SCIENCES SOCIALES</a:t>
            </a:r>
            <a:r>
              <a:rPr lang="fr-CA" sz="4100" dirty="0">
                <a:solidFill>
                  <a:srgbClr val="FFFFFF"/>
                </a:solidFill>
              </a:rPr>
              <a:t>
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1A9604-22CA-4B69-BDB0-D6C8FD8D6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876" y="4851399"/>
            <a:ext cx="4513792" cy="914401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fr-CA" sz="3800" dirty="0">
                <a:solidFill>
                  <a:srgbClr val="FFFFFF"/>
                </a:solidFill>
                <a:latin typeface="Cooper Black" panose="0208090404030B020404" pitchFamily="18" charset="0"/>
              </a:rPr>
              <a:t>MÉTHODE D’ENQUÊTE SCIENTIFIQUE EN </a:t>
            </a:r>
            <a:r>
              <a:rPr lang="fr-CA" dirty="0">
                <a:solidFill>
                  <a:srgbClr val="FFFFFF"/>
                </a:solidFill>
              </a:rPr>
              <a:t>
</a:t>
            </a:r>
          </a:p>
        </p:txBody>
      </p:sp>
      <p:sp useBgFill="1">
        <p:nvSpPr>
          <p:cNvPr id="15" name="Freeform 5">
            <a:extLst>
              <a:ext uri="{FF2B5EF4-FFF2-40B4-BE49-F238E27FC236}">
                <a16:creationId xmlns:a16="http://schemas.microsoft.com/office/drawing/2014/main" id="{559FD8B5-8CC4-4CFE-BD2A-1216B1F2C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9ECF13F4-3D2A-4F2E-9BBD-3038670D2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660E16-DCC0-4B6C-8E84-4C292580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9130F79-611E-4458-B53E-36A25721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EA78691-46E9-469A-921B-9D16933E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4AA196-3090-4283-ADF0-893F81085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D33794-9D71-4B08-AE11-8B589EFBA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AFBF0E-867E-4181-93DF-9A13F334B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7EA8258-0459-4037-BABC-B1A0A5D70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8BB355F-363A-4046-90AF-3DDB7AA18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9334308-B9EC-41CF-8B6C-23FB134BA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781133-0656-4918-BE6A-703C148ED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4F93AD-8044-447B-8CAC-8A0697160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AA78689-5B7A-4420-A3DC-0EA081583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09CC934-4D78-4334-8B7F-4D0C13D6C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68DA411-6F43-42CF-8A08-B2871E382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417563A-04A5-4952-AA6D-E503558C5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A41B232-E630-4AC7-9A97-763529D70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EABA1A2-F7BA-4FB5-AD0A-A4DBBCF6F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EA99E51-908F-4D65-AC2B-A8E75A1FE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F2D126B-7D1C-4D2C-97D5-2D8C686B7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B20164-1C4E-4FA3-A2E5-389E74077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4E7AD9-228F-47CD-A598-CB579B489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7D2B81A-6082-4668-8AA7-F2757C8EC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469BD5F-3BFE-4BA0-A24F-7F80A73B8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24D532A-F49F-4BB9-AAA6-8B2B89CB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B2224AE-40A4-483D-991E-9490A01B7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D3DE117-F3FA-4657-B4A7-40DE41238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85EA1EB-1126-463C-AD87-4FB126C6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0336723-7646-4B25-9EE9-519CC8334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52B6D8B-5579-4262-9376-B702382B0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07893BD-D1AE-48C1-91A9-D47879376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C6FEEA5-8E66-4C31-92AD-01305FF4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3E18335-591C-4354-9390-DD371BB3F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51098D0-C2B4-4D61-92D5-C81DDBDA2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EACD9C3-3E01-47CF-BC68-BDAE22E30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0A5C950-6480-44E0-9D50-F193147D5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68F1BDE-24EB-4308-AB69-F353C8598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83E12EF-845B-41E6-BA82-F6CD46C0F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646EE72-4D70-46B4-B655-74722AAC2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2BB073B-89FD-4B47-814B-A8EE7A1EE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EE25488-63A9-43E5-A03F-2E628C3B2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BE7FDEE-BD70-4D8F-B5CE-4D03F1D00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039673A-8522-4BFC-B8B2-7F2FEAED4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7AB08C4-AF01-4D1D-90EA-A4113CFF9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C8E7B06-FF45-4365-9DF4-E8E315A5B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8F00765-F5EC-427C-A7A1-CDFA0406F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FE1EF8A-C81D-4879-9142-3697CA0BC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80C0B62-6F07-4DD2-B308-F3C29F29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9C7C8CB-2D13-4138-B3C1-B78EC19B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EB1BC7E-04BC-423C-843D-7C149C25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8BA62C3-B17C-4AD0-B585-1C42ED74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B6F8BD1-22F9-4EE2-93C7-F859F3B99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173F2AA-33AE-4A43-AFA9-50C60D6F6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6339DB1-5BB0-42C5-B12D-7555AD403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413BF1A-CE02-41EB-8977-EBE39AE0D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899680C-3DC7-4B71-8D34-7EE8306FE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3B57EA5-419A-4EE0-BB93-356B12F6D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7A79B15-73B1-417F-A985-25FBC893F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66DE9DC-92E2-44D8-B7D0-D1295DD8F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9A1F3CD-685D-4541-8715-91E39B1E2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63E90F9-BD80-4805-A68E-CA56D5249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014402D-979B-4D18-9E85-4D8F6C986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A04AE49-4B0B-4908-B1DB-480F568D2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293E6AC-4EF0-4B88-AC7E-BCB112010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344B49D-AFCD-4426-AC08-F3128282C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3B776AB-0884-47E4-AC8D-69A19A610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1EC5397-87DB-4803-855B-44DFE9BB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8EF0075-59DA-4C16-BF01-C65EE2DDD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ABF3642-CC62-4EA5-8A59-1AFF97A56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7715913-AE6D-4FFC-A6EC-E7EE027D2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6B78CB6-17D0-445E-A523-FD18D3BE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83E7655-41DA-4DFA-9DEC-FD37064F0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E953697-F897-4DE0-B735-80C721129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C7CED19-0566-4D81-A59A-5A3561F1B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E247A59-B18F-4331-BC8D-07C3DA5E8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21C3132-6A07-4EB5-A00C-2176067C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067D677-3FA9-4187-B1CA-F6298A917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2E9FC80-B3E8-47CE-862C-9F6E9E598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D383F3C-A57C-472A-9E05-CCD8A4F8E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534D376-6ABA-4DF9-BBEA-EB5A88180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35C1EA75-595E-4B24-9D2E-47BBEE9DD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14155" y="1731777"/>
            <a:ext cx="3368601" cy="460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91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BF55E2-1FC2-4804-B3C7-5674EEC6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328266" cy="1456267"/>
          </a:xfrm>
        </p:spPr>
        <p:txBody>
          <a:bodyPr>
            <a:normAutofit/>
          </a:bodyPr>
          <a:lstStyle/>
          <a:p>
            <a:r>
              <a:rPr lang="fr-CA" sz="4400" dirty="0">
                <a:latin typeface="Cooper Black" panose="0208090404030B020404" pitchFamily="18" charset="0"/>
              </a:rPr>
              <a:t>Sciences sociales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965236-201D-41FE-AF61-4EB8E0220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25" y="2142067"/>
            <a:ext cx="5111650" cy="3649133"/>
          </a:xfrm>
        </p:spPr>
        <p:txBody>
          <a:bodyPr>
            <a:normAutofit fontScale="92500"/>
          </a:bodyPr>
          <a:lstStyle/>
          <a:p>
            <a:endParaRPr lang="fr-CA" dirty="0"/>
          </a:p>
          <a:p>
            <a:endParaRPr lang="fr-CA" dirty="0"/>
          </a:p>
          <a:p>
            <a:r>
              <a:rPr lang="fr-CA" sz="3000" dirty="0">
                <a:latin typeface="Cooper Black" panose="0208090404030B020404" pitchFamily="18" charset="0"/>
              </a:rPr>
              <a:t>N’est pas une science pure. 
Les humains sont moins prévisibles que les composés chimiques, les lois de la physique , etc.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0820A0-B14B-4F1C-8DDA-174AC2B14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8" name="Freeform 98">
              <a:extLst>
                <a:ext uri="{FF2B5EF4-FFF2-40B4-BE49-F238E27FC236}">
                  <a16:creationId xmlns:a16="http://schemas.microsoft.com/office/drawing/2014/main" id="{A0B952A8-34E8-46AE-B7EC-D9FB3BF1E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7C0821D-1BFC-498C-BEE4-6CE6B6B2C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CAE6635-A640-4DF6-8A57-8989A6B7B8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A16D7B4-883D-4B71-A28E-8BDCD687E8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72A9B10-2C9E-4DDF-8C99-874229A492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EF75B38-CC94-4DE1-A968-D9E320A926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0E9350D-D958-4D62-8379-58ADFF9545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1CA4590-01F5-4F10-A727-F0EE16FD3E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4D2BBC3-F36B-4D06-BCA7-F71AD66980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9AD5E0B-9B13-4228-A23D-83F17DD01A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153321-B19E-4FA5-8A22-05A91F2AC4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CB9B077-591C-4298-888F-32BB6D0AB6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6FAFF7A-3D2E-40E1-961C-C2875D67D3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7AB21FA-AE5F-4714-968F-356DEE791F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A657826-1C0D-47DD-9B11-E93A32B64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0DC7092-7C59-441C-9840-7163FAB2D6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56E4341-2683-4149-A265-F498A3B79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2D68886-7F13-46BC-9D15-BAF1B45EC3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17C4A21-61C9-400C-B013-440B0338B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DB85B97-7A10-452C-95EB-4CBC73A729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5A1D773-A4DC-4A3D-BB9D-E056BAC3B7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A7184E7-1D5B-4687-8ADC-B776C1EFB2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32D3DC5-864B-4B44-9E09-2FE1AD048A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0DB5CCD-3BBF-45CE-B561-4579A82BD0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1DD1944-44B9-4A99-A105-7C364538CA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5ACDF35-7550-4E16-9914-613447CC0F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BE9C83A-DEB3-4D63-A163-8223B68140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6FFC901-4314-4DC8-BCF5-34E1ACC591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ACA1D64-7220-4CB4-9BF1-69B45B4822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565C435-F20D-4ACD-921E-A46F19D671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88848F1-0711-4763-BC8B-76970B5C86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F1F2F9F-1FE7-4945-95B9-09731BE954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D030805-517F-4B88-A49B-B0E89A0A9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51D02D9-7DCC-42F6-BBD4-62F841ED42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0B07484-4B4C-4B4E-9841-E455CCF19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183CA18-F3C2-4329-AC85-63B53C6A63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F40AEE3-A69A-4F08-95EC-D4427E2461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92C26C7-E36B-4C29-9C8B-963C7C350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A2AB60F-895F-49A6-A514-5EDE49E67C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A53213F-862F-474E-9DE6-F06F3F344C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D556880-E892-4297-B930-959E868A1F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F786BA14-25A0-4244-92EE-40B324E323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4A8FE26-68CA-4ED2-AC18-175CCD3855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02032B0-7225-492F-A909-4A5FA8B1CA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AA3885E-E420-40C5-8B05-E5167027DD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A973D3B-A048-46C9-8DA7-6792F2F949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7BAEE237-4C03-4C0B-9951-EB14A53620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4E1D87A6-7BC8-4BD7-A2B9-B64555B75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617DFB34-0FF3-45E0-86D1-14367FD4E1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FB72F8F4-90B4-4099-B7E7-4F060A017D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59A58548-CA86-4B09-9534-0B9F46F1C6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1395729B-8C0E-41B8-B3ED-3E25B3289D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A3910024-5A98-44CB-96D6-6F18BEE2B1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71B185B-BD9C-4F33-A1CA-8053DC4F18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D04AC18-163B-4734-89C3-160679520D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F08A3168-5207-4A96-AF77-4442A6DD40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F103104E-3B79-4584-BC67-1617345678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DAE2661F-465D-44F7-832A-93816854D4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6351CA6-C76B-4C66-9378-C385BBE402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242756B9-0921-4B55-B129-1C794D4FDA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37841ED-C77C-4824-BBDB-A4AD5CC4C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04E74C45-8542-46B2-AAA4-9749090683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B975665-5AAD-40D4-AC00-1047ED6593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046CFA9-FF2B-4D62-8063-8D68FF4801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50C0FC6-86F2-4AAC-9174-25FB83DA6F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8652921-868F-4CCF-B70C-034DAD2E76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02A55E7D-1C8A-4438-A99F-3ACAC87A77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3610C07-2EF7-4475-AF6C-9CA4C0645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17D69AF-D03D-4514-A534-475B17591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570FDC14-72EE-470D-876E-6517413658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8BEAC2A8-991D-4B96-ABE3-9A32625B22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4FDD02D-2AD2-4A6C-BBC9-15591F457B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6844DDA-5D96-4DEA-A208-28BBA35901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96F2E86-56F4-4B0C-8D83-55D2865C87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C193D075-DE33-4AD6-937B-FC2912872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B59EA056-638E-430D-AE76-796F1ED38B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8D75FB12-06AB-46A1-BFE4-D16F35625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351D4855-B924-45D6-A884-31A6BC9630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8397D34C-609D-44DB-AFF8-75858A4F31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2EA17769-C4B1-4138-875F-A58D5D8497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B02E948-8CD2-4C3C-9E5D-262DAC3C9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100" name="Freeform 17">
              <a:extLst>
                <a:ext uri="{FF2B5EF4-FFF2-40B4-BE49-F238E27FC236}">
                  <a16:creationId xmlns:a16="http://schemas.microsoft.com/office/drawing/2014/main" id="{F8E025EC-8201-4DC5-B858-C2EEA8121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D00349E-7825-4D5D-81A3-6A5FB2D95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2B0493F4-7EE3-40BC-9693-4C3011697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05D627BB-BD2B-4E33-837E-94DABD948C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0948FD7F-4A95-419F-9592-F1AE43EB39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76D13955-7897-45BF-AE8D-F635DE729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AD38C1DF-38DA-4D6D-AEDD-F23C531045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5618B3C8-757B-4262-8325-56E79801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5BC63D8C-C95A-4588-AEC8-83438699A3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E1EBAFC9-1157-4512-A58B-E8DBDCB0E0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D5C42AD4-0C0A-44F8-BEF5-76D798BB14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FA2FDF3F-1D8B-4D7F-9713-D2785051C4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E5C02B7-5014-410B-A59B-ABA9017C96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FA738C92-C3B6-43D5-A718-230FE5A78A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A7FDBFA0-A00A-4C49-A38C-5197E28B1E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162F2930-B81B-47BF-BAB6-6CD862E0AC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BDB0E661-1786-4C8B-B4AA-1C46DBB09F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EAE039B6-9B91-4DF7-B2E1-BEC620E8AF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A09B3898-68D4-4032-973C-3297FA2A0B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6FDF469-A729-4C34-9A4E-FC7F50FB6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B42661BA-C51F-493E-BA84-7E8E02647B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A6BFC1-5596-4F25-8834-B82EC76C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ADC0C4EA-8B26-488D-842A-8492C28EFA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1365199F-3DA2-4ECE-8AA0-B37E7E3AFB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9F8EAD3C-6628-48E5-A004-B34EFF17E2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627E51D-F7F3-432F-B018-3390B0A3E2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0A796D9-B9B7-497E-91F4-257D2CCAA2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E4E17776-2D77-4801-AFE4-553D807E01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F653420-3C79-432A-9CAB-6A4AEC545B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CB4F431F-451E-4136-B596-17B6396321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75E18572-BE7A-4234-B454-FD38ABFAE2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5EB9F985-7C1A-4BFE-A4DC-F35AA0D04E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500648B4-39E6-409B-A151-2A6CC6D3C4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013A2463-A9F5-45B4-804E-5595FAE42C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CBF3193A-025E-4BE6-9AD5-D3106F9D78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E2832A9B-55E5-494A-A717-3617EDD1F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CC0DA7BF-4BD6-46F6-91A1-E38E259FC7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87B5F7E4-8A2A-468D-8EF3-6D7171EBC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F6A8F3CE-3B42-4770-8933-7C9BCA91B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6224EF38-8522-4A6A-BA96-BAAB1A136C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2B702F4-3A4F-475E-A874-62BA9C76A0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1BF12728-61DB-4CA7-BFEA-C67E21001E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2A114F6C-B377-4620-9C72-92D0FA5095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185FB219-37DC-4CBB-BDEF-43EF98EB00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2060F2EE-256C-4A23-A980-9C317EA5F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52F37857-F893-4D54-B377-60870C91BC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F5DEA293-2202-41FF-B5FE-71F06BAA69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A9C59CAC-07BD-4C27-8926-C55E46BD10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480FA13A-0B04-4946-9A24-2701584E2D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488CE1CC-C8B3-470F-9512-B590AF9DEB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7C1809CD-B912-4E69-A5A5-94EA27B280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FB9E3C6C-40C8-4A98-B0AF-C45C414845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DBE61EAD-B3F8-4E77-B3B6-0A3374C0F2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4303657B-9569-4CB6-A870-F7D678DE67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C95E1DFB-B252-4CBC-95A8-D1DC68A185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2D7B24AC-E1C7-4A27-BACA-0AE3C159FD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97ECB039-4BBD-4991-8C57-7D90D4A22C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38517C97-1250-4775-B725-2CBD677C3F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C9679D68-007E-47A6-A882-07A8088B5C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767BAF92-FB48-468A-B633-46749349E5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2875629C-FBE1-4E58-82B5-53DBC3ABD0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CC29FC6C-B918-40F3-AAAA-1A4F1DFBE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2D55E2D8-4D39-4F44-AAE7-B3B2DDDB5B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8EF38C89-9B35-40D5-A2EC-AE4FFF1712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15C842FE-0918-4A9A-B4F3-F69C539B3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C5A2FDBE-9CE6-41C7-A149-1FC75441C4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FE76B3FC-2648-4EF2-A363-8AED916B45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57AD43BF-C5AB-4324-B39E-5E3AFC887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1D7FC0CC-E465-4316-A7B6-42441D27DC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5EF568F1-4905-4D65-8510-683A87097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B0779A11-5E9E-4455-8DB7-6BF1F0BA4E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2B884067-174C-4C5C-955E-462157D0FA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E5F0FA8-85D6-4B51-B2A8-027AC28D82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76C2522-4938-48D4-9ACE-F61BC4527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7119966D-0585-4354-991F-856ADF670D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6931C16B-534C-413B-A404-870528429A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888EA28D-0FC2-4BEA-B3EB-D9DEB3C4F7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1F2052B6-705D-484A-9856-BCC35D311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B357007E-5B0B-4BC1-96BB-2F9A55E28B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144B8928-2E44-471E-818A-AC5F8B9B1D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3F906D0-CE7C-484D-8C11-5011F768A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739066">
            <a:off x="5520984" y="3122486"/>
            <a:ext cx="2928062" cy="2544637"/>
            <a:chOff x="5281603" y="104899"/>
            <a:chExt cx="6910397" cy="6005491"/>
          </a:xfrm>
        </p:grpSpPr>
        <p:sp>
          <p:nvSpPr>
            <p:cNvPr id="182" name="Freeform 183">
              <a:extLst>
                <a:ext uri="{FF2B5EF4-FFF2-40B4-BE49-F238E27FC236}">
                  <a16:creationId xmlns:a16="http://schemas.microsoft.com/office/drawing/2014/main" id="{0FE191C3-385B-4E2B-ADE9-0FA9E09CA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DF236ECF-9469-429F-B950-E6274E93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ACFB9B6B-3B4B-406C-A9C4-9E15E8EDA9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1185F607-E801-4999-8E05-0C8486DAAA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2AE80DE6-1860-413C-83A4-3D16C772F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BCA67FE0-1324-427A-A3EB-EC0E27E8DA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7426A4D5-E148-458E-81B7-A67551CC52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5AE534E1-BFC4-4B6F-B4A6-D0331A128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6D2BC14-55E1-4250-A703-26EAE5BEB1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D28FA0B2-4451-4A40-A6A8-B5B2BFFD22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695551A0-FD49-4C51-9936-31AADCF8F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21AA33D7-B8C3-4A4C-B04C-90496559F6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EC11C7CB-C8A3-4FA2-8919-4BDE08B8C0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04122C9F-7650-4E2A-BBDD-5ED1794298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B2331B0F-4B2B-49FF-B210-A548BEE14B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9E66A3B2-EAB9-4D0F-8CC6-133C4B8D2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A5D255CC-F767-47F3-9B04-0F597091D8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DE6FFD6E-D10A-4E69-B92A-1C3D4AD900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9BAE1242-2228-4493-81B5-F7807B8DAC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A6A8552-686E-44B0-AA9A-9488BB77FE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7C45C190-42DB-4A86-A102-D04A25E1E1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DC2E5DE9-3511-45AE-9F95-710C8211A3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3F3C6F6-47A6-4265-878C-5092E93280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82B1F3E7-F618-4E13-9E16-7118C45C7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A5E7DF9B-A62B-4C53-A661-B401D7195B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EEE4847E-481F-4419-AE1F-90DED5344C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B13E9C09-74A8-40D0-BC37-74CA31F5D0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B0009143-1101-4DF3-B01E-766F9BE63D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995E8D24-3C05-4242-92BA-731FDA5AE6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A40A7CC8-D93E-41C0-8322-8EF549E1A5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0B91F070-941B-4307-9931-156C868BFF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BF90A755-20A8-4274-A4F7-BD624FECFA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4D87C615-9E34-495E-8406-FAEFC2F845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11A383A9-4CA6-4FAB-9F61-C5E53DBF8B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D7B6069C-3205-4BBB-ADDF-D85A07E550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98083F5B-DC24-40B3-92D2-BF90631145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1AEA55FF-DDBB-4AA2-ACBD-9A4D56FFCC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2E00B1FB-F492-483C-B4D3-893BE48D29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576CFD40-49E1-465A-9B23-F9D980D9A4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5D63EDB7-C852-43C0-9954-6F2196FABE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316E726A-0F37-45E3-9BDF-42ECAA68F6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9E8E54E-8FB5-4650-AD2D-C65F3F53A9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33018142-C705-4D1B-8C27-83842B8D18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4B029D1D-41B1-45D6-8FC5-9EBEEEBD51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238CE0A4-BE74-4418-8DB6-FC0A39102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C5DC5DB6-FAE4-45E0-A0E5-E613B8D7E1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3FBB2B3B-650C-4D6B-BA13-A71D6CB8CD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AA61A363-0BE0-4381-9635-02A60AE9C1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F363EFF4-A1A6-4E57-8128-D13002EAD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744B3004-D3A0-4C95-8618-02CD578CCD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48511694-389A-4FA7-950D-D0B63A422C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03CF007D-1A35-4653-994F-C5DC685C43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E268873C-3BA1-4848-8A1E-55D4416950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6F28B5E8-5EF7-40C6-8012-75E3ADCB41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C4DD4F11-6920-4398-88A7-0C571FA3F9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B87C9D72-9386-43D4-9C27-2B0A676624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6903FC60-7B4A-4E8D-B64E-A6570168D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1565646A-F4D1-434F-ACCE-BC14E5D049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EB5384FB-B917-47C4-9BEF-B81DFEE8C2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03934C7C-17F3-44A9-96A6-AC1E3AFE0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88AF32D4-0DB1-4F6F-8B2B-27519AB902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E8FB5CFF-2F83-4320-9CD0-CCD78775EC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C85CC5D7-8944-4B99-92D2-D827AB9C4F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F55CCF6E-2B52-4B36-872D-542D0CDD70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12D2E4E5-D86C-41AF-B664-F7E0773984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1B38EA97-5B13-4977-B58D-0B28E2D8BA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0CC35DD3-5BF6-4C99-93A1-C0F5ACAB7A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A69C8543-88BB-4CDA-8EF5-2850685210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A091AE30-82E9-4674-9E65-5042AB251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9A3D2800-7BCF-4C76-9CCD-6962D5E5E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2AD91264-05B7-4454-AE8C-BAC45B33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2047D64C-CE38-4EDA-8EA5-8A805D525A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A3C33408-5D0E-4DE4-8945-9001979D3E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E1AE14B5-3844-4A66-A8BC-CD8538C562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5F78B15A-17F2-474B-A6B5-34B225EBA0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114C9FE9-2E7D-466C-978D-713D0A6624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882ACEF4-C446-4969-92B5-8649558C27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DDA39D67-86FF-418E-9876-AB14AFD793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2D3BF31F-EEDE-4027-BAE2-CD14B138C5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F37BBBCA-15AD-4E11-813C-E58EE564FD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" name="Image 10" descr="Une image contenant intérieur, lumière, bleu&#10;&#10;Description générée automatiquement">
            <a:extLst>
              <a:ext uri="{FF2B5EF4-FFF2-40B4-BE49-F238E27FC236}">
                <a16:creationId xmlns:a16="http://schemas.microsoft.com/office/drawing/2014/main" id="{D2CA85A5-D92E-49F8-928C-FEA5E5177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8263" r="19239" b="3"/>
          <a:stretch/>
        </p:blipFill>
        <p:spPr>
          <a:xfrm>
            <a:off x="5959325" y="2806240"/>
            <a:ext cx="2902538" cy="2902537"/>
          </a:xfrm>
          <a:custGeom>
            <a:avLst/>
            <a:gdLst/>
            <a:ahLst/>
            <a:cxnLst/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0345BCA1-DA3C-45F4-BF8E-674EF67A81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9090" r="20945" b="2"/>
          <a:stretch/>
        </p:blipFill>
        <p:spPr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pic>
        <p:nvPicPr>
          <p:cNvPr id="5" name="Image 4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1CC383BA-D116-4567-B4D4-BDC44BF0CA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7989" r="-2" b="24736"/>
          <a:stretch/>
        </p:blipFill>
        <p:spPr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487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1EB41F2-E181-4D4D-9131-A30F6B0A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63CC92-C517-4C71-9222-4579252CD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70839"/>
          </a:xfrm>
          <a:custGeom>
            <a:avLst/>
            <a:gdLst>
              <a:gd name="connsiteX0" fmla="*/ 0 w 12192000"/>
              <a:gd name="connsiteY0" fmla="*/ 0 h 2270839"/>
              <a:gd name="connsiteX1" fmla="*/ 12192000 w 12192000"/>
              <a:gd name="connsiteY1" fmla="*/ 0 h 2270839"/>
              <a:gd name="connsiteX2" fmla="*/ 12192000 w 12192000"/>
              <a:gd name="connsiteY2" fmla="*/ 213719 h 2270839"/>
              <a:gd name="connsiteX3" fmla="*/ 12192000 w 12192000"/>
              <a:gd name="connsiteY3" fmla="*/ 471948 h 2270839"/>
              <a:gd name="connsiteX4" fmla="*/ 12192000 w 12192000"/>
              <a:gd name="connsiteY4" fmla="*/ 519830 h 2270839"/>
              <a:gd name="connsiteX5" fmla="*/ 12192000 w 12192000"/>
              <a:gd name="connsiteY5" fmla="*/ 744793 h 2270839"/>
              <a:gd name="connsiteX6" fmla="*/ 12192000 w 12192000"/>
              <a:gd name="connsiteY6" fmla="*/ 1754021 h 2270839"/>
              <a:gd name="connsiteX7" fmla="*/ 11957522 w 12192000"/>
              <a:gd name="connsiteY7" fmla="*/ 1797923 h 2270839"/>
              <a:gd name="connsiteX8" fmla="*/ 11679973 w 12192000"/>
              <a:gd name="connsiteY8" fmla="*/ 1847667 h 2270839"/>
              <a:gd name="connsiteX9" fmla="*/ 11401197 w 12192000"/>
              <a:gd name="connsiteY9" fmla="*/ 1896360 h 2270839"/>
              <a:gd name="connsiteX10" fmla="*/ 11121192 w 12192000"/>
              <a:gd name="connsiteY10" fmla="*/ 1938046 h 2270839"/>
              <a:gd name="connsiteX11" fmla="*/ 10842416 w 12192000"/>
              <a:gd name="connsiteY11" fmla="*/ 1980083 h 2270839"/>
              <a:gd name="connsiteX12" fmla="*/ 10562411 w 12192000"/>
              <a:gd name="connsiteY12" fmla="*/ 2019318 h 2270839"/>
              <a:gd name="connsiteX13" fmla="*/ 10286091 w 12192000"/>
              <a:gd name="connsiteY13" fmla="*/ 2052947 h 2270839"/>
              <a:gd name="connsiteX14" fmla="*/ 10006086 w 12192000"/>
              <a:gd name="connsiteY14" fmla="*/ 2084825 h 2270839"/>
              <a:gd name="connsiteX15" fmla="*/ 9727310 w 12192000"/>
              <a:gd name="connsiteY15" fmla="*/ 2113901 h 2270839"/>
              <a:gd name="connsiteX16" fmla="*/ 9453445 w 12192000"/>
              <a:gd name="connsiteY16" fmla="*/ 2139123 h 2270839"/>
              <a:gd name="connsiteX17" fmla="*/ 9175897 w 12192000"/>
              <a:gd name="connsiteY17" fmla="*/ 2164345 h 2270839"/>
              <a:gd name="connsiteX18" fmla="*/ 8902033 w 12192000"/>
              <a:gd name="connsiteY18" fmla="*/ 2185364 h 2270839"/>
              <a:gd name="connsiteX19" fmla="*/ 8628169 w 12192000"/>
              <a:gd name="connsiteY19" fmla="*/ 2201828 h 2270839"/>
              <a:gd name="connsiteX20" fmla="*/ 8355533 w 12192000"/>
              <a:gd name="connsiteY20" fmla="*/ 2218994 h 2270839"/>
              <a:gd name="connsiteX21" fmla="*/ 8085353 w 12192000"/>
              <a:gd name="connsiteY21" fmla="*/ 2233356 h 2270839"/>
              <a:gd name="connsiteX22" fmla="*/ 7817629 w 12192000"/>
              <a:gd name="connsiteY22" fmla="*/ 2243515 h 2270839"/>
              <a:gd name="connsiteX23" fmla="*/ 7549905 w 12192000"/>
              <a:gd name="connsiteY23" fmla="*/ 2252273 h 2270839"/>
              <a:gd name="connsiteX24" fmla="*/ 7284638 w 12192000"/>
              <a:gd name="connsiteY24" fmla="*/ 2260680 h 2270839"/>
              <a:gd name="connsiteX25" fmla="*/ 7023055 w 12192000"/>
              <a:gd name="connsiteY25" fmla="*/ 2264534 h 2270839"/>
              <a:gd name="connsiteX26" fmla="*/ 6761472 w 12192000"/>
              <a:gd name="connsiteY26" fmla="*/ 2268737 h 2270839"/>
              <a:gd name="connsiteX27" fmla="*/ 6503573 w 12192000"/>
              <a:gd name="connsiteY27" fmla="*/ 2270839 h 2270839"/>
              <a:gd name="connsiteX28" fmla="*/ 6248130 w 12192000"/>
              <a:gd name="connsiteY28" fmla="*/ 2268737 h 2270839"/>
              <a:gd name="connsiteX29" fmla="*/ 5995144 w 12192000"/>
              <a:gd name="connsiteY29" fmla="*/ 2268737 h 2270839"/>
              <a:gd name="connsiteX30" fmla="*/ 5744613 w 12192000"/>
              <a:gd name="connsiteY30" fmla="*/ 2264534 h 2270839"/>
              <a:gd name="connsiteX31" fmla="*/ 5498995 w 12192000"/>
              <a:gd name="connsiteY31" fmla="*/ 2258228 h 2270839"/>
              <a:gd name="connsiteX32" fmla="*/ 5255834 w 12192000"/>
              <a:gd name="connsiteY32" fmla="*/ 2252273 h 2270839"/>
              <a:gd name="connsiteX33" fmla="*/ 5017584 w 12192000"/>
              <a:gd name="connsiteY33" fmla="*/ 2245617 h 2270839"/>
              <a:gd name="connsiteX34" fmla="*/ 4780562 w 12192000"/>
              <a:gd name="connsiteY34" fmla="*/ 2235458 h 2270839"/>
              <a:gd name="connsiteX35" fmla="*/ 4547227 w 12192000"/>
              <a:gd name="connsiteY35" fmla="*/ 2224598 h 2270839"/>
              <a:gd name="connsiteX36" fmla="*/ 4318800 w 12192000"/>
              <a:gd name="connsiteY36" fmla="*/ 2214790 h 2270839"/>
              <a:gd name="connsiteX37" fmla="*/ 3873004 w 12192000"/>
              <a:gd name="connsiteY37" fmla="*/ 2187115 h 2270839"/>
              <a:gd name="connsiteX38" fmla="*/ 3445628 w 12192000"/>
              <a:gd name="connsiteY38" fmla="*/ 2157690 h 2270839"/>
              <a:gd name="connsiteX39" fmla="*/ 3035446 w 12192000"/>
              <a:gd name="connsiteY39" fmla="*/ 2126862 h 2270839"/>
              <a:gd name="connsiteX40" fmla="*/ 2647370 w 12192000"/>
              <a:gd name="connsiteY40" fmla="*/ 2092883 h 2270839"/>
              <a:gd name="connsiteX41" fmla="*/ 2276487 w 12192000"/>
              <a:gd name="connsiteY41" fmla="*/ 2057501 h 2270839"/>
              <a:gd name="connsiteX42" fmla="*/ 1932621 w 12192000"/>
              <a:gd name="connsiteY42" fmla="*/ 2019318 h 2270839"/>
              <a:gd name="connsiteX43" fmla="*/ 1609634 w 12192000"/>
              <a:gd name="connsiteY43" fmla="*/ 1981835 h 2270839"/>
              <a:gd name="connsiteX44" fmla="*/ 1312435 w 12192000"/>
              <a:gd name="connsiteY44" fmla="*/ 1944352 h 2270839"/>
              <a:gd name="connsiteX45" fmla="*/ 1039799 w 12192000"/>
              <a:gd name="connsiteY45" fmla="*/ 1908971 h 2270839"/>
              <a:gd name="connsiteX46" fmla="*/ 797865 w 12192000"/>
              <a:gd name="connsiteY46" fmla="*/ 1875341 h 2270839"/>
              <a:gd name="connsiteX47" fmla="*/ 579265 w 12192000"/>
              <a:gd name="connsiteY47" fmla="*/ 1843463 h 2270839"/>
              <a:gd name="connsiteX48" fmla="*/ 395052 w 12192000"/>
              <a:gd name="connsiteY48" fmla="*/ 1816840 h 2270839"/>
              <a:gd name="connsiteX49" fmla="*/ 240312 w 12192000"/>
              <a:gd name="connsiteY49" fmla="*/ 1791617 h 2270839"/>
              <a:gd name="connsiteX50" fmla="*/ 27853 w 12192000"/>
              <a:gd name="connsiteY50" fmla="*/ 1755536 h 2270839"/>
              <a:gd name="connsiteX51" fmla="*/ 0 w 12192000"/>
              <a:gd name="connsiteY51" fmla="*/ 1750823 h 2270839"/>
              <a:gd name="connsiteX52" fmla="*/ 0 w 12192000"/>
              <a:gd name="connsiteY52" fmla="*/ 744793 h 2270839"/>
              <a:gd name="connsiteX53" fmla="*/ 0 w 12192000"/>
              <a:gd name="connsiteY53" fmla="*/ 519830 h 2270839"/>
              <a:gd name="connsiteX54" fmla="*/ 0 w 12192000"/>
              <a:gd name="connsiteY54" fmla="*/ 471948 h 2270839"/>
              <a:gd name="connsiteX55" fmla="*/ 0 w 12192000"/>
              <a:gd name="connsiteY55" fmla="*/ 213719 h 227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2270839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519830"/>
                </a:lnTo>
                <a:lnTo>
                  <a:pt x="12192000" y="744793"/>
                </a:lnTo>
                <a:lnTo>
                  <a:pt x="12192000" y="1754021"/>
                </a:lnTo>
                <a:lnTo>
                  <a:pt x="11957522" y="1797923"/>
                </a:lnTo>
                <a:lnTo>
                  <a:pt x="11679973" y="1847667"/>
                </a:lnTo>
                <a:lnTo>
                  <a:pt x="11401197" y="1896360"/>
                </a:lnTo>
                <a:lnTo>
                  <a:pt x="11121192" y="1938046"/>
                </a:lnTo>
                <a:lnTo>
                  <a:pt x="10842416" y="1980083"/>
                </a:lnTo>
                <a:lnTo>
                  <a:pt x="10562411" y="2019318"/>
                </a:lnTo>
                <a:lnTo>
                  <a:pt x="10286091" y="2052947"/>
                </a:lnTo>
                <a:lnTo>
                  <a:pt x="10006086" y="2084825"/>
                </a:lnTo>
                <a:lnTo>
                  <a:pt x="9727310" y="2113901"/>
                </a:lnTo>
                <a:lnTo>
                  <a:pt x="9453445" y="2139123"/>
                </a:lnTo>
                <a:lnTo>
                  <a:pt x="9175897" y="2164345"/>
                </a:lnTo>
                <a:lnTo>
                  <a:pt x="8902033" y="2185364"/>
                </a:lnTo>
                <a:lnTo>
                  <a:pt x="8628169" y="2201828"/>
                </a:lnTo>
                <a:lnTo>
                  <a:pt x="8355533" y="2218994"/>
                </a:lnTo>
                <a:lnTo>
                  <a:pt x="8085353" y="2233356"/>
                </a:lnTo>
                <a:lnTo>
                  <a:pt x="7817629" y="2243515"/>
                </a:lnTo>
                <a:lnTo>
                  <a:pt x="7549905" y="2252273"/>
                </a:lnTo>
                <a:lnTo>
                  <a:pt x="7284638" y="2260680"/>
                </a:lnTo>
                <a:lnTo>
                  <a:pt x="7023055" y="2264534"/>
                </a:lnTo>
                <a:lnTo>
                  <a:pt x="6761472" y="2268737"/>
                </a:lnTo>
                <a:lnTo>
                  <a:pt x="6503573" y="2270839"/>
                </a:lnTo>
                <a:lnTo>
                  <a:pt x="6248130" y="2268737"/>
                </a:lnTo>
                <a:lnTo>
                  <a:pt x="5995144" y="2268737"/>
                </a:lnTo>
                <a:lnTo>
                  <a:pt x="5744613" y="2264534"/>
                </a:lnTo>
                <a:lnTo>
                  <a:pt x="5498995" y="2258228"/>
                </a:lnTo>
                <a:lnTo>
                  <a:pt x="5255834" y="2252273"/>
                </a:lnTo>
                <a:lnTo>
                  <a:pt x="5017584" y="2245617"/>
                </a:lnTo>
                <a:lnTo>
                  <a:pt x="4780562" y="2235458"/>
                </a:lnTo>
                <a:lnTo>
                  <a:pt x="4547227" y="2224598"/>
                </a:lnTo>
                <a:lnTo>
                  <a:pt x="4318800" y="2214790"/>
                </a:lnTo>
                <a:lnTo>
                  <a:pt x="3873004" y="2187115"/>
                </a:lnTo>
                <a:lnTo>
                  <a:pt x="3445628" y="2157690"/>
                </a:lnTo>
                <a:lnTo>
                  <a:pt x="3035446" y="2126862"/>
                </a:lnTo>
                <a:lnTo>
                  <a:pt x="2647370" y="2092883"/>
                </a:lnTo>
                <a:lnTo>
                  <a:pt x="2276487" y="2057501"/>
                </a:lnTo>
                <a:lnTo>
                  <a:pt x="1932621" y="2019318"/>
                </a:lnTo>
                <a:lnTo>
                  <a:pt x="1609634" y="1981835"/>
                </a:lnTo>
                <a:lnTo>
                  <a:pt x="1312435" y="1944352"/>
                </a:lnTo>
                <a:lnTo>
                  <a:pt x="1039799" y="1908971"/>
                </a:lnTo>
                <a:lnTo>
                  <a:pt x="797865" y="1875341"/>
                </a:lnTo>
                <a:lnTo>
                  <a:pt x="579265" y="1843463"/>
                </a:lnTo>
                <a:lnTo>
                  <a:pt x="395052" y="1816840"/>
                </a:lnTo>
                <a:lnTo>
                  <a:pt x="240312" y="1791617"/>
                </a:lnTo>
                <a:lnTo>
                  <a:pt x="27853" y="1755536"/>
                </a:lnTo>
                <a:lnTo>
                  <a:pt x="0" y="1750823"/>
                </a:lnTo>
                <a:lnTo>
                  <a:pt x="0" y="744793"/>
                </a:lnTo>
                <a:lnTo>
                  <a:pt x="0" y="519830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solidFill>
            <a:schemeClr val="tx2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A39FDC-39F4-4CB7-873B-8D786EC02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0" b="63148"/>
          <a:stretch/>
        </p:blipFill>
        <p:spPr>
          <a:xfrm>
            <a:off x="4071257" y="1"/>
            <a:ext cx="8117568" cy="2270839"/>
          </a:xfrm>
          <a:custGeom>
            <a:avLst/>
            <a:gdLst>
              <a:gd name="connsiteX0" fmla="*/ 0 w 8117568"/>
              <a:gd name="connsiteY0" fmla="*/ 0 h 2270839"/>
              <a:gd name="connsiteX1" fmla="*/ 8117568 w 8117568"/>
              <a:gd name="connsiteY1" fmla="*/ 0 h 2270839"/>
              <a:gd name="connsiteX2" fmla="*/ 8117568 w 8117568"/>
              <a:gd name="connsiteY2" fmla="*/ 1754616 h 2270839"/>
              <a:gd name="connsiteX3" fmla="*/ 7886265 w 8117568"/>
              <a:gd name="connsiteY3" fmla="*/ 1797923 h 2270839"/>
              <a:gd name="connsiteX4" fmla="*/ 7608716 w 8117568"/>
              <a:gd name="connsiteY4" fmla="*/ 1847667 h 2270839"/>
              <a:gd name="connsiteX5" fmla="*/ 7329940 w 8117568"/>
              <a:gd name="connsiteY5" fmla="*/ 1896360 h 2270839"/>
              <a:gd name="connsiteX6" fmla="*/ 7049935 w 8117568"/>
              <a:gd name="connsiteY6" fmla="*/ 1938046 h 2270839"/>
              <a:gd name="connsiteX7" fmla="*/ 6771159 w 8117568"/>
              <a:gd name="connsiteY7" fmla="*/ 1980083 h 2270839"/>
              <a:gd name="connsiteX8" fmla="*/ 6491154 w 8117568"/>
              <a:gd name="connsiteY8" fmla="*/ 2019318 h 2270839"/>
              <a:gd name="connsiteX9" fmla="*/ 6214834 w 8117568"/>
              <a:gd name="connsiteY9" fmla="*/ 2052947 h 2270839"/>
              <a:gd name="connsiteX10" fmla="*/ 5934829 w 8117568"/>
              <a:gd name="connsiteY10" fmla="*/ 2084825 h 2270839"/>
              <a:gd name="connsiteX11" fmla="*/ 5656053 w 8117568"/>
              <a:gd name="connsiteY11" fmla="*/ 2113901 h 2270839"/>
              <a:gd name="connsiteX12" fmla="*/ 5382188 w 8117568"/>
              <a:gd name="connsiteY12" fmla="*/ 2139123 h 2270839"/>
              <a:gd name="connsiteX13" fmla="*/ 5104640 w 8117568"/>
              <a:gd name="connsiteY13" fmla="*/ 2164345 h 2270839"/>
              <a:gd name="connsiteX14" fmla="*/ 4830776 w 8117568"/>
              <a:gd name="connsiteY14" fmla="*/ 2185364 h 2270839"/>
              <a:gd name="connsiteX15" fmla="*/ 4556912 w 8117568"/>
              <a:gd name="connsiteY15" fmla="*/ 2201828 h 2270839"/>
              <a:gd name="connsiteX16" fmla="*/ 4284276 w 8117568"/>
              <a:gd name="connsiteY16" fmla="*/ 2218994 h 2270839"/>
              <a:gd name="connsiteX17" fmla="*/ 4014096 w 8117568"/>
              <a:gd name="connsiteY17" fmla="*/ 2233356 h 2270839"/>
              <a:gd name="connsiteX18" fmla="*/ 3746372 w 8117568"/>
              <a:gd name="connsiteY18" fmla="*/ 2243515 h 2270839"/>
              <a:gd name="connsiteX19" fmla="*/ 3478648 w 8117568"/>
              <a:gd name="connsiteY19" fmla="*/ 2252273 h 2270839"/>
              <a:gd name="connsiteX20" fmla="*/ 3213381 w 8117568"/>
              <a:gd name="connsiteY20" fmla="*/ 2260680 h 2270839"/>
              <a:gd name="connsiteX21" fmla="*/ 2951798 w 8117568"/>
              <a:gd name="connsiteY21" fmla="*/ 2264534 h 2270839"/>
              <a:gd name="connsiteX22" fmla="*/ 2690215 w 8117568"/>
              <a:gd name="connsiteY22" fmla="*/ 2268737 h 2270839"/>
              <a:gd name="connsiteX23" fmla="*/ 2432316 w 8117568"/>
              <a:gd name="connsiteY23" fmla="*/ 2270839 h 2270839"/>
              <a:gd name="connsiteX24" fmla="*/ 2176873 w 8117568"/>
              <a:gd name="connsiteY24" fmla="*/ 2268737 h 2270839"/>
              <a:gd name="connsiteX25" fmla="*/ 1923887 w 8117568"/>
              <a:gd name="connsiteY25" fmla="*/ 2268737 h 2270839"/>
              <a:gd name="connsiteX26" fmla="*/ 1673356 w 8117568"/>
              <a:gd name="connsiteY26" fmla="*/ 2264534 h 2270839"/>
              <a:gd name="connsiteX27" fmla="*/ 1427738 w 8117568"/>
              <a:gd name="connsiteY27" fmla="*/ 2258228 h 2270839"/>
              <a:gd name="connsiteX28" fmla="*/ 1184577 w 8117568"/>
              <a:gd name="connsiteY28" fmla="*/ 2252273 h 2270839"/>
              <a:gd name="connsiteX29" fmla="*/ 946327 w 8117568"/>
              <a:gd name="connsiteY29" fmla="*/ 2245617 h 2270839"/>
              <a:gd name="connsiteX30" fmla="*/ 709305 w 8117568"/>
              <a:gd name="connsiteY30" fmla="*/ 2235458 h 2270839"/>
              <a:gd name="connsiteX31" fmla="*/ 475970 w 8117568"/>
              <a:gd name="connsiteY31" fmla="*/ 2224598 h 2270839"/>
              <a:gd name="connsiteX32" fmla="*/ 247543 w 8117568"/>
              <a:gd name="connsiteY32" fmla="*/ 2214790 h 2270839"/>
              <a:gd name="connsiteX33" fmla="*/ 0 w 8117568"/>
              <a:gd name="connsiteY33" fmla="*/ 2199423 h 227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117568" h="2270839">
                <a:moveTo>
                  <a:pt x="0" y="0"/>
                </a:moveTo>
                <a:lnTo>
                  <a:pt x="8117568" y="0"/>
                </a:lnTo>
                <a:lnTo>
                  <a:pt x="8117568" y="1754616"/>
                </a:lnTo>
                <a:lnTo>
                  <a:pt x="7886265" y="1797923"/>
                </a:lnTo>
                <a:lnTo>
                  <a:pt x="7608716" y="1847667"/>
                </a:lnTo>
                <a:lnTo>
                  <a:pt x="7329940" y="1896360"/>
                </a:lnTo>
                <a:lnTo>
                  <a:pt x="7049935" y="1938046"/>
                </a:lnTo>
                <a:lnTo>
                  <a:pt x="6771159" y="1980083"/>
                </a:lnTo>
                <a:lnTo>
                  <a:pt x="6491154" y="2019318"/>
                </a:lnTo>
                <a:lnTo>
                  <a:pt x="6214834" y="2052947"/>
                </a:lnTo>
                <a:lnTo>
                  <a:pt x="5934829" y="2084825"/>
                </a:lnTo>
                <a:lnTo>
                  <a:pt x="5656053" y="2113901"/>
                </a:lnTo>
                <a:lnTo>
                  <a:pt x="5382188" y="2139123"/>
                </a:lnTo>
                <a:lnTo>
                  <a:pt x="5104640" y="2164345"/>
                </a:lnTo>
                <a:lnTo>
                  <a:pt x="4830776" y="2185364"/>
                </a:lnTo>
                <a:lnTo>
                  <a:pt x="4556912" y="2201828"/>
                </a:lnTo>
                <a:lnTo>
                  <a:pt x="4284276" y="2218994"/>
                </a:lnTo>
                <a:lnTo>
                  <a:pt x="4014096" y="2233356"/>
                </a:lnTo>
                <a:lnTo>
                  <a:pt x="3746372" y="2243515"/>
                </a:lnTo>
                <a:lnTo>
                  <a:pt x="3478648" y="2252273"/>
                </a:lnTo>
                <a:lnTo>
                  <a:pt x="3213381" y="2260680"/>
                </a:lnTo>
                <a:lnTo>
                  <a:pt x="2951798" y="2264534"/>
                </a:lnTo>
                <a:lnTo>
                  <a:pt x="2690215" y="2268737"/>
                </a:lnTo>
                <a:lnTo>
                  <a:pt x="2432316" y="2270839"/>
                </a:lnTo>
                <a:lnTo>
                  <a:pt x="2176873" y="2268737"/>
                </a:lnTo>
                <a:lnTo>
                  <a:pt x="1923887" y="2268737"/>
                </a:lnTo>
                <a:lnTo>
                  <a:pt x="1673356" y="2264534"/>
                </a:lnTo>
                <a:lnTo>
                  <a:pt x="1427738" y="2258228"/>
                </a:lnTo>
                <a:lnTo>
                  <a:pt x="1184577" y="2252273"/>
                </a:lnTo>
                <a:lnTo>
                  <a:pt x="946327" y="2245617"/>
                </a:lnTo>
                <a:lnTo>
                  <a:pt x="709305" y="2235458"/>
                </a:lnTo>
                <a:lnTo>
                  <a:pt x="475970" y="2224598"/>
                </a:lnTo>
                <a:lnTo>
                  <a:pt x="247543" y="2214790"/>
                </a:lnTo>
                <a:lnTo>
                  <a:pt x="0" y="2199423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EF8F3EB-87F6-4B5C-825A-AC3D5D8C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57" y="766191"/>
            <a:ext cx="10131425" cy="1110343"/>
          </a:xfrm>
        </p:spPr>
        <p:txBody>
          <a:bodyPr>
            <a:normAutofit fontScale="90000"/>
          </a:bodyPr>
          <a:lstStyle/>
          <a:p>
            <a:pPr algn="ctr"/>
            <a:r>
              <a:rPr lang="fr-CA" sz="4400" dirty="0">
                <a:solidFill>
                  <a:schemeClr val="bg1"/>
                </a:solidFill>
                <a:latin typeface="Cooper Black" panose="0208090404030B020404" pitchFamily="18" charset="0"/>
              </a:rPr>
              <a:t>COMMENT POUVONS-NOUS RÉSOUDRE CE PROBLÈME?</a:t>
            </a:r>
            <a:r>
              <a:rPr lang="fr-CA" sz="3300" dirty="0">
                <a:solidFill>
                  <a:schemeClr val="bg1"/>
                </a:solidFill>
              </a:rPr>
              <a:t>
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CB1E4E-7734-43E6-A107-56BE74967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592572"/>
            <a:ext cx="10820400" cy="3198627"/>
          </a:xfrm>
        </p:spPr>
        <p:txBody>
          <a:bodyPr>
            <a:normAutofit/>
          </a:bodyPr>
          <a:lstStyle/>
          <a:p>
            <a:r>
              <a:rPr lang="fr-CA" sz="2800" dirty="0">
                <a:latin typeface="Cooper Black" panose="0208090404030B020404" pitchFamily="18" charset="0"/>
              </a:rPr>
              <a:t>Bien que les sciences sociales ne soient peut-être pas une science pure, beaucoup d’attention est accordée aux détails de la </a:t>
            </a:r>
            <a:r>
              <a:rPr lang="fr-CA" sz="2800" dirty="0">
                <a:highlight>
                  <a:srgbClr val="FFFF00"/>
                </a:highlight>
                <a:latin typeface="Cooper Black" panose="0208090404030B020404" pitchFamily="18" charset="0"/>
              </a:rPr>
              <a:t>recherche</a:t>
            </a:r>
            <a:r>
              <a:rPr lang="fr-CA" sz="2800" dirty="0">
                <a:latin typeface="Cooper Black" panose="0208090404030B020404" pitchFamily="18" charset="0"/>
              </a:rPr>
              <a:t> et à la formalité.
•Les spécialistes des sciences sociales suivent la </a:t>
            </a:r>
            <a:r>
              <a:rPr lang="fr-CA" sz="2800" dirty="0">
                <a:highlight>
                  <a:srgbClr val="FFFF00"/>
                </a:highlight>
                <a:latin typeface="Cooper Black" panose="0208090404030B020404" pitchFamily="18" charset="0"/>
              </a:rPr>
              <a:t>méthode d’enquête scientifique</a:t>
            </a:r>
            <a:r>
              <a:rPr lang="fr-CA" sz="2800" dirty="0">
                <a:latin typeface="Cooper Black" panose="0208090404030B020404" pitchFamily="18" charset="0"/>
              </a:rPr>
              <a:t> afin de structurer leur recherche de manière académique.</a:t>
            </a:r>
          </a:p>
        </p:txBody>
      </p:sp>
    </p:spTree>
    <p:extLst>
      <p:ext uri="{BB962C8B-B14F-4D97-AF65-F5344CB8AC3E}">
        <p14:creationId xmlns:p14="http://schemas.microsoft.com/office/powerpoint/2010/main" val="2924607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AE181-B35F-458F-BC2A-67D5C422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4000" dirty="0">
                <a:latin typeface="Cooper Black" panose="0208090404030B020404" pitchFamily="18" charset="0"/>
              </a:rPr>
              <a:t>LA MÉTHODE SCIENTIFIQUE D’ENQUÊTE DANS </a:t>
            </a:r>
            <a:r>
              <a:rPr lang="fr-CA" sz="8000" dirty="0">
                <a:solidFill>
                  <a:srgbClr val="FFFF00"/>
                </a:solidFill>
                <a:latin typeface="Cooper Black" panose="0208090404030B020404" pitchFamily="18" charset="0"/>
              </a:rPr>
              <a:t>5</a:t>
            </a:r>
            <a:r>
              <a:rPr lang="fr-CA" dirty="0"/>
              <a:t>
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6C4AE72-37DA-4950-A721-3362D3C1C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84" y="2134441"/>
            <a:ext cx="4599877" cy="452636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sz="4800" b="1" dirty="0">
                <a:solidFill>
                  <a:srgbClr val="FFFF00"/>
                </a:solidFill>
              </a:rPr>
              <a:t>P</a:t>
            </a:r>
            <a:r>
              <a:rPr lang="fr-CA" sz="2400" dirty="0"/>
              <a:t>roblème/question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4800" b="1" dirty="0">
                <a:solidFill>
                  <a:srgbClr val="FFFF00"/>
                </a:solidFill>
              </a:rPr>
              <a:t>H</a:t>
            </a:r>
            <a:r>
              <a:rPr lang="fr-CA" sz="2400" dirty="0"/>
              <a:t>ypothèse ou prédiction 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4800" b="1" dirty="0">
                <a:solidFill>
                  <a:srgbClr val="FFFF00"/>
                </a:solidFill>
              </a:rPr>
              <a:t>C</a:t>
            </a:r>
            <a:r>
              <a:rPr lang="fr-CA" sz="2400" dirty="0"/>
              <a:t>ollecte de données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4800" b="1" dirty="0">
                <a:solidFill>
                  <a:srgbClr val="FFFF00"/>
                </a:solidFill>
              </a:rPr>
              <a:t>A</a:t>
            </a:r>
            <a:r>
              <a:rPr lang="fr-CA" sz="2400" dirty="0"/>
              <a:t>nalyse des résultats 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4800" b="1" dirty="0">
                <a:solidFill>
                  <a:srgbClr val="FFFF00"/>
                </a:solidFill>
              </a:rPr>
              <a:t>C</a:t>
            </a:r>
            <a:r>
              <a:rPr lang="fr-CA" sz="2400" dirty="0"/>
              <a:t>onclusions </a:t>
            </a:r>
          </a:p>
        </p:txBody>
      </p:sp>
      <p:sp>
        <p:nvSpPr>
          <p:cNvPr id="9" name="Espace réservé du contenu 7">
            <a:extLst>
              <a:ext uri="{FF2B5EF4-FFF2-40B4-BE49-F238E27FC236}">
                <a16:creationId xmlns:a16="http://schemas.microsoft.com/office/drawing/2014/main" id="{3B40032E-2A98-4736-81EB-6C9EECCE52ED}"/>
              </a:ext>
            </a:extLst>
          </p:cNvPr>
          <p:cNvSpPr txBox="1">
            <a:spLocks/>
          </p:cNvSpPr>
          <p:nvPr/>
        </p:nvSpPr>
        <p:spPr>
          <a:xfrm>
            <a:off x="9121887" y="1958720"/>
            <a:ext cx="4599877" cy="4526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34988" indent="-534988">
              <a:buFont typeface="+mj-lt"/>
              <a:buAutoNum type="arabicPeriod"/>
            </a:pPr>
            <a:r>
              <a:rPr lang="fr-CA" sz="4800" b="1" dirty="0" err="1">
                <a:solidFill>
                  <a:srgbClr val="FFFF00"/>
                </a:solidFill>
              </a:rPr>
              <a:t>P</a:t>
            </a:r>
            <a:r>
              <a:rPr lang="fr-CA" sz="4800" b="1" dirty="0" err="1"/>
              <a:t>retty</a:t>
            </a:r>
            <a:endParaRPr lang="fr-CA" sz="4800" b="1" dirty="0"/>
          </a:p>
          <a:p>
            <a:pPr marL="342900" indent="-342900">
              <a:buFont typeface="+mj-lt"/>
              <a:buAutoNum type="arabicPeriod"/>
            </a:pPr>
            <a:r>
              <a:rPr lang="fr-CA" sz="4800" b="1" dirty="0">
                <a:solidFill>
                  <a:srgbClr val="FFFF00"/>
                </a:solidFill>
              </a:rPr>
              <a:t>H</a:t>
            </a:r>
            <a:r>
              <a:rPr lang="fr-CA" sz="4800" b="1" dirty="0"/>
              <a:t>ot</a:t>
            </a:r>
            <a:r>
              <a:rPr lang="fr-CA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4800" b="1" dirty="0">
                <a:solidFill>
                  <a:srgbClr val="FFFF00"/>
                </a:solidFill>
              </a:rPr>
              <a:t>C</a:t>
            </a:r>
            <a:r>
              <a:rPr lang="fr-CA" sz="4800" b="1" dirty="0"/>
              <a:t>reatures</a:t>
            </a:r>
            <a:endParaRPr lang="fr-CA" sz="2400" dirty="0"/>
          </a:p>
          <a:p>
            <a:pPr marL="342900" indent="-342900">
              <a:buFont typeface="+mj-lt"/>
              <a:buAutoNum type="arabicPeriod"/>
            </a:pPr>
            <a:r>
              <a:rPr lang="fr-CA" sz="4800" b="1" dirty="0">
                <a:solidFill>
                  <a:srgbClr val="FFFF00"/>
                </a:solidFill>
              </a:rPr>
              <a:t>A</a:t>
            </a:r>
            <a:r>
              <a:rPr lang="fr-CA" sz="4800" b="1" dirty="0"/>
              <a:t>re</a:t>
            </a:r>
            <a:r>
              <a:rPr lang="fr-CA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4800" b="1" dirty="0">
                <a:solidFill>
                  <a:srgbClr val="FFFF00"/>
                </a:solidFill>
              </a:rPr>
              <a:t>C</a:t>
            </a:r>
            <a:r>
              <a:rPr lang="fr-CA" sz="4800" b="1" dirty="0"/>
              <a:t>ool</a:t>
            </a:r>
            <a:r>
              <a:rPr lang="fr-CA" sz="2400" dirty="0"/>
              <a:t> </a:t>
            </a:r>
          </a:p>
        </p:txBody>
      </p:sp>
      <p:pic>
        <p:nvPicPr>
          <p:cNvPr id="1026" name="Picture 2" descr="660 Handsome men to look at ideas in 2021 | handsome men, handsome,  beautiful men">
            <a:extLst>
              <a:ext uri="{FF2B5EF4-FFF2-40B4-BE49-F238E27FC236}">
                <a16:creationId xmlns:a16="http://schemas.microsoft.com/office/drawing/2014/main" id="{573BB662-C354-45A6-9B4B-3E52787B9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944" y="462809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10501 BLACKPINK Rose for Vogue Korea x YSL 'Libre Eau de Toilette' Perfume  | Kpopping">
            <a:extLst>
              <a:ext uri="{FF2B5EF4-FFF2-40B4-BE49-F238E27FC236}">
                <a16:creationId xmlns:a16="http://schemas.microsoft.com/office/drawing/2014/main" id="{2764F72F-9FE2-4BD9-B735-0891EE5A0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946" y="1032405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hawn Mendes | Camila Cabello Wiki | Fandom">
            <a:extLst>
              <a:ext uri="{FF2B5EF4-FFF2-40B4-BE49-F238E27FC236}">
                <a16:creationId xmlns:a16="http://schemas.microsoft.com/office/drawing/2014/main" id="{C2C2D4F6-F929-4AFF-9E66-94DD852BC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38" y="975511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ow to Socialize a Kitten With New People | PetMD">
            <a:extLst>
              <a:ext uri="{FF2B5EF4-FFF2-40B4-BE49-F238E27FC236}">
                <a16:creationId xmlns:a16="http://schemas.microsoft.com/office/drawing/2014/main" id="{7A16B1A5-A56E-4F30-8C8D-ADC4300D4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88" y="4894793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etty White Turns 99 Years Old, Happy Birthday!!!">
            <a:extLst>
              <a:ext uri="{FF2B5EF4-FFF2-40B4-BE49-F238E27FC236}">
                <a16:creationId xmlns:a16="http://schemas.microsoft.com/office/drawing/2014/main" id="{F860E85F-D751-417D-9B13-6A63A9E9A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961" y="275166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41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119</Words>
  <Application>Microsoft Office PowerPoint</Application>
  <PresentationFormat>Grand écran</PresentationFormat>
  <Paragraphs>19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Cooper Black</vt:lpstr>
      <vt:lpstr>Céleste</vt:lpstr>
      <vt:lpstr>MÉTHODES DE RECHERCHE EN SCIENCES SOCIALES
</vt:lpstr>
      <vt:lpstr>Sciences sociales</vt:lpstr>
      <vt:lpstr>COMMENT POUVONS-NOUS RÉSOUDRE CE PROBLÈME?
</vt:lpstr>
      <vt:lpstr>LA MÉTHODE SCIENTIFIQUE D’ENQUÊTE DANS 5
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MÉTHODES DE RECHERCHE EN SCIENCES SOCIALES
</dc:title>
  <dc:creator>Christine Lagrandeur</dc:creator>
  <cp:lastModifiedBy>Christine Lagrandeur</cp:lastModifiedBy>
  <cp:revision>2</cp:revision>
  <dcterms:created xsi:type="dcterms:W3CDTF">2021-08-21T04:13:26Z</dcterms:created>
  <dcterms:modified xsi:type="dcterms:W3CDTF">2021-08-21T04:42:37Z</dcterms:modified>
</cp:coreProperties>
</file>