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4" d="100"/>
          <a:sy n="64" d="100"/>
        </p:scale>
        <p:origin x="68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fr-FR"/>
              <a:t>Modifiez le style du titre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‹N°›</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4734492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02AC24A9-CCB6-4F8D-B8DB-C2F3692CFA5A}" type="datetimeFigureOut">
              <a:rPr lang="en-US" smtClean="0"/>
              <a:t>8/18/2020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8872981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fr-FR"/>
              <a:t>Modifiez le style du titre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02AC24A9-CCB6-4F8D-B8DB-C2F3692CFA5A}"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51651006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02AC24A9-CCB6-4F8D-B8DB-C2F3692CFA5A}"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‹N°›</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40415068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fr-FR"/>
              <a:t>Modifiez le style du titre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02AC24A9-CCB6-4F8D-B8DB-C2F3692CFA5A}"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53965571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fr-FR"/>
              <a:t>Cliquez pour modifier les styles du texte du masque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02AC24A9-CCB6-4F8D-B8DB-C2F3692CFA5A}"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‹N°›</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55534000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fr-FR"/>
              <a:t>Modifiez le style du titre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fr-FR"/>
              <a:t>Cliquez pour modifier les styles du texte du masque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02AC24A9-CCB6-4F8D-B8DB-C2F3692CFA5A}"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402156189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84825635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78542976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88042466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fr-FR"/>
              <a:t>Modifiez le style du titre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02AC24A9-CCB6-4F8D-B8DB-C2F3692CFA5A}"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79529622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02AC24A9-CCB6-4F8D-B8DB-C2F3692CFA5A}" type="datetimeFigureOut">
              <a:rPr lang="en-US" smtClean="0"/>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22136453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02AC24A9-CCB6-4F8D-B8DB-C2F3692CFA5A}" type="datetimeFigureOut">
              <a:rPr lang="en-US" smtClean="0"/>
              <a:t>8/18/2020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29924063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02AC24A9-CCB6-4F8D-B8DB-C2F3692CFA5A}" type="datetimeFigureOut">
              <a:rPr lang="en-US" smtClean="0"/>
              <a:t>8/18/2020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407301985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AC24A9-CCB6-4F8D-B8DB-C2F3692CFA5A}" type="datetimeFigureOut">
              <a:rPr lang="en-US" smtClean="0"/>
              <a:t>8/18/2020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77511083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02AC24A9-CCB6-4F8D-B8DB-C2F3692CFA5A}" type="datetimeFigureOut">
              <a:rPr lang="en-US" smtClean="0"/>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75096330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fr-FR"/>
              <a:t>Modifiez le style du titre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02AC24A9-CCB6-4F8D-B8DB-C2F3692CFA5A}" type="datetimeFigureOut">
              <a:rPr lang="en-US" smtClean="0"/>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94199903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02AC24A9-CCB6-4F8D-B8DB-C2F3692CFA5A}" type="datetimeFigureOut">
              <a:rPr lang="en-US" smtClean="0"/>
              <a:t>8/18/2020</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B2DC25EE-239B-4C5F-AAD1-255A7D5F1EE2}" type="slidenum">
              <a:rPr lang="en-US" smtClean="0"/>
              <a:t>‹N°›</a:t>
            </a:fld>
            <a:endParaRPr lang="en-US"/>
          </a:p>
        </p:txBody>
      </p:sp>
    </p:spTree>
    <p:extLst>
      <p:ext uri="{BB962C8B-B14F-4D97-AF65-F5344CB8AC3E}">
        <p14:creationId xmlns:p14="http://schemas.microsoft.com/office/powerpoint/2010/main" val="63255947"/>
      </p:ext>
    </p:extLst>
  </p:cSld>
  <p:clrMap bg1="dk1" tx1="lt1" bg2="dk2" tx2="lt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 id="2147483763" r:id="rId14"/>
    <p:sldLayoutId id="2147483764" r:id="rId15"/>
    <p:sldLayoutId id="2147483765" r:id="rId16"/>
    <p:sldLayoutId id="2147483766" r:id="rId17"/>
  </p:sldLayoutIdLst>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4F85370-ABE9-4A72-A09D-32D4C8A0005D}"/>
              </a:ext>
            </a:extLst>
          </p:cNvPr>
          <p:cNvPicPr>
            <a:picLocks noChangeAspect="1"/>
          </p:cNvPicPr>
          <p:nvPr/>
        </p:nvPicPr>
        <p:blipFill rotWithShape="1">
          <a:blip r:embed="rId2"/>
          <a:srcRect t="15730"/>
          <a:stretch/>
        </p:blipFill>
        <p:spPr>
          <a:xfrm>
            <a:off x="3" y="-22"/>
            <a:ext cx="12191997" cy="6858022"/>
          </a:xfrm>
          <a:prstGeom prst="rect">
            <a:avLst/>
          </a:prstGeom>
        </p:spPr>
      </p:pic>
      <p:sp>
        <p:nvSpPr>
          <p:cNvPr id="2" name="Titre 1">
            <a:extLst>
              <a:ext uri="{FF2B5EF4-FFF2-40B4-BE49-F238E27FC236}">
                <a16:creationId xmlns:a16="http://schemas.microsoft.com/office/drawing/2014/main" id="{D1E114F6-34CE-462A-AC0D-C1DD32BA5620}"/>
              </a:ext>
            </a:extLst>
          </p:cNvPr>
          <p:cNvSpPr>
            <a:spLocks noGrp="1"/>
          </p:cNvSpPr>
          <p:nvPr>
            <p:ph type="ctrTitle"/>
          </p:nvPr>
        </p:nvSpPr>
        <p:spPr>
          <a:xfrm>
            <a:off x="5537772" y="643467"/>
            <a:ext cx="6010764" cy="3569242"/>
          </a:xfrm>
        </p:spPr>
        <p:txBody>
          <a:bodyPr anchor="t">
            <a:normAutofit/>
          </a:bodyPr>
          <a:lstStyle/>
          <a:p>
            <a:pPr algn="ctr"/>
            <a:r>
              <a:rPr lang="fr-CA" sz="4400" dirty="0">
                <a:solidFill>
                  <a:schemeClr val="tx1">
                    <a:lumMod val="85000"/>
                  </a:schemeClr>
                </a:solidFill>
                <a:latin typeface="Arial Rounded MT Bold" panose="020F0704030504030204" pitchFamily="34" charset="0"/>
              </a:rPr>
              <a:t>Les possibilités d’apprentissage, de carrière et de</a:t>
            </a:r>
            <a:br>
              <a:rPr lang="fr-CA" sz="4400" dirty="0">
                <a:solidFill>
                  <a:schemeClr val="tx1">
                    <a:lumMod val="85000"/>
                  </a:schemeClr>
                </a:solidFill>
                <a:latin typeface="Arial Rounded MT Bold" panose="020F0704030504030204" pitchFamily="34" charset="0"/>
              </a:rPr>
            </a:br>
            <a:r>
              <a:rPr lang="fr-CA" sz="4400" dirty="0">
                <a:solidFill>
                  <a:schemeClr val="tx1">
                    <a:lumMod val="85000"/>
                  </a:schemeClr>
                </a:solidFill>
                <a:latin typeface="Arial Rounded MT Bold" panose="020F0704030504030204" pitchFamily="34" charset="0"/>
              </a:rPr>
              <a:t>vie </a:t>
            </a:r>
          </a:p>
        </p:txBody>
      </p:sp>
      <p:sp>
        <p:nvSpPr>
          <p:cNvPr id="3" name="Sous-titre 2">
            <a:extLst>
              <a:ext uri="{FF2B5EF4-FFF2-40B4-BE49-F238E27FC236}">
                <a16:creationId xmlns:a16="http://schemas.microsoft.com/office/drawing/2014/main" id="{488BDA3A-A025-4414-B5EB-6BFF8D703A10}"/>
              </a:ext>
            </a:extLst>
          </p:cNvPr>
          <p:cNvSpPr>
            <a:spLocks noGrp="1"/>
          </p:cNvSpPr>
          <p:nvPr>
            <p:ph type="subTitle" idx="1"/>
          </p:nvPr>
        </p:nvSpPr>
        <p:spPr>
          <a:xfrm>
            <a:off x="6744045" y="4703602"/>
            <a:ext cx="5449479" cy="1663495"/>
          </a:xfrm>
        </p:spPr>
        <p:txBody>
          <a:bodyPr anchor="b">
            <a:normAutofit/>
          </a:bodyPr>
          <a:lstStyle/>
          <a:p>
            <a:pPr algn="r"/>
            <a:r>
              <a:rPr lang="fr-CA" dirty="0">
                <a:solidFill>
                  <a:schemeClr val="tx1">
                    <a:lumMod val="85000"/>
                  </a:schemeClr>
                </a:solidFill>
                <a:latin typeface="Berlin Sans FB Demi" panose="020E0802020502020306" pitchFamily="34" charset="0"/>
              </a:rPr>
              <a:t>Introduction GLC20</a:t>
            </a:r>
          </a:p>
        </p:txBody>
      </p:sp>
    </p:spTree>
    <p:extLst>
      <p:ext uri="{BB962C8B-B14F-4D97-AF65-F5344CB8AC3E}">
        <p14:creationId xmlns:p14="http://schemas.microsoft.com/office/powerpoint/2010/main" val="187360867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ADF2543-1B6F-4FBC-A7AF-53A0430E05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7AEF7676-9A19-4908-9BF4-6E3199B41E98}"/>
              </a:ext>
            </a:extLst>
          </p:cNvPr>
          <p:cNvSpPr>
            <a:spLocks noGrp="1"/>
          </p:cNvSpPr>
          <p:nvPr>
            <p:ph type="title"/>
          </p:nvPr>
        </p:nvSpPr>
        <p:spPr>
          <a:xfrm>
            <a:off x="684212" y="485244"/>
            <a:ext cx="8534400" cy="1507067"/>
          </a:xfrm>
        </p:spPr>
        <p:txBody>
          <a:bodyPr>
            <a:normAutofit/>
          </a:bodyPr>
          <a:lstStyle/>
          <a:p>
            <a:r>
              <a:rPr lang="fr-CA" b="1" dirty="0"/>
              <a:t>Réflexion?</a:t>
            </a:r>
          </a:p>
        </p:txBody>
      </p:sp>
      <p:grpSp>
        <p:nvGrpSpPr>
          <p:cNvPr id="10" name="Group 9">
            <a:extLst>
              <a:ext uri="{FF2B5EF4-FFF2-40B4-BE49-F238E27FC236}">
                <a16:creationId xmlns:a16="http://schemas.microsoft.com/office/drawing/2014/main" id="{A80A6E81-6B71-43DF-877B-E964A9A4CB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1" name="Straight Connector 10">
              <a:extLst>
                <a:ext uri="{FF2B5EF4-FFF2-40B4-BE49-F238E27FC236}">
                  <a16:creationId xmlns:a16="http://schemas.microsoft.com/office/drawing/2014/main" id="{4E35C3AD-357F-4004-A3F3-2D4EAF34A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337B6032-0A70-4F26-A9A3-B4D60DF1181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DE192CE3-3DD1-448F-93BE-42983DA0D5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6D3DA09-5C72-4562-BEDE-1937DF87E81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D6ACA7CA-2A20-49D7-9053-E076463D79A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grpSp>
      <p:sp>
        <p:nvSpPr>
          <p:cNvPr id="3" name="Espace réservé du contenu 2">
            <a:extLst>
              <a:ext uri="{FF2B5EF4-FFF2-40B4-BE49-F238E27FC236}">
                <a16:creationId xmlns:a16="http://schemas.microsoft.com/office/drawing/2014/main" id="{2881F660-773F-429E-99F7-20309F877DC8}"/>
              </a:ext>
            </a:extLst>
          </p:cNvPr>
          <p:cNvSpPr>
            <a:spLocks noGrp="1"/>
          </p:cNvSpPr>
          <p:nvPr>
            <p:ph idx="1"/>
          </p:nvPr>
        </p:nvSpPr>
        <p:spPr>
          <a:xfrm>
            <a:off x="684211" y="2068511"/>
            <a:ext cx="9334431" cy="3615267"/>
          </a:xfrm>
        </p:spPr>
        <p:txBody>
          <a:bodyPr>
            <a:normAutofit fontScale="92500"/>
          </a:bodyPr>
          <a:lstStyle/>
          <a:p>
            <a:r>
              <a:rPr lang="fr-CA" sz="3500" b="1" dirty="0">
                <a:solidFill>
                  <a:schemeClr val="bg2">
                    <a:lumMod val="60000"/>
                    <a:lumOff val="40000"/>
                  </a:schemeClr>
                </a:solidFill>
              </a:rPr>
              <a:t>Ces habiletés incluent la capacité de reconnaître et gérer ses émotions, de gérer le stress, de maintenir une motivation positive, d’entretenir des relations saines, de développer la conscience de soi et le sentiment d’identité personnelle, ainsi que d’utiliser la pensée critique et créative.</a:t>
            </a:r>
          </a:p>
          <a:p>
            <a:endParaRPr lang="fr-CA" dirty="0">
              <a:solidFill>
                <a:schemeClr val="tx1"/>
              </a:solidFill>
            </a:endParaRPr>
          </a:p>
        </p:txBody>
      </p:sp>
      <p:pic>
        <p:nvPicPr>
          <p:cNvPr id="7170" name="Picture 2" descr="Background Music with Homework? Part 2 -Stress, emotions and music ...">
            <a:extLst>
              <a:ext uri="{FF2B5EF4-FFF2-40B4-BE49-F238E27FC236}">
                <a16:creationId xmlns:a16="http://schemas.microsoft.com/office/drawing/2014/main" id="{5A47BAF4-FF0F-4B7C-949E-93ED059C74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34501" y="256117"/>
            <a:ext cx="2219325" cy="2066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081797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FEB90296-CFE0-401D-9CA3-32966EC4F0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08C9B4EE-7611-4ED9-B356-7BDD377C39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4A4F266A-F2F7-47CD-8BBC-E3777E982F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20D69C80-8919-4A32-B897-F2A21F9405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F427B072-CC5B-481B-9719-8CD4C54444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useBgFill="1">
        <p:nvSpPr>
          <p:cNvPr id="18" name="Rectangle 17">
            <a:extLst>
              <a:ext uri="{FF2B5EF4-FFF2-40B4-BE49-F238E27FC236}">
                <a16:creationId xmlns:a16="http://schemas.microsoft.com/office/drawing/2014/main" id="{4609862E-48F9-45AC-8D44-67A0268A7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C97986E7-0E3C-4F64-886E-935DDCB83AA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773033" y="1420238"/>
            <a:ext cx="4415786" cy="4751961"/>
            <a:chOff x="9206969" y="2963333"/>
            <a:chExt cx="2981858" cy="3208867"/>
          </a:xfrm>
        </p:grpSpPr>
        <p:cxnSp>
          <p:nvCxnSpPr>
            <p:cNvPr id="21" name="Straight Connector 20">
              <a:extLst>
                <a:ext uri="{FF2B5EF4-FFF2-40B4-BE49-F238E27FC236}">
                  <a16:creationId xmlns:a16="http://schemas.microsoft.com/office/drawing/2014/main" id="{B903D17F-F79E-40E5-9563-A1CFFCC06A2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CA5D5775-627F-4588-82B3-905EDF23138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7D7F2A20-5DE4-4BC0-91EA-5FFE33A4D3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3D536BA0-56C7-429C-B41E-B5724F0CD4C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1F15726F-71BE-4007-B9B6-0A1AA0D5201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grpSp>
      <p:sp>
        <p:nvSpPr>
          <p:cNvPr id="2" name="Titre 1">
            <a:extLst>
              <a:ext uri="{FF2B5EF4-FFF2-40B4-BE49-F238E27FC236}">
                <a16:creationId xmlns:a16="http://schemas.microsoft.com/office/drawing/2014/main" id="{1DF8176E-6630-4D5A-8BFA-2E2B3F2ECE79}"/>
              </a:ext>
            </a:extLst>
          </p:cNvPr>
          <p:cNvSpPr>
            <a:spLocks noGrp="1"/>
          </p:cNvSpPr>
          <p:nvPr>
            <p:ph type="title"/>
          </p:nvPr>
        </p:nvSpPr>
        <p:spPr>
          <a:xfrm>
            <a:off x="684211" y="685800"/>
            <a:ext cx="8420877" cy="842016"/>
          </a:xfrm>
        </p:spPr>
        <p:txBody>
          <a:bodyPr vert="horz" lIns="91440" tIns="45720" rIns="91440" bIns="45720" rtlCol="0" anchor="b">
            <a:normAutofit/>
          </a:bodyPr>
          <a:lstStyle/>
          <a:p>
            <a:r>
              <a:rPr lang="en-US" sz="4800" b="1" dirty="0" err="1"/>
              <a:t>Réflexion</a:t>
            </a:r>
            <a:r>
              <a:rPr lang="en-US" sz="4800" b="1" dirty="0"/>
              <a:t>?</a:t>
            </a:r>
          </a:p>
        </p:txBody>
      </p:sp>
      <p:sp>
        <p:nvSpPr>
          <p:cNvPr id="3" name="Espace réservé du contenu 2">
            <a:extLst>
              <a:ext uri="{FF2B5EF4-FFF2-40B4-BE49-F238E27FC236}">
                <a16:creationId xmlns:a16="http://schemas.microsoft.com/office/drawing/2014/main" id="{52B84F15-A7B5-4338-BF9C-D6F58114E9BD}"/>
              </a:ext>
            </a:extLst>
          </p:cNvPr>
          <p:cNvSpPr>
            <a:spLocks noGrp="1"/>
          </p:cNvSpPr>
          <p:nvPr>
            <p:ph idx="1"/>
          </p:nvPr>
        </p:nvSpPr>
        <p:spPr>
          <a:xfrm>
            <a:off x="684212" y="2213617"/>
            <a:ext cx="8420876" cy="3577584"/>
          </a:xfrm>
        </p:spPr>
        <p:txBody>
          <a:bodyPr vert="horz" lIns="91440" tIns="45720" rIns="91440" bIns="45720" rtlCol="0" anchor="t">
            <a:normAutofit/>
          </a:bodyPr>
          <a:lstStyle/>
          <a:p>
            <a:pPr marL="0" indent="0">
              <a:buNone/>
            </a:pPr>
            <a:r>
              <a:rPr lang="en-US" sz="3200" b="1" dirty="0">
                <a:solidFill>
                  <a:schemeClr val="tx2">
                    <a:lumMod val="75000"/>
                  </a:schemeClr>
                </a:solidFill>
              </a:rPr>
              <a:t>Comment </a:t>
            </a:r>
            <a:r>
              <a:rPr lang="en-US" sz="3200" b="1" dirty="0" err="1">
                <a:solidFill>
                  <a:schemeClr val="tx2">
                    <a:lumMod val="75000"/>
                  </a:schemeClr>
                </a:solidFill>
              </a:rPr>
              <a:t>ces</a:t>
            </a:r>
            <a:r>
              <a:rPr lang="en-US" sz="3200" b="1" dirty="0">
                <a:solidFill>
                  <a:schemeClr val="tx2">
                    <a:lumMod val="75000"/>
                  </a:schemeClr>
                </a:solidFill>
              </a:rPr>
              <a:t> </a:t>
            </a:r>
            <a:r>
              <a:rPr lang="en-US" sz="3200" b="1" dirty="0" err="1">
                <a:solidFill>
                  <a:schemeClr val="tx2">
                    <a:lumMod val="75000"/>
                  </a:schemeClr>
                </a:solidFill>
              </a:rPr>
              <a:t>habiletés</a:t>
            </a:r>
            <a:r>
              <a:rPr lang="en-US" sz="3200" b="1" dirty="0">
                <a:solidFill>
                  <a:schemeClr val="tx2">
                    <a:lumMod val="75000"/>
                  </a:schemeClr>
                </a:solidFill>
              </a:rPr>
              <a:t> </a:t>
            </a:r>
            <a:r>
              <a:rPr lang="en-US" sz="3200" b="1" dirty="0" err="1">
                <a:solidFill>
                  <a:schemeClr val="tx2">
                    <a:lumMod val="75000"/>
                  </a:schemeClr>
                </a:solidFill>
              </a:rPr>
              <a:t>sont-elles</a:t>
            </a:r>
            <a:r>
              <a:rPr lang="en-US" sz="3200" b="1" dirty="0">
                <a:solidFill>
                  <a:schemeClr val="tx2">
                    <a:lumMod val="75000"/>
                  </a:schemeClr>
                </a:solidFill>
              </a:rPr>
              <a:t> </a:t>
            </a:r>
            <a:r>
              <a:rPr lang="en-US" sz="3200" b="1" dirty="0" err="1">
                <a:solidFill>
                  <a:schemeClr val="tx2">
                    <a:lumMod val="75000"/>
                  </a:schemeClr>
                </a:solidFill>
              </a:rPr>
              <a:t>liées</a:t>
            </a:r>
            <a:r>
              <a:rPr lang="en-US" sz="3200" b="1" dirty="0">
                <a:solidFill>
                  <a:schemeClr val="tx2">
                    <a:lumMod val="75000"/>
                  </a:schemeClr>
                </a:solidFill>
              </a:rPr>
              <a:t> à la </a:t>
            </a:r>
            <a:r>
              <a:rPr lang="en-US" sz="3200" b="1" dirty="0" err="1">
                <a:solidFill>
                  <a:schemeClr val="tx2">
                    <a:lumMod val="75000"/>
                  </a:schemeClr>
                </a:solidFill>
              </a:rPr>
              <a:t>réussite</a:t>
            </a:r>
            <a:r>
              <a:rPr lang="en-US" sz="3200" b="1" dirty="0">
                <a:solidFill>
                  <a:schemeClr val="tx2">
                    <a:lumMod val="75000"/>
                  </a:schemeClr>
                </a:solidFill>
              </a:rPr>
              <a:t> </a:t>
            </a:r>
            <a:r>
              <a:rPr lang="en-US" sz="3200" b="1" dirty="0" err="1">
                <a:solidFill>
                  <a:schemeClr val="tx2">
                    <a:lumMod val="75000"/>
                  </a:schemeClr>
                </a:solidFill>
              </a:rPr>
              <a:t>scolaire</a:t>
            </a:r>
            <a:r>
              <a:rPr lang="en-US" sz="3200" b="1" dirty="0">
                <a:solidFill>
                  <a:schemeClr val="tx2">
                    <a:lumMod val="75000"/>
                  </a:schemeClr>
                </a:solidFill>
              </a:rPr>
              <a:t>, </a:t>
            </a:r>
            <a:r>
              <a:rPr lang="en-US" sz="3200" b="1" dirty="0" err="1">
                <a:solidFill>
                  <a:schemeClr val="tx2">
                    <a:lumMod val="75000"/>
                  </a:schemeClr>
                </a:solidFill>
              </a:rPr>
              <a:t>professionnelle</a:t>
            </a:r>
            <a:r>
              <a:rPr lang="en-US" sz="3200" b="1" dirty="0">
                <a:solidFill>
                  <a:schemeClr val="tx2">
                    <a:lumMod val="75000"/>
                  </a:schemeClr>
                </a:solidFill>
              </a:rPr>
              <a:t> </a:t>
            </a:r>
            <a:r>
              <a:rPr lang="en-US" sz="3200" b="1" dirty="0" err="1">
                <a:solidFill>
                  <a:schemeClr val="tx2">
                    <a:lumMod val="75000"/>
                  </a:schemeClr>
                </a:solidFill>
              </a:rPr>
              <a:t>ou</a:t>
            </a:r>
            <a:r>
              <a:rPr lang="en-US" sz="3200" b="1" dirty="0">
                <a:solidFill>
                  <a:schemeClr val="tx2">
                    <a:lumMod val="75000"/>
                  </a:schemeClr>
                </a:solidFill>
              </a:rPr>
              <a:t> </a:t>
            </a:r>
            <a:r>
              <a:rPr lang="en-US" sz="3200" b="1" dirty="0" err="1">
                <a:solidFill>
                  <a:schemeClr val="tx2">
                    <a:lumMod val="75000"/>
                  </a:schemeClr>
                </a:solidFill>
              </a:rPr>
              <a:t>personnelle</a:t>
            </a:r>
            <a:r>
              <a:rPr lang="en-US" sz="3200" b="1" dirty="0">
                <a:solidFill>
                  <a:schemeClr val="tx2">
                    <a:lumMod val="75000"/>
                  </a:schemeClr>
                </a:solidFill>
              </a:rPr>
              <a:t>?</a:t>
            </a:r>
          </a:p>
        </p:txBody>
      </p:sp>
      <p:pic>
        <p:nvPicPr>
          <p:cNvPr id="6146" name="Picture 2" descr="Ask This Question for A Successful Agile Transformation | Agile ...">
            <a:extLst>
              <a:ext uri="{FF2B5EF4-FFF2-40B4-BE49-F238E27FC236}">
                <a16:creationId xmlns:a16="http://schemas.microsoft.com/office/drawing/2014/main" id="{D272EDA4-60C4-4CD4-90A0-57706A855A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61655" y="4238625"/>
            <a:ext cx="2619375"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959303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ADF2543-1B6F-4FBC-A7AF-53A0430E05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CEFB3653-50F7-43AA-946F-4D205318B49B}"/>
              </a:ext>
            </a:extLst>
          </p:cNvPr>
          <p:cNvSpPr>
            <a:spLocks noGrp="1"/>
          </p:cNvSpPr>
          <p:nvPr>
            <p:ph type="title"/>
          </p:nvPr>
        </p:nvSpPr>
        <p:spPr>
          <a:xfrm>
            <a:off x="684211" y="360888"/>
            <a:ext cx="8534400" cy="1021823"/>
          </a:xfrm>
        </p:spPr>
        <p:txBody>
          <a:bodyPr>
            <a:normAutofit/>
          </a:bodyPr>
          <a:lstStyle/>
          <a:p>
            <a:r>
              <a:rPr lang="fr-CA" b="1" dirty="0"/>
              <a:t>Réflexion?</a:t>
            </a:r>
          </a:p>
        </p:txBody>
      </p:sp>
      <p:grpSp>
        <p:nvGrpSpPr>
          <p:cNvPr id="10" name="Group 9">
            <a:extLst>
              <a:ext uri="{FF2B5EF4-FFF2-40B4-BE49-F238E27FC236}">
                <a16:creationId xmlns:a16="http://schemas.microsoft.com/office/drawing/2014/main" id="{A80A6E81-6B71-43DF-877B-E964A9A4CB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1" name="Straight Connector 10">
              <a:extLst>
                <a:ext uri="{FF2B5EF4-FFF2-40B4-BE49-F238E27FC236}">
                  <a16:creationId xmlns:a16="http://schemas.microsoft.com/office/drawing/2014/main" id="{4E35C3AD-357F-4004-A3F3-2D4EAF34A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337B6032-0A70-4F26-A9A3-B4D60DF1181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DE192CE3-3DD1-448F-93BE-42983DA0D5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6D3DA09-5C72-4562-BEDE-1937DF87E81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D6ACA7CA-2A20-49D7-9053-E076463D79A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grpSp>
      <p:sp>
        <p:nvSpPr>
          <p:cNvPr id="3" name="Espace réservé du contenu 2">
            <a:extLst>
              <a:ext uri="{FF2B5EF4-FFF2-40B4-BE49-F238E27FC236}">
                <a16:creationId xmlns:a16="http://schemas.microsoft.com/office/drawing/2014/main" id="{C5763B56-BC4D-4136-9912-5D2CB2A3B6E2}"/>
              </a:ext>
            </a:extLst>
          </p:cNvPr>
          <p:cNvSpPr>
            <a:spLocks noGrp="1"/>
          </p:cNvSpPr>
          <p:nvPr>
            <p:ph idx="1"/>
          </p:nvPr>
        </p:nvSpPr>
        <p:spPr>
          <a:xfrm>
            <a:off x="220466" y="2055627"/>
            <a:ext cx="10477431" cy="4802373"/>
          </a:xfrm>
        </p:spPr>
        <p:txBody>
          <a:bodyPr>
            <a:normAutofit/>
          </a:bodyPr>
          <a:lstStyle/>
          <a:p>
            <a:r>
              <a:rPr lang="fr-CA" sz="3200" b="1" dirty="0">
                <a:solidFill>
                  <a:schemeClr val="bg2">
                    <a:lumMod val="60000"/>
                    <a:lumOff val="40000"/>
                  </a:schemeClr>
                </a:solidFill>
              </a:rPr>
              <a:t>De quelle façon l’adaptabilité se manifeste-t-elle pendant le jeu, la pratique de sports ou d’autres activités? </a:t>
            </a:r>
          </a:p>
          <a:p>
            <a:r>
              <a:rPr lang="fr-CA" sz="3200" b="1" dirty="0">
                <a:solidFill>
                  <a:schemeClr val="bg2">
                    <a:lumMod val="60000"/>
                    <a:lumOff val="40000"/>
                  </a:schemeClr>
                </a:solidFill>
              </a:rPr>
              <a:t>Comment votre capacité à vous adapter vous aide-t-elle à réussir dans ces activités? </a:t>
            </a:r>
          </a:p>
          <a:p>
            <a:r>
              <a:rPr lang="fr-CA" sz="3200" b="1" dirty="0">
                <a:solidFill>
                  <a:schemeClr val="bg2">
                    <a:lumMod val="60000"/>
                    <a:lumOff val="40000"/>
                  </a:schemeClr>
                </a:solidFill>
              </a:rPr>
              <a:t>Comment votre capacité à vous adapter peut-elle vous aider tout au long de votre vie professionnelle et personnelle?</a:t>
            </a:r>
          </a:p>
        </p:txBody>
      </p:sp>
      <p:pic>
        <p:nvPicPr>
          <p:cNvPr id="5122" name="Picture 2" descr="ProjeQtOr free project management software - Adaptabilité">
            <a:extLst>
              <a:ext uri="{FF2B5EF4-FFF2-40B4-BE49-F238E27FC236}">
                <a16:creationId xmlns:a16="http://schemas.microsoft.com/office/drawing/2014/main" id="{DBA25270-DFF8-4A68-BC10-65224F1946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2822" y="219416"/>
            <a:ext cx="1943031" cy="19430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036026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ADF2543-1B6F-4FBC-A7AF-53A0430E05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1B891838-62FE-4A58-842A-DC487D6CC509}"/>
              </a:ext>
            </a:extLst>
          </p:cNvPr>
          <p:cNvSpPr>
            <a:spLocks noGrp="1"/>
          </p:cNvSpPr>
          <p:nvPr>
            <p:ph type="title"/>
          </p:nvPr>
        </p:nvSpPr>
        <p:spPr>
          <a:xfrm>
            <a:off x="684212" y="485245"/>
            <a:ext cx="8534400" cy="983960"/>
          </a:xfrm>
        </p:spPr>
        <p:txBody>
          <a:bodyPr>
            <a:normAutofit/>
          </a:bodyPr>
          <a:lstStyle/>
          <a:p>
            <a:r>
              <a:rPr lang="fr-CA" b="1" dirty="0"/>
              <a:t>Réflexion?</a:t>
            </a:r>
          </a:p>
        </p:txBody>
      </p:sp>
      <p:grpSp>
        <p:nvGrpSpPr>
          <p:cNvPr id="10" name="Group 9">
            <a:extLst>
              <a:ext uri="{FF2B5EF4-FFF2-40B4-BE49-F238E27FC236}">
                <a16:creationId xmlns:a16="http://schemas.microsoft.com/office/drawing/2014/main" id="{A80A6E81-6B71-43DF-877B-E964A9A4CB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1" name="Straight Connector 10">
              <a:extLst>
                <a:ext uri="{FF2B5EF4-FFF2-40B4-BE49-F238E27FC236}">
                  <a16:creationId xmlns:a16="http://schemas.microsoft.com/office/drawing/2014/main" id="{4E35C3AD-357F-4004-A3F3-2D4EAF34A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337B6032-0A70-4F26-A9A3-B4D60DF1181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DE192CE3-3DD1-448F-93BE-42983DA0D5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6D3DA09-5C72-4562-BEDE-1937DF87E81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D6ACA7CA-2A20-49D7-9053-E076463D79A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grpSp>
      <p:sp>
        <p:nvSpPr>
          <p:cNvPr id="3" name="Espace réservé du contenu 2">
            <a:extLst>
              <a:ext uri="{FF2B5EF4-FFF2-40B4-BE49-F238E27FC236}">
                <a16:creationId xmlns:a16="http://schemas.microsoft.com/office/drawing/2014/main" id="{F01D29DD-D631-4A64-9BB0-B064F436EDC4}"/>
              </a:ext>
            </a:extLst>
          </p:cNvPr>
          <p:cNvSpPr>
            <a:spLocks noGrp="1"/>
          </p:cNvSpPr>
          <p:nvPr>
            <p:ph idx="1"/>
          </p:nvPr>
        </p:nvSpPr>
        <p:spPr>
          <a:xfrm>
            <a:off x="684212" y="1356189"/>
            <a:ext cx="10823576" cy="4931595"/>
          </a:xfrm>
        </p:spPr>
        <p:txBody>
          <a:bodyPr>
            <a:normAutofit/>
          </a:bodyPr>
          <a:lstStyle/>
          <a:p>
            <a:pPr marL="0" indent="0">
              <a:buNone/>
            </a:pPr>
            <a:r>
              <a:rPr lang="fr-CA" b="1" dirty="0">
                <a:solidFill>
                  <a:schemeClr val="tx1"/>
                </a:solidFill>
              </a:rPr>
              <a:t>Réfléchissez à votre transition vers l’école secondaire</a:t>
            </a:r>
            <a:r>
              <a:rPr lang="fr-CA" dirty="0">
                <a:solidFill>
                  <a:schemeClr val="tx1"/>
                </a:solidFill>
              </a:rPr>
              <a:t>. </a:t>
            </a:r>
          </a:p>
          <a:p>
            <a:r>
              <a:rPr lang="fr-CA" sz="3200" b="1" dirty="0">
                <a:solidFill>
                  <a:schemeClr val="bg2">
                    <a:lumMod val="60000"/>
                    <a:lumOff val="40000"/>
                  </a:schemeClr>
                </a:solidFill>
              </a:rPr>
              <a:t>Qu’est-ce qui s’est bien déroulé? </a:t>
            </a:r>
          </a:p>
          <a:p>
            <a:r>
              <a:rPr lang="fr-CA" sz="3200" b="1" dirty="0">
                <a:solidFill>
                  <a:schemeClr val="bg2">
                    <a:lumMod val="60000"/>
                    <a:lumOff val="40000"/>
                  </a:schemeClr>
                </a:solidFill>
              </a:rPr>
              <a:t>Quels défis avez-vous rencontrés? </a:t>
            </a:r>
          </a:p>
          <a:p>
            <a:r>
              <a:rPr lang="fr-CA" sz="3200" b="1" dirty="0">
                <a:solidFill>
                  <a:schemeClr val="bg2">
                    <a:lumMod val="60000"/>
                    <a:lumOff val="40000"/>
                  </a:schemeClr>
                </a:solidFill>
              </a:rPr>
              <a:t>Avez-vous demandé l’aide de camarades ou d’adultes de confiance? </a:t>
            </a:r>
          </a:p>
          <a:p>
            <a:r>
              <a:rPr lang="fr-CA" sz="3200" b="1" dirty="0">
                <a:solidFill>
                  <a:schemeClr val="bg2">
                    <a:lumMod val="60000"/>
                    <a:lumOff val="40000"/>
                  </a:schemeClr>
                </a:solidFill>
              </a:rPr>
              <a:t>Faites-vous face à des défis persistants? </a:t>
            </a:r>
          </a:p>
          <a:p>
            <a:r>
              <a:rPr lang="fr-CA" sz="3200" b="1" dirty="0">
                <a:solidFill>
                  <a:schemeClr val="bg2">
                    <a:lumMod val="60000"/>
                    <a:lumOff val="40000"/>
                  </a:schemeClr>
                </a:solidFill>
              </a:rPr>
              <a:t>Quelles mesures prenez-vous pour les surmonter? </a:t>
            </a:r>
          </a:p>
        </p:txBody>
      </p:sp>
      <p:pic>
        <p:nvPicPr>
          <p:cNvPr id="4098" name="Picture 2" descr="Transition From Middle to High School: What Parents and Students ...">
            <a:extLst>
              <a:ext uri="{FF2B5EF4-FFF2-40B4-BE49-F238E27FC236}">
                <a16:creationId xmlns:a16="http://schemas.microsoft.com/office/drawing/2014/main" id="{933A63AE-DC07-4D65-BC50-2522565648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25492" y="515408"/>
            <a:ext cx="2133600"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410525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ADF2543-1B6F-4FBC-A7AF-53A0430E05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87980D25-7709-4FB9-87D6-AB2090F3EDE0}"/>
              </a:ext>
            </a:extLst>
          </p:cNvPr>
          <p:cNvSpPr>
            <a:spLocks noGrp="1"/>
          </p:cNvSpPr>
          <p:nvPr>
            <p:ph type="title"/>
          </p:nvPr>
        </p:nvSpPr>
        <p:spPr>
          <a:xfrm>
            <a:off x="684212" y="485244"/>
            <a:ext cx="8534400" cy="1094845"/>
          </a:xfrm>
        </p:spPr>
        <p:txBody>
          <a:bodyPr>
            <a:normAutofit/>
          </a:bodyPr>
          <a:lstStyle/>
          <a:p>
            <a:r>
              <a:rPr lang="fr-CA" b="1" dirty="0"/>
              <a:t>Réflexion?</a:t>
            </a:r>
          </a:p>
        </p:txBody>
      </p:sp>
      <p:grpSp>
        <p:nvGrpSpPr>
          <p:cNvPr id="10" name="Group 9">
            <a:extLst>
              <a:ext uri="{FF2B5EF4-FFF2-40B4-BE49-F238E27FC236}">
                <a16:creationId xmlns:a16="http://schemas.microsoft.com/office/drawing/2014/main" id="{A80A6E81-6B71-43DF-877B-E964A9A4CB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1" name="Straight Connector 10">
              <a:extLst>
                <a:ext uri="{FF2B5EF4-FFF2-40B4-BE49-F238E27FC236}">
                  <a16:creationId xmlns:a16="http://schemas.microsoft.com/office/drawing/2014/main" id="{4E35C3AD-357F-4004-A3F3-2D4EAF34A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337B6032-0A70-4F26-A9A3-B4D60DF1181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DE192CE3-3DD1-448F-93BE-42983DA0D5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6D3DA09-5C72-4562-BEDE-1937DF87E81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D6ACA7CA-2A20-49D7-9053-E076463D79A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grpSp>
      <p:sp>
        <p:nvSpPr>
          <p:cNvPr id="3" name="Espace réservé du contenu 2">
            <a:extLst>
              <a:ext uri="{FF2B5EF4-FFF2-40B4-BE49-F238E27FC236}">
                <a16:creationId xmlns:a16="http://schemas.microsoft.com/office/drawing/2014/main" id="{BCC6E39E-6168-4019-8962-70CF1CDACB13}"/>
              </a:ext>
            </a:extLst>
          </p:cNvPr>
          <p:cNvSpPr>
            <a:spLocks noGrp="1"/>
          </p:cNvSpPr>
          <p:nvPr>
            <p:ph idx="1"/>
          </p:nvPr>
        </p:nvSpPr>
        <p:spPr>
          <a:xfrm>
            <a:off x="684212" y="2068511"/>
            <a:ext cx="8534400" cy="3615267"/>
          </a:xfrm>
        </p:spPr>
        <p:txBody>
          <a:bodyPr>
            <a:normAutofit/>
          </a:bodyPr>
          <a:lstStyle/>
          <a:p>
            <a:r>
              <a:rPr lang="fr-CA" sz="3200" b="1" dirty="0">
                <a:solidFill>
                  <a:schemeClr val="bg2">
                    <a:lumMod val="60000"/>
                    <a:lumOff val="40000"/>
                  </a:schemeClr>
                </a:solidFill>
              </a:rPr>
              <a:t>Quelles sont des mesures positives que vous pouvez adopter si vous n’obtenez pas les résultats escomptés à un examen scolaire ou lors d’une évaluation de rendement au travail? </a:t>
            </a:r>
          </a:p>
        </p:txBody>
      </p:sp>
      <p:pic>
        <p:nvPicPr>
          <p:cNvPr id="3074" name="Picture 2" descr="7 attitudes positives pour une vie plus heureuse – Le petit coach">
            <a:extLst>
              <a:ext uri="{FF2B5EF4-FFF2-40B4-BE49-F238E27FC236}">
                <a16:creationId xmlns:a16="http://schemas.microsoft.com/office/drawing/2014/main" id="{CD07EC88-632F-46A4-AC45-ACD60495CF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35289" y="361419"/>
            <a:ext cx="2466975"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942824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ADF2543-1B6F-4FBC-A7AF-53A0430E05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A4B3553D-D318-4317-8C69-ACF9CE091B86}"/>
              </a:ext>
            </a:extLst>
          </p:cNvPr>
          <p:cNvSpPr>
            <a:spLocks noGrp="1"/>
          </p:cNvSpPr>
          <p:nvPr>
            <p:ph type="title"/>
          </p:nvPr>
        </p:nvSpPr>
        <p:spPr>
          <a:xfrm>
            <a:off x="684212" y="485244"/>
            <a:ext cx="8534400" cy="1015565"/>
          </a:xfrm>
        </p:spPr>
        <p:txBody>
          <a:bodyPr>
            <a:normAutofit/>
          </a:bodyPr>
          <a:lstStyle/>
          <a:p>
            <a:r>
              <a:rPr lang="fr-CA" b="1" dirty="0"/>
              <a:t>Réflexion?</a:t>
            </a:r>
          </a:p>
        </p:txBody>
      </p:sp>
      <p:grpSp>
        <p:nvGrpSpPr>
          <p:cNvPr id="10" name="Group 9">
            <a:extLst>
              <a:ext uri="{FF2B5EF4-FFF2-40B4-BE49-F238E27FC236}">
                <a16:creationId xmlns:a16="http://schemas.microsoft.com/office/drawing/2014/main" id="{A80A6E81-6B71-43DF-877B-E964A9A4CB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1" name="Straight Connector 10">
              <a:extLst>
                <a:ext uri="{FF2B5EF4-FFF2-40B4-BE49-F238E27FC236}">
                  <a16:creationId xmlns:a16="http://schemas.microsoft.com/office/drawing/2014/main" id="{4E35C3AD-357F-4004-A3F3-2D4EAF34A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337B6032-0A70-4F26-A9A3-B4D60DF1181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DE192CE3-3DD1-448F-93BE-42983DA0D5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6D3DA09-5C72-4562-BEDE-1937DF87E81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D6ACA7CA-2A20-49D7-9053-E076463D79A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grpSp>
      <p:sp>
        <p:nvSpPr>
          <p:cNvPr id="3" name="Espace réservé du contenu 2">
            <a:extLst>
              <a:ext uri="{FF2B5EF4-FFF2-40B4-BE49-F238E27FC236}">
                <a16:creationId xmlns:a16="http://schemas.microsoft.com/office/drawing/2014/main" id="{20635557-2670-4E63-AEC5-602EB84BBCD4}"/>
              </a:ext>
            </a:extLst>
          </p:cNvPr>
          <p:cNvSpPr>
            <a:spLocks noGrp="1"/>
          </p:cNvSpPr>
          <p:nvPr>
            <p:ph idx="1"/>
          </p:nvPr>
        </p:nvSpPr>
        <p:spPr>
          <a:xfrm>
            <a:off x="684211" y="2068511"/>
            <a:ext cx="10089805" cy="3615267"/>
          </a:xfrm>
        </p:spPr>
        <p:txBody>
          <a:bodyPr>
            <a:normAutofit/>
          </a:bodyPr>
          <a:lstStyle/>
          <a:p>
            <a:r>
              <a:rPr lang="fr-CA" sz="3200" b="1" dirty="0">
                <a:solidFill>
                  <a:schemeClr val="bg2">
                    <a:lumMod val="60000"/>
                    <a:lumOff val="40000"/>
                  </a:schemeClr>
                </a:solidFill>
              </a:rPr>
              <a:t>Quels obstacles peuvent être rencontrés dans votre cheminement scolaire, professionnel ou personnel?</a:t>
            </a:r>
          </a:p>
          <a:p>
            <a:r>
              <a:rPr lang="fr-CA" sz="3200" b="1" dirty="0">
                <a:solidFill>
                  <a:schemeClr val="bg2">
                    <a:lumMod val="60000"/>
                    <a:lumOff val="40000"/>
                  </a:schemeClr>
                </a:solidFill>
              </a:rPr>
              <a:t>Comment pourriez-vous surmonter ces défis? </a:t>
            </a:r>
          </a:p>
          <a:p>
            <a:r>
              <a:rPr lang="fr-CA" sz="3200" b="1" dirty="0">
                <a:solidFill>
                  <a:schemeClr val="bg2">
                    <a:lumMod val="60000"/>
                    <a:lumOff val="40000"/>
                  </a:schemeClr>
                </a:solidFill>
              </a:rPr>
              <a:t>Comment pourriez-vous les transformer en possibilités? </a:t>
            </a:r>
          </a:p>
        </p:txBody>
      </p:sp>
      <p:pic>
        <p:nvPicPr>
          <p:cNvPr id="2050" name="Picture 2" descr="Défis, Enjeux, Tendances : Solutions &amp; Outils Merkur!">
            <a:extLst>
              <a:ext uri="{FF2B5EF4-FFF2-40B4-BE49-F238E27FC236}">
                <a16:creationId xmlns:a16="http://schemas.microsoft.com/office/drawing/2014/main" id="{9B85E9F0-1848-498D-9A0A-E4B9FD7D6D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86851" y="134408"/>
            <a:ext cx="2466975"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357798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ADF2543-1B6F-4FBC-A7AF-53A0430E05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3153E4F8-A25E-47F8-AC71-27D0BA9F62DD}"/>
              </a:ext>
            </a:extLst>
          </p:cNvPr>
          <p:cNvSpPr>
            <a:spLocks noGrp="1"/>
          </p:cNvSpPr>
          <p:nvPr>
            <p:ph type="title"/>
          </p:nvPr>
        </p:nvSpPr>
        <p:spPr>
          <a:xfrm>
            <a:off x="684212" y="485244"/>
            <a:ext cx="8534400" cy="897467"/>
          </a:xfrm>
        </p:spPr>
        <p:txBody>
          <a:bodyPr>
            <a:normAutofit/>
          </a:bodyPr>
          <a:lstStyle/>
          <a:p>
            <a:r>
              <a:rPr lang="fr-CA" b="1" dirty="0"/>
              <a:t>Réflexion?</a:t>
            </a:r>
          </a:p>
        </p:txBody>
      </p:sp>
      <p:grpSp>
        <p:nvGrpSpPr>
          <p:cNvPr id="10" name="Group 9">
            <a:extLst>
              <a:ext uri="{FF2B5EF4-FFF2-40B4-BE49-F238E27FC236}">
                <a16:creationId xmlns:a16="http://schemas.microsoft.com/office/drawing/2014/main" id="{A80A6E81-6B71-43DF-877B-E964A9A4CB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1" name="Straight Connector 10">
              <a:extLst>
                <a:ext uri="{FF2B5EF4-FFF2-40B4-BE49-F238E27FC236}">
                  <a16:creationId xmlns:a16="http://schemas.microsoft.com/office/drawing/2014/main" id="{4E35C3AD-357F-4004-A3F3-2D4EAF34A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337B6032-0A70-4F26-A9A3-B4D60DF1181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DE192CE3-3DD1-448F-93BE-42983DA0D5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6D3DA09-5C72-4562-BEDE-1937DF87E81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D6ACA7CA-2A20-49D7-9053-E076463D79A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grpSp>
      <p:sp>
        <p:nvSpPr>
          <p:cNvPr id="3" name="Espace réservé du contenu 2">
            <a:extLst>
              <a:ext uri="{FF2B5EF4-FFF2-40B4-BE49-F238E27FC236}">
                <a16:creationId xmlns:a16="http://schemas.microsoft.com/office/drawing/2014/main" id="{B7894C92-DDA9-45A5-92AF-A34F8D5D1977}"/>
              </a:ext>
            </a:extLst>
          </p:cNvPr>
          <p:cNvSpPr>
            <a:spLocks noGrp="1"/>
          </p:cNvSpPr>
          <p:nvPr>
            <p:ph idx="1"/>
          </p:nvPr>
        </p:nvSpPr>
        <p:spPr>
          <a:xfrm>
            <a:off x="684212" y="1609723"/>
            <a:ext cx="10401604" cy="4074056"/>
          </a:xfrm>
        </p:spPr>
        <p:txBody>
          <a:bodyPr>
            <a:normAutofit/>
          </a:bodyPr>
          <a:lstStyle/>
          <a:p>
            <a:r>
              <a:rPr lang="fr-CA" sz="3200" b="1" dirty="0">
                <a:solidFill>
                  <a:schemeClr val="bg2">
                    <a:lumMod val="60000"/>
                    <a:lumOff val="40000"/>
                  </a:schemeClr>
                </a:solidFill>
              </a:rPr>
              <a:t>Dans un milieu professionnel ou dans une communauté majoritairement anglophone, comment pouvez-vous démontrer à votre futur employeur ou à vos pairs que votre connaissance de la langue française est un atout? </a:t>
            </a:r>
          </a:p>
        </p:txBody>
      </p:sp>
      <p:pic>
        <p:nvPicPr>
          <p:cNvPr id="1026" name="Picture 2" descr="Traduction Anglais - Français - About | Facebook">
            <a:extLst>
              <a:ext uri="{FF2B5EF4-FFF2-40B4-BE49-F238E27FC236}">
                <a16:creationId xmlns:a16="http://schemas.microsoft.com/office/drawing/2014/main" id="{4B2DCD2D-0DAF-46C5-9400-E9472F59BA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32662" y="447673"/>
            <a:ext cx="3943350" cy="1162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283807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1298746-45D4-45BA-B467-3785366EE0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6C0FD71-173E-4AC1-A9F7-7A34DE0C2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653464" cy="6858000"/>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a:effectLst>
            <a:innerShdw blurRad="57150" dist="38100">
              <a:prstClr val="black">
                <a:alpha val="70000"/>
              </a:prstClr>
            </a:innerShdw>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2AFBD944-2469-4EF3-8B58-80D996C804E9}"/>
              </a:ext>
            </a:extLst>
          </p:cNvPr>
          <p:cNvSpPr>
            <a:spLocks noGrp="1"/>
          </p:cNvSpPr>
          <p:nvPr>
            <p:ph type="title"/>
          </p:nvPr>
        </p:nvSpPr>
        <p:spPr>
          <a:xfrm>
            <a:off x="557784" y="1536192"/>
            <a:ext cx="3652266" cy="4042283"/>
          </a:xfrm>
        </p:spPr>
        <p:txBody>
          <a:bodyPr anchor="t">
            <a:normAutofit/>
          </a:bodyPr>
          <a:lstStyle/>
          <a:p>
            <a:pPr algn="ctr"/>
            <a:r>
              <a:rPr lang="fr-CA" sz="3200" b="1" dirty="0">
                <a:solidFill>
                  <a:srgbClr val="FFC000"/>
                </a:solidFill>
              </a:rPr>
              <a:t>Travail:</a:t>
            </a:r>
            <a:br>
              <a:rPr lang="fr-CA" sz="3200" b="1" dirty="0">
                <a:solidFill>
                  <a:srgbClr val="FFC000"/>
                </a:solidFill>
              </a:rPr>
            </a:br>
            <a:br>
              <a:rPr lang="fr-CA" sz="3200" b="1" dirty="0">
                <a:solidFill>
                  <a:srgbClr val="FFC000"/>
                </a:solidFill>
              </a:rPr>
            </a:br>
            <a:r>
              <a:rPr lang="fr-CA" sz="3200" b="1" dirty="0">
                <a:solidFill>
                  <a:srgbClr val="FFFFFF"/>
                </a:solidFill>
              </a:rPr>
              <a:t>Réponds aux questions suivantes.</a:t>
            </a:r>
          </a:p>
        </p:txBody>
      </p:sp>
      <p:sp>
        <p:nvSpPr>
          <p:cNvPr id="3" name="Espace réservé du contenu 2">
            <a:extLst>
              <a:ext uri="{FF2B5EF4-FFF2-40B4-BE49-F238E27FC236}">
                <a16:creationId xmlns:a16="http://schemas.microsoft.com/office/drawing/2014/main" id="{99616C85-3C0B-4F27-AFD8-6885AF651A5B}"/>
              </a:ext>
            </a:extLst>
          </p:cNvPr>
          <p:cNvSpPr>
            <a:spLocks noGrp="1"/>
          </p:cNvSpPr>
          <p:nvPr>
            <p:ph idx="1"/>
          </p:nvPr>
        </p:nvSpPr>
        <p:spPr>
          <a:xfrm>
            <a:off x="5251862" y="387626"/>
            <a:ext cx="6252750" cy="6182139"/>
          </a:xfrm>
        </p:spPr>
        <p:txBody>
          <a:bodyPr anchor="t">
            <a:normAutofit/>
          </a:bodyPr>
          <a:lstStyle/>
          <a:p>
            <a:pPr marL="0" indent="0">
              <a:buNone/>
            </a:pPr>
            <a:r>
              <a:rPr lang="fr-CA" b="1" dirty="0">
                <a:solidFill>
                  <a:schemeClr val="tx1"/>
                </a:solidFill>
              </a:rPr>
              <a:t>Nous avons discuté de la résilience et de son importance dans tous les aspects de la vie.</a:t>
            </a:r>
          </a:p>
          <a:p>
            <a:r>
              <a:rPr lang="fr-CA" sz="3200" b="1" dirty="0">
                <a:solidFill>
                  <a:srgbClr val="FFC000"/>
                </a:solidFill>
              </a:rPr>
              <a:t>Comment définissez-vous la résilience? </a:t>
            </a:r>
          </a:p>
          <a:p>
            <a:r>
              <a:rPr lang="fr-CA" sz="3200" b="1" dirty="0">
                <a:solidFill>
                  <a:srgbClr val="FFC000"/>
                </a:solidFill>
              </a:rPr>
              <a:t>De quelle façon est-elle liée à un sentiment de bien-être?</a:t>
            </a:r>
          </a:p>
          <a:p>
            <a:r>
              <a:rPr lang="fr-CA" sz="3200" b="1" dirty="0">
                <a:solidFill>
                  <a:srgbClr val="FFC000"/>
                </a:solidFill>
              </a:rPr>
              <a:t>Quels facteurs ont contribué à votre résilience et à votre capacité de vous relever à la suite d’événements ou de situations stressantes? </a:t>
            </a:r>
          </a:p>
        </p:txBody>
      </p:sp>
    </p:spTree>
    <p:extLst>
      <p:ext uri="{BB962C8B-B14F-4D97-AF65-F5344CB8AC3E}">
        <p14:creationId xmlns:p14="http://schemas.microsoft.com/office/powerpoint/2010/main" val="32346857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1298746-45D4-45BA-B467-3785366EE0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6C0FD71-173E-4AC1-A9F7-7A34DE0C2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653464" cy="6858000"/>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a:effectLst>
            <a:innerShdw blurRad="57150" dist="38100">
              <a:prstClr val="black">
                <a:alpha val="70000"/>
              </a:prstClr>
            </a:innerShdw>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64F740B4-A415-4287-9E65-CFE2C7B022B9}"/>
              </a:ext>
            </a:extLst>
          </p:cNvPr>
          <p:cNvSpPr>
            <a:spLocks noGrp="1"/>
          </p:cNvSpPr>
          <p:nvPr>
            <p:ph type="title"/>
          </p:nvPr>
        </p:nvSpPr>
        <p:spPr>
          <a:xfrm>
            <a:off x="557784" y="1536192"/>
            <a:ext cx="3652266" cy="4042283"/>
          </a:xfrm>
        </p:spPr>
        <p:txBody>
          <a:bodyPr anchor="t">
            <a:normAutofit/>
          </a:bodyPr>
          <a:lstStyle/>
          <a:p>
            <a:pPr algn="ctr"/>
            <a:r>
              <a:rPr lang="fr-CA" sz="3200" b="1" dirty="0">
                <a:solidFill>
                  <a:srgbClr val="FFC000"/>
                </a:solidFill>
              </a:rPr>
              <a:t>Travail:</a:t>
            </a:r>
            <a:br>
              <a:rPr lang="fr-CA" sz="3200" b="1" dirty="0">
                <a:solidFill>
                  <a:srgbClr val="FFFFFF"/>
                </a:solidFill>
              </a:rPr>
            </a:br>
            <a:br>
              <a:rPr lang="fr-CA" sz="3200" b="1" dirty="0">
                <a:solidFill>
                  <a:srgbClr val="FFFFFF"/>
                </a:solidFill>
              </a:rPr>
            </a:br>
            <a:r>
              <a:rPr lang="fr-CA" sz="3200" b="1" dirty="0">
                <a:solidFill>
                  <a:srgbClr val="FFFFFF"/>
                </a:solidFill>
              </a:rPr>
              <a:t>Réponds aux questions suivantes.</a:t>
            </a:r>
          </a:p>
        </p:txBody>
      </p:sp>
      <p:sp>
        <p:nvSpPr>
          <p:cNvPr id="3" name="Espace réservé du contenu 2">
            <a:extLst>
              <a:ext uri="{FF2B5EF4-FFF2-40B4-BE49-F238E27FC236}">
                <a16:creationId xmlns:a16="http://schemas.microsoft.com/office/drawing/2014/main" id="{D95D40E1-2FAC-4C4F-BC4A-113833045DDA}"/>
              </a:ext>
            </a:extLst>
          </p:cNvPr>
          <p:cNvSpPr>
            <a:spLocks noGrp="1"/>
          </p:cNvSpPr>
          <p:nvPr>
            <p:ph idx="1"/>
          </p:nvPr>
        </p:nvSpPr>
        <p:spPr>
          <a:xfrm>
            <a:off x="5251862" y="387626"/>
            <a:ext cx="6252750" cy="5190849"/>
          </a:xfrm>
        </p:spPr>
        <p:txBody>
          <a:bodyPr anchor="t">
            <a:normAutofit/>
          </a:bodyPr>
          <a:lstStyle/>
          <a:p>
            <a:pPr marL="0" indent="0">
              <a:buNone/>
            </a:pPr>
            <a:r>
              <a:rPr lang="fr-CA" b="1" dirty="0">
                <a:solidFill>
                  <a:schemeClr val="tx1"/>
                </a:solidFill>
              </a:rPr>
              <a:t>Il est important de faire la distinction entre les facteurs sur lesquels vous exercez une influence, comme gérer votre temps et apprendre à gérer le stress, et ceux que vous ne pouvez pas contrôler, comme votre situation familiale ou votre situation économique actuelle. </a:t>
            </a:r>
          </a:p>
          <a:p>
            <a:r>
              <a:rPr lang="fr-CA" sz="3200" b="1" dirty="0">
                <a:solidFill>
                  <a:srgbClr val="FFC000"/>
                </a:solidFill>
              </a:rPr>
              <a:t>Que pouvez-vous faire pour gérer ou modifier ce que vous pouvez influencer et pour vous adapter à l’immuable? </a:t>
            </a:r>
          </a:p>
        </p:txBody>
      </p:sp>
    </p:spTree>
    <p:extLst>
      <p:ext uri="{BB962C8B-B14F-4D97-AF65-F5344CB8AC3E}">
        <p14:creationId xmlns:p14="http://schemas.microsoft.com/office/powerpoint/2010/main" val="401887171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0FE681-1E05-478A-89DC-5F7AB37CFD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A72036F0-3CEF-44BF-BC17-8AA4F973CBAE}"/>
              </a:ext>
            </a:extLst>
          </p:cNvPr>
          <p:cNvSpPr>
            <a:spLocks noGrp="1"/>
          </p:cNvSpPr>
          <p:nvPr>
            <p:ph type="title"/>
          </p:nvPr>
        </p:nvSpPr>
        <p:spPr>
          <a:xfrm>
            <a:off x="684212" y="685799"/>
            <a:ext cx="3747111" cy="4892040"/>
          </a:xfrm>
        </p:spPr>
        <p:txBody>
          <a:bodyPr>
            <a:normAutofit/>
          </a:bodyPr>
          <a:lstStyle/>
          <a:p>
            <a:pPr algn="r"/>
            <a:r>
              <a:rPr lang="fr-CA" sz="3300" b="1">
                <a:latin typeface="Arial Rounded MT Bold" panose="020F0704030504030204" pitchFamily="34" charset="0"/>
                <a:ea typeface="Calibri" panose="020F0502020204030204" pitchFamily="34" charset="0"/>
                <a:cs typeface="Myriad Pro Light Cond"/>
              </a:rPr>
              <a:t>Compétences, stratégies et habitudes contribuant à la réussite</a:t>
            </a:r>
            <a:br>
              <a:rPr lang="fr-CA" sz="3300">
                <a:latin typeface="Calibri" panose="020F0502020204030204" pitchFamily="34" charset="0"/>
                <a:ea typeface="Calibri" panose="020F0502020204030204" pitchFamily="34" charset="0"/>
                <a:cs typeface="Times New Roman" panose="02020603050405020304" pitchFamily="18" charset="0"/>
              </a:rPr>
            </a:br>
            <a:endParaRPr lang="fr-CA" sz="3300"/>
          </a:p>
        </p:txBody>
      </p:sp>
      <p:cxnSp>
        <p:nvCxnSpPr>
          <p:cNvPr id="10" name="Straight Connector 9">
            <a:extLst>
              <a:ext uri="{FF2B5EF4-FFF2-40B4-BE49-F238E27FC236}">
                <a16:creationId xmlns:a16="http://schemas.microsoft.com/office/drawing/2014/main" id="{2E2F21DC-5F0E-42CF-B89C-C1E25E175CB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783" y="1532373"/>
            <a:ext cx="0" cy="3198892"/>
          </a:xfrm>
          <a:prstGeom prst="line">
            <a:avLst/>
          </a:prstGeom>
          <a:ln w="19050">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sp>
        <p:nvSpPr>
          <p:cNvPr id="3" name="Espace réservé du contenu 2">
            <a:extLst>
              <a:ext uri="{FF2B5EF4-FFF2-40B4-BE49-F238E27FC236}">
                <a16:creationId xmlns:a16="http://schemas.microsoft.com/office/drawing/2014/main" id="{D868D7D8-FD1E-4877-B0A7-79C2787A217A}"/>
              </a:ext>
            </a:extLst>
          </p:cNvPr>
          <p:cNvSpPr>
            <a:spLocks noGrp="1"/>
          </p:cNvSpPr>
          <p:nvPr>
            <p:ph idx="1"/>
          </p:nvPr>
        </p:nvSpPr>
        <p:spPr>
          <a:xfrm>
            <a:off x="4979962" y="685799"/>
            <a:ext cx="6288260" cy="4892040"/>
          </a:xfrm>
        </p:spPr>
        <p:txBody>
          <a:bodyPr>
            <a:normAutofit/>
          </a:bodyPr>
          <a:lstStyle/>
          <a:p>
            <a:r>
              <a:rPr lang="fr-CA" sz="3600" b="1" dirty="0">
                <a:solidFill>
                  <a:srgbClr val="7030A0"/>
                </a:solidFill>
                <a:latin typeface="Calibri" panose="020F0502020204030204" pitchFamily="34" charset="0"/>
                <a:ea typeface="Calibri" panose="020F0502020204030204" pitchFamily="34" charset="0"/>
                <a:cs typeface="Arno Pro"/>
              </a:rPr>
              <a:t>Pourquoi la résilience et de la persévérance à l’école, au travail et dans la vie quotidienne sont tellement importants?</a:t>
            </a:r>
            <a:endParaRPr lang="fr-CA" sz="3600" b="1"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CA" dirty="0">
              <a:solidFill>
                <a:schemeClr val="tx1"/>
              </a:solidFill>
            </a:endParaRPr>
          </a:p>
        </p:txBody>
      </p:sp>
      <p:pic>
        <p:nvPicPr>
          <p:cNvPr id="12290" name="Picture 2" descr="Schëfflenger Déiereschutzveräin » Copyright-Importance">
            <a:extLst>
              <a:ext uri="{FF2B5EF4-FFF2-40B4-BE49-F238E27FC236}">
                <a16:creationId xmlns:a16="http://schemas.microsoft.com/office/drawing/2014/main" id="{48268D47-C5FD-4645-B45F-66D9359471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7767" y="4515801"/>
            <a:ext cx="2152650" cy="2124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61164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6D03FC-27F0-4729-8367-B3D075E1432A}"/>
              </a:ext>
            </a:extLst>
          </p:cNvPr>
          <p:cNvSpPr>
            <a:spLocks noGrp="1"/>
          </p:cNvSpPr>
          <p:nvPr>
            <p:ph type="title"/>
          </p:nvPr>
        </p:nvSpPr>
        <p:spPr/>
        <p:txBody>
          <a:bodyPr/>
          <a:lstStyle/>
          <a:p>
            <a:r>
              <a:rPr lang="fr-CA" dirty="0"/>
              <a:t>Suite…</a:t>
            </a:r>
          </a:p>
        </p:txBody>
      </p:sp>
      <p:sp>
        <p:nvSpPr>
          <p:cNvPr id="3" name="Espace réservé du contenu 2">
            <a:extLst>
              <a:ext uri="{FF2B5EF4-FFF2-40B4-BE49-F238E27FC236}">
                <a16:creationId xmlns:a16="http://schemas.microsoft.com/office/drawing/2014/main" id="{7C911084-F336-4E23-8425-AFC0C0F65A6D}"/>
              </a:ext>
            </a:extLst>
          </p:cNvPr>
          <p:cNvSpPr>
            <a:spLocks noGrp="1"/>
          </p:cNvSpPr>
          <p:nvPr>
            <p:ph idx="1"/>
          </p:nvPr>
        </p:nvSpPr>
        <p:spPr>
          <a:xfrm>
            <a:off x="684211" y="685800"/>
            <a:ext cx="9930779" cy="3615267"/>
          </a:xfrm>
        </p:spPr>
        <p:txBody>
          <a:bodyPr/>
          <a:lstStyle/>
          <a:p>
            <a:r>
              <a:rPr lang="fr-CA" sz="3600" b="1" dirty="0">
                <a:solidFill>
                  <a:srgbClr val="7030A0"/>
                </a:solidFill>
                <a:latin typeface="Calibri" panose="020F0502020204030204" pitchFamily="34" charset="0"/>
                <a:ea typeface="Calibri" panose="020F0502020204030204" pitchFamily="34" charset="0"/>
                <a:cs typeface="Arno Pro"/>
              </a:rPr>
              <a:t>Pourquoi la valeur d’acquérir des compétences pour s’adapter au changement, pour persévérer dans l’adversité, pour tirer des leçons des erreurs et pour garder un état d’esprit positif face aux revers sont aussi importants?</a:t>
            </a:r>
            <a:endParaRPr lang="fr-CA" sz="3600" b="1"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a:p>
            <a:endParaRPr lang="fr-CA" dirty="0"/>
          </a:p>
        </p:txBody>
      </p:sp>
      <p:pic>
        <p:nvPicPr>
          <p:cNvPr id="11266" name="Picture 2" descr="La force de persévérer – Messages Célestes – Archives">
            <a:extLst>
              <a:ext uri="{FF2B5EF4-FFF2-40B4-BE49-F238E27FC236}">
                <a16:creationId xmlns:a16="http://schemas.microsoft.com/office/drawing/2014/main" id="{1F962842-65A7-40DA-B80A-FD48C043FA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9167" y="4308474"/>
            <a:ext cx="2705100" cy="1685925"/>
          </a:xfrm>
          <a:prstGeom prst="rect">
            <a:avLst/>
          </a:prstGeom>
          <a:noFill/>
          <a:extLst>
            <a:ext uri="{909E8E84-426E-40DD-AFC4-6F175D3DCCD1}">
              <a14:hiddenFill xmlns:a14="http://schemas.microsoft.com/office/drawing/2010/main">
                <a:solidFill>
                  <a:srgbClr val="FFFFFF"/>
                </a:solidFill>
              </a14:hiddenFill>
            </a:ext>
          </a:extLst>
        </p:spPr>
      </p:pic>
      <p:pic>
        <p:nvPicPr>
          <p:cNvPr id="11268" name="Picture 4" descr="S'adapter aux changements. | Monlimoilou">
            <a:extLst>
              <a:ext uri="{FF2B5EF4-FFF2-40B4-BE49-F238E27FC236}">
                <a16:creationId xmlns:a16="http://schemas.microsoft.com/office/drawing/2014/main" id="{9FA9C7D6-B40C-4FDA-B9D6-115F056D33B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05735" y="4227511"/>
            <a:ext cx="2393736" cy="17929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3188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D42A3C-DCC1-48C8-9732-46F778027E23}"/>
              </a:ext>
            </a:extLst>
          </p:cNvPr>
          <p:cNvSpPr>
            <a:spLocks noGrp="1"/>
          </p:cNvSpPr>
          <p:nvPr>
            <p:ph type="title"/>
          </p:nvPr>
        </p:nvSpPr>
        <p:spPr/>
        <p:txBody>
          <a:bodyPr/>
          <a:lstStyle/>
          <a:p>
            <a:r>
              <a:rPr lang="fr-CA" b="1" dirty="0"/>
              <a:t>Suite…</a:t>
            </a:r>
          </a:p>
        </p:txBody>
      </p:sp>
      <p:sp>
        <p:nvSpPr>
          <p:cNvPr id="3" name="Espace réservé du contenu 2">
            <a:extLst>
              <a:ext uri="{FF2B5EF4-FFF2-40B4-BE49-F238E27FC236}">
                <a16:creationId xmlns:a16="http://schemas.microsoft.com/office/drawing/2014/main" id="{B54C04BE-8BCC-49E9-B24D-BCAC86CBD8F5}"/>
              </a:ext>
            </a:extLst>
          </p:cNvPr>
          <p:cNvSpPr>
            <a:spLocks noGrp="1"/>
          </p:cNvSpPr>
          <p:nvPr>
            <p:ph idx="1"/>
          </p:nvPr>
        </p:nvSpPr>
        <p:spPr/>
        <p:txBody>
          <a:bodyPr/>
          <a:lstStyle/>
          <a:p>
            <a:r>
              <a:rPr lang="fr-CA" sz="3600" b="1" dirty="0">
                <a:solidFill>
                  <a:srgbClr val="7030A0"/>
                </a:solidFill>
                <a:latin typeface="Calibri" panose="020F0502020204030204" pitchFamily="34" charset="0"/>
                <a:ea typeface="Calibri" panose="020F0502020204030204" pitchFamily="34" charset="0"/>
                <a:cs typeface="Arno Pro"/>
              </a:rPr>
              <a:t>Pourquoi les façons de mettre en pratique la résilience et la persévérance dans tous les aspects de sa vie seront bénéfiques?</a:t>
            </a:r>
            <a:endParaRPr lang="fr-CA" sz="3600" b="1"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a:p>
            <a:endParaRPr lang="fr-CA" dirty="0"/>
          </a:p>
        </p:txBody>
      </p:sp>
      <p:pic>
        <p:nvPicPr>
          <p:cNvPr id="9218" name="Picture 2" descr="Vos bénéfices - Novéquilibres">
            <a:extLst>
              <a:ext uri="{FF2B5EF4-FFF2-40B4-BE49-F238E27FC236}">
                <a16:creationId xmlns:a16="http://schemas.microsoft.com/office/drawing/2014/main" id="{39A3374B-E9C5-4397-9622-236436CADA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9474" y="4161783"/>
            <a:ext cx="4317945" cy="18326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43632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1BAFB9-3E79-456F-9B93-62F617767870}"/>
              </a:ext>
            </a:extLst>
          </p:cNvPr>
          <p:cNvSpPr>
            <a:spLocks noGrp="1"/>
          </p:cNvSpPr>
          <p:nvPr>
            <p:ph type="title"/>
          </p:nvPr>
        </p:nvSpPr>
        <p:spPr/>
        <p:txBody>
          <a:bodyPr/>
          <a:lstStyle/>
          <a:p>
            <a:r>
              <a:rPr lang="fr-CA" b="1" dirty="0"/>
              <a:t>Importance des capacités d’adaptation</a:t>
            </a:r>
          </a:p>
        </p:txBody>
      </p:sp>
      <p:sp>
        <p:nvSpPr>
          <p:cNvPr id="3" name="Espace réservé du contenu 2">
            <a:extLst>
              <a:ext uri="{FF2B5EF4-FFF2-40B4-BE49-F238E27FC236}">
                <a16:creationId xmlns:a16="http://schemas.microsoft.com/office/drawing/2014/main" id="{BB88F44C-6A5D-4D46-BB48-FAF8BF506B44}"/>
              </a:ext>
            </a:extLst>
          </p:cNvPr>
          <p:cNvSpPr>
            <a:spLocks noGrp="1"/>
          </p:cNvSpPr>
          <p:nvPr>
            <p:ph idx="1"/>
          </p:nvPr>
        </p:nvSpPr>
        <p:spPr/>
        <p:txBody>
          <a:bodyPr>
            <a:normAutofit/>
          </a:bodyPr>
          <a:lstStyle/>
          <a:p>
            <a:r>
              <a:rPr lang="fr-CA" sz="3600" b="1" dirty="0">
                <a:solidFill>
                  <a:srgbClr val="7030A0"/>
                </a:solidFill>
                <a:latin typeface="Arno Pro"/>
              </a:rPr>
              <a:t>Maintenir une attitude positive et un sentiment de bien-être face aux défis;</a:t>
            </a:r>
          </a:p>
          <a:p>
            <a:r>
              <a:rPr lang="fr-CA" sz="3600" b="1" dirty="0">
                <a:solidFill>
                  <a:srgbClr val="7030A0"/>
                </a:solidFill>
                <a:latin typeface="Arno Pro"/>
              </a:rPr>
              <a:t>S’épanouir dans le monde du travail en évolution rapide. </a:t>
            </a:r>
            <a:endParaRPr lang="fr-CA" sz="3600" b="1" dirty="0">
              <a:solidFill>
                <a:srgbClr val="7030A0"/>
              </a:solidFill>
            </a:endParaRPr>
          </a:p>
        </p:txBody>
      </p:sp>
      <p:pic>
        <p:nvPicPr>
          <p:cNvPr id="10242" name="Picture 2" descr="Comment conserver une attitude positive en tout temps ? – Les Mots ...">
            <a:extLst>
              <a:ext uri="{FF2B5EF4-FFF2-40B4-BE49-F238E27FC236}">
                <a16:creationId xmlns:a16="http://schemas.microsoft.com/office/drawing/2014/main" id="{B6F014DF-CDCB-48E4-91C4-89ED9784DD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39815" y="990419"/>
            <a:ext cx="2619375" cy="1743075"/>
          </a:xfrm>
          <a:prstGeom prst="rect">
            <a:avLst/>
          </a:prstGeom>
          <a:noFill/>
          <a:extLst>
            <a:ext uri="{909E8E84-426E-40DD-AFC4-6F175D3DCCD1}">
              <a14:hiddenFill xmlns:a14="http://schemas.microsoft.com/office/drawing/2010/main">
                <a:solidFill>
                  <a:srgbClr val="FFFFFF"/>
                </a:solidFill>
              </a14:hiddenFill>
            </a:ext>
          </a:extLst>
        </p:spPr>
      </p:pic>
      <p:pic>
        <p:nvPicPr>
          <p:cNvPr id="10246" name="Picture 6" descr="La rapidité de votre site internet est-elle importante et pour ...">
            <a:extLst>
              <a:ext uri="{FF2B5EF4-FFF2-40B4-BE49-F238E27FC236}">
                <a16:creationId xmlns:a16="http://schemas.microsoft.com/office/drawing/2014/main" id="{822D4C9F-6E64-4F5A-A305-B61294681B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39815" y="2919759"/>
            <a:ext cx="2619375" cy="1309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482640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993807-A0ED-4146-A0C4-A0C12ED0CF3C}"/>
              </a:ext>
            </a:extLst>
          </p:cNvPr>
          <p:cNvSpPr>
            <a:spLocks noGrp="1"/>
          </p:cNvSpPr>
          <p:nvPr>
            <p:ph type="title"/>
          </p:nvPr>
        </p:nvSpPr>
        <p:spPr/>
        <p:txBody>
          <a:bodyPr>
            <a:normAutofit/>
          </a:bodyPr>
          <a:lstStyle/>
          <a:p>
            <a:r>
              <a:rPr lang="fr-CA" b="1" dirty="0"/>
              <a:t>Comment mettre en pratique ces capacités à l’école?</a:t>
            </a:r>
          </a:p>
        </p:txBody>
      </p:sp>
      <p:sp>
        <p:nvSpPr>
          <p:cNvPr id="3" name="Espace réservé du contenu 2">
            <a:extLst>
              <a:ext uri="{FF2B5EF4-FFF2-40B4-BE49-F238E27FC236}">
                <a16:creationId xmlns:a16="http://schemas.microsoft.com/office/drawing/2014/main" id="{A6C77A56-5028-4FB2-A3C3-0739D18E8923}"/>
              </a:ext>
            </a:extLst>
          </p:cNvPr>
          <p:cNvSpPr>
            <a:spLocks noGrp="1"/>
          </p:cNvSpPr>
          <p:nvPr>
            <p:ph idx="1"/>
          </p:nvPr>
        </p:nvSpPr>
        <p:spPr>
          <a:xfrm>
            <a:off x="684212" y="685800"/>
            <a:ext cx="10517188" cy="3615267"/>
          </a:xfrm>
        </p:spPr>
        <p:txBody>
          <a:bodyPr>
            <a:normAutofit fontScale="92500" lnSpcReduction="10000"/>
          </a:bodyPr>
          <a:lstStyle/>
          <a:p>
            <a:r>
              <a:rPr lang="fr-CA" sz="3600" b="1" dirty="0">
                <a:solidFill>
                  <a:srgbClr val="7030A0"/>
                </a:solidFill>
              </a:rPr>
              <a:t>Demander de l’aide d’une enseignante ou d’un enseignant ou d’un parent après avoir reçu un résultat décevant et s’appuyer sur les commentaires reçus pour s’améliorer; </a:t>
            </a:r>
          </a:p>
          <a:p>
            <a:r>
              <a:rPr lang="fr-CA" sz="3600" b="1" dirty="0">
                <a:solidFill>
                  <a:srgbClr val="7030A0"/>
                </a:solidFill>
              </a:rPr>
              <a:t>Être capable d’exprimer ses besoins et ses points forts pour obtenir des autres l’aide nécessaire pour réussir; </a:t>
            </a:r>
          </a:p>
        </p:txBody>
      </p:sp>
    </p:spTree>
    <p:extLst>
      <p:ext uri="{BB962C8B-B14F-4D97-AF65-F5344CB8AC3E}">
        <p14:creationId xmlns:p14="http://schemas.microsoft.com/office/powerpoint/2010/main" val="215445296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1540B7-7A6C-4959-A7AA-291806B94E10}"/>
              </a:ext>
            </a:extLst>
          </p:cNvPr>
          <p:cNvSpPr>
            <a:spLocks noGrp="1"/>
          </p:cNvSpPr>
          <p:nvPr>
            <p:ph type="title"/>
          </p:nvPr>
        </p:nvSpPr>
        <p:spPr>
          <a:xfrm>
            <a:off x="684212" y="4740965"/>
            <a:ext cx="8534400" cy="1507067"/>
          </a:xfrm>
        </p:spPr>
        <p:txBody>
          <a:bodyPr>
            <a:normAutofit fontScale="90000"/>
          </a:bodyPr>
          <a:lstStyle/>
          <a:p>
            <a:r>
              <a:rPr lang="fr-CA" b="1" dirty="0"/>
              <a:t>Comment mettre en pratique ces capacités dans la vie personnelle?</a:t>
            </a:r>
          </a:p>
        </p:txBody>
      </p:sp>
      <p:sp>
        <p:nvSpPr>
          <p:cNvPr id="3" name="Espace réservé du contenu 2">
            <a:extLst>
              <a:ext uri="{FF2B5EF4-FFF2-40B4-BE49-F238E27FC236}">
                <a16:creationId xmlns:a16="http://schemas.microsoft.com/office/drawing/2014/main" id="{53486E76-183A-4CCE-AB90-9048FDD1A4E6}"/>
              </a:ext>
            </a:extLst>
          </p:cNvPr>
          <p:cNvSpPr>
            <a:spLocks noGrp="1"/>
          </p:cNvSpPr>
          <p:nvPr>
            <p:ph idx="1"/>
          </p:nvPr>
        </p:nvSpPr>
        <p:spPr>
          <a:xfrm>
            <a:off x="684212" y="685800"/>
            <a:ext cx="11153292" cy="4055165"/>
          </a:xfrm>
        </p:spPr>
        <p:txBody>
          <a:bodyPr>
            <a:normAutofit/>
          </a:bodyPr>
          <a:lstStyle/>
          <a:p>
            <a:r>
              <a:rPr lang="fr-CA" sz="3200" b="1" dirty="0">
                <a:solidFill>
                  <a:srgbClr val="7030A0"/>
                </a:solidFill>
              </a:rPr>
              <a:t>Apprendre à traiter divers points de vue et des approches différentes pour résoudre des problèmes; </a:t>
            </a:r>
          </a:p>
          <a:p>
            <a:r>
              <a:rPr lang="fr-CA" sz="3200" b="1" dirty="0">
                <a:solidFill>
                  <a:srgbClr val="7030A0"/>
                </a:solidFill>
              </a:rPr>
              <a:t>Chercher des conseils ou du soutien pour faire face aux cas d’intimidation, de racisme et aux préjugés; </a:t>
            </a:r>
          </a:p>
          <a:p>
            <a:r>
              <a:rPr lang="fr-CA" sz="3200" b="1" dirty="0">
                <a:solidFill>
                  <a:srgbClr val="7030A0"/>
                </a:solidFill>
              </a:rPr>
              <a:t>Trouver des façons saines de composer avec des changements comme déménager dans une nouvelle ville ou un nouveau domicile;</a:t>
            </a:r>
          </a:p>
        </p:txBody>
      </p:sp>
    </p:spTree>
    <p:extLst>
      <p:ext uri="{BB962C8B-B14F-4D97-AF65-F5344CB8AC3E}">
        <p14:creationId xmlns:p14="http://schemas.microsoft.com/office/powerpoint/2010/main" val="187932927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000BA7-8EDB-49A9-A07D-45658EBA9C74}"/>
              </a:ext>
            </a:extLst>
          </p:cNvPr>
          <p:cNvSpPr>
            <a:spLocks noGrp="1"/>
          </p:cNvSpPr>
          <p:nvPr>
            <p:ph type="title"/>
          </p:nvPr>
        </p:nvSpPr>
        <p:spPr>
          <a:xfrm>
            <a:off x="465551" y="4994228"/>
            <a:ext cx="10199136" cy="1507067"/>
          </a:xfrm>
        </p:spPr>
        <p:txBody>
          <a:bodyPr>
            <a:normAutofit/>
          </a:bodyPr>
          <a:lstStyle/>
          <a:p>
            <a:r>
              <a:rPr lang="fr-CA" b="1" dirty="0"/>
              <a:t>Comment mettre en pratique ces capacités dans la vie professionnelle?</a:t>
            </a:r>
          </a:p>
        </p:txBody>
      </p:sp>
      <p:sp>
        <p:nvSpPr>
          <p:cNvPr id="3" name="Espace réservé du contenu 2">
            <a:extLst>
              <a:ext uri="{FF2B5EF4-FFF2-40B4-BE49-F238E27FC236}">
                <a16:creationId xmlns:a16="http://schemas.microsoft.com/office/drawing/2014/main" id="{5C490D43-B4DB-45B9-888C-B3FB5F9AB8C9}"/>
              </a:ext>
            </a:extLst>
          </p:cNvPr>
          <p:cNvSpPr>
            <a:spLocks noGrp="1"/>
          </p:cNvSpPr>
          <p:nvPr>
            <p:ph idx="1"/>
          </p:nvPr>
        </p:nvSpPr>
        <p:spPr>
          <a:xfrm>
            <a:off x="296585" y="526774"/>
            <a:ext cx="11660189" cy="4308428"/>
          </a:xfrm>
        </p:spPr>
        <p:txBody>
          <a:bodyPr>
            <a:normAutofit lnSpcReduction="10000"/>
          </a:bodyPr>
          <a:lstStyle/>
          <a:p>
            <a:r>
              <a:rPr lang="fr-CA" sz="2800" b="1" dirty="0">
                <a:solidFill>
                  <a:srgbClr val="7030A0"/>
                </a:solidFill>
              </a:rPr>
              <a:t>Faire appel à des stratégies qui aident à passer à autre chose après avoir postulé sans succès à un poste, comme demander une rétroaction constructive et identifier les étapes pour acquérir les compétences et l’expérience nécessaires; </a:t>
            </a:r>
          </a:p>
          <a:p>
            <a:r>
              <a:rPr lang="fr-CA" sz="2800" b="1" dirty="0">
                <a:solidFill>
                  <a:srgbClr val="7030A0"/>
                </a:solidFill>
              </a:rPr>
              <a:t>Reconnaître l’importance de faire preuve d’initiative et de conserver un esprit curieux au travail; </a:t>
            </a:r>
          </a:p>
          <a:p>
            <a:r>
              <a:rPr lang="fr-CA" sz="2800" b="1" dirty="0">
                <a:solidFill>
                  <a:srgbClr val="7030A0"/>
                </a:solidFill>
              </a:rPr>
              <a:t>Maintenir une attitude positive et un sentiment de confiance en sa capacité d’apprendre; </a:t>
            </a:r>
          </a:p>
          <a:p>
            <a:r>
              <a:rPr lang="fr-CA" sz="2800" b="1" dirty="0">
                <a:solidFill>
                  <a:srgbClr val="7030A0"/>
                </a:solidFill>
              </a:rPr>
              <a:t>Faire preuve d’initiative en s’acquittant de nouvelles tâches. </a:t>
            </a:r>
          </a:p>
        </p:txBody>
      </p:sp>
    </p:spTree>
    <p:extLst>
      <p:ext uri="{BB962C8B-B14F-4D97-AF65-F5344CB8AC3E}">
        <p14:creationId xmlns:p14="http://schemas.microsoft.com/office/powerpoint/2010/main" val="174376883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ADF2543-1B6F-4FBC-A7AF-53A0430E05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8C4064AC-C81E-43C7-BAF6-153EFD792B13}"/>
              </a:ext>
            </a:extLst>
          </p:cNvPr>
          <p:cNvSpPr>
            <a:spLocks noGrp="1"/>
          </p:cNvSpPr>
          <p:nvPr>
            <p:ph type="title"/>
          </p:nvPr>
        </p:nvSpPr>
        <p:spPr>
          <a:xfrm>
            <a:off x="684212" y="485244"/>
            <a:ext cx="8534400" cy="1507067"/>
          </a:xfrm>
        </p:spPr>
        <p:txBody>
          <a:bodyPr>
            <a:normAutofit/>
          </a:bodyPr>
          <a:lstStyle/>
          <a:p>
            <a:r>
              <a:rPr lang="fr-CA" b="1" dirty="0"/>
              <a:t>Réflexion?</a:t>
            </a:r>
          </a:p>
        </p:txBody>
      </p:sp>
      <p:grpSp>
        <p:nvGrpSpPr>
          <p:cNvPr id="10" name="Group 9">
            <a:extLst>
              <a:ext uri="{FF2B5EF4-FFF2-40B4-BE49-F238E27FC236}">
                <a16:creationId xmlns:a16="http://schemas.microsoft.com/office/drawing/2014/main" id="{A80A6E81-6B71-43DF-877B-E964A9A4CB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8" name="Straight Connector 10">
              <a:extLst>
                <a:ext uri="{FF2B5EF4-FFF2-40B4-BE49-F238E27FC236}">
                  <a16:creationId xmlns:a16="http://schemas.microsoft.com/office/drawing/2014/main" id="{4E35C3AD-357F-4004-A3F3-2D4EAF34A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337B6032-0A70-4F26-A9A3-B4D60DF1181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DE192CE3-3DD1-448F-93BE-42983DA0D5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6D3DA09-5C72-4562-BEDE-1937DF87E81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D6ACA7CA-2A20-49D7-9053-E076463D79A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2">
                  <a:lumMod val="75000"/>
                  <a:alpha val="80000"/>
                </a:schemeClr>
              </a:solidFill>
            </a:ln>
          </p:spPr>
          <p:style>
            <a:lnRef idx="2">
              <a:schemeClr val="accent1"/>
            </a:lnRef>
            <a:fillRef idx="0">
              <a:schemeClr val="accent1"/>
            </a:fillRef>
            <a:effectRef idx="1">
              <a:schemeClr val="accent1"/>
            </a:effectRef>
            <a:fontRef idx="minor">
              <a:schemeClr val="tx1"/>
            </a:fontRef>
          </p:style>
        </p:cxnSp>
      </p:grpSp>
      <p:sp>
        <p:nvSpPr>
          <p:cNvPr id="3" name="Espace réservé du contenu 2">
            <a:extLst>
              <a:ext uri="{FF2B5EF4-FFF2-40B4-BE49-F238E27FC236}">
                <a16:creationId xmlns:a16="http://schemas.microsoft.com/office/drawing/2014/main" id="{0FD754AD-DF0C-4A53-9C00-D9FFAA5A2705}"/>
              </a:ext>
            </a:extLst>
          </p:cNvPr>
          <p:cNvSpPr>
            <a:spLocks noGrp="1"/>
          </p:cNvSpPr>
          <p:nvPr>
            <p:ph idx="1"/>
          </p:nvPr>
        </p:nvSpPr>
        <p:spPr>
          <a:xfrm>
            <a:off x="684212" y="2068511"/>
            <a:ext cx="8534400" cy="3615267"/>
          </a:xfrm>
        </p:spPr>
        <p:txBody>
          <a:bodyPr>
            <a:normAutofit/>
          </a:bodyPr>
          <a:lstStyle/>
          <a:p>
            <a:r>
              <a:rPr lang="fr-CA" sz="3200" b="1" dirty="0">
                <a:solidFill>
                  <a:schemeClr val="bg2">
                    <a:lumMod val="60000"/>
                    <a:lumOff val="40000"/>
                  </a:schemeClr>
                </a:solidFill>
              </a:rPr>
              <a:t>Les habiletés </a:t>
            </a:r>
            <a:r>
              <a:rPr lang="fr-CA" sz="3200" b="1" dirty="0" err="1">
                <a:solidFill>
                  <a:schemeClr val="bg2">
                    <a:lumMod val="60000"/>
                    <a:lumOff val="40000"/>
                  </a:schemeClr>
                </a:solidFill>
              </a:rPr>
              <a:t>socioémotionnelles</a:t>
            </a:r>
            <a:r>
              <a:rPr lang="fr-CA" sz="3200" b="1" dirty="0">
                <a:solidFill>
                  <a:schemeClr val="bg2">
                    <a:lumMod val="60000"/>
                    <a:lumOff val="40000"/>
                  </a:schemeClr>
                </a:solidFill>
              </a:rPr>
              <a:t>* favorisent la santé et le bien-être en général, la santé mentale ainsi que la capacité d’apprendre, d’améliorer la résilience et de s’épanouir. </a:t>
            </a:r>
          </a:p>
        </p:txBody>
      </p:sp>
      <p:pic>
        <p:nvPicPr>
          <p:cNvPr id="8194" name="Picture 2" descr="Santé – Bien être-01">
            <a:extLst>
              <a:ext uri="{FF2B5EF4-FFF2-40B4-BE49-F238E27FC236}">
                <a16:creationId xmlns:a16="http://schemas.microsoft.com/office/drawing/2014/main" id="{B3937796-3712-4EDF-894D-84645F1F40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49166" y="388938"/>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510643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theme/theme1.xml><?xml version="1.0" encoding="utf-8"?>
<a:theme xmlns:a="http://schemas.openxmlformats.org/drawingml/2006/main" name="Secteur">
  <a:themeElements>
    <a:clrScheme name="Secteur">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ecteur">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cteur">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docProps/app.xml><?xml version="1.0" encoding="utf-8"?>
<Properties xmlns="http://schemas.openxmlformats.org/officeDocument/2006/extended-properties" xmlns:vt="http://schemas.openxmlformats.org/officeDocument/2006/docPropsVTypes">
  <TotalTime>19</TotalTime>
  <Words>753</Words>
  <Application>Microsoft Office PowerPoint</Application>
  <PresentationFormat>Grand écran</PresentationFormat>
  <Paragraphs>56</Paragraphs>
  <Slides>18</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18</vt:i4>
      </vt:variant>
    </vt:vector>
  </HeadingPairs>
  <TitlesOfParts>
    <vt:vector size="26" baseType="lpstr">
      <vt:lpstr>Arial</vt:lpstr>
      <vt:lpstr>Arial Rounded MT Bold</vt:lpstr>
      <vt:lpstr>Arno Pro</vt:lpstr>
      <vt:lpstr>Berlin Sans FB Demi</vt:lpstr>
      <vt:lpstr>Calibri</vt:lpstr>
      <vt:lpstr>Century Gothic</vt:lpstr>
      <vt:lpstr>Wingdings 3</vt:lpstr>
      <vt:lpstr>Secteur</vt:lpstr>
      <vt:lpstr>Les possibilités d’apprentissage, de carrière et de vie </vt:lpstr>
      <vt:lpstr>Compétences, stratégies et habitudes contribuant à la réussite </vt:lpstr>
      <vt:lpstr>Suite…</vt:lpstr>
      <vt:lpstr>Suite…</vt:lpstr>
      <vt:lpstr>Importance des capacités d’adaptation</vt:lpstr>
      <vt:lpstr>Comment mettre en pratique ces capacités à l’école?</vt:lpstr>
      <vt:lpstr>Comment mettre en pratique ces capacités dans la vie personnelle?</vt:lpstr>
      <vt:lpstr>Comment mettre en pratique ces capacités dans la vie professionnelle?</vt:lpstr>
      <vt:lpstr>Réflexion?</vt:lpstr>
      <vt:lpstr>Réflexion?</vt:lpstr>
      <vt:lpstr>Réflexion?</vt:lpstr>
      <vt:lpstr>Réflexion?</vt:lpstr>
      <vt:lpstr>Réflexion?</vt:lpstr>
      <vt:lpstr>Réflexion?</vt:lpstr>
      <vt:lpstr>Réflexion?</vt:lpstr>
      <vt:lpstr>Réflexion?</vt:lpstr>
      <vt:lpstr>Travail:  Réponds aux questions suivantes.</vt:lpstr>
      <vt:lpstr>Travail:  Réponds aux questions suivantes.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possibilités d’apprentissage, de carrière et de vie </dc:title>
  <dc:creator>Christine Lagrandeur</dc:creator>
  <cp:lastModifiedBy>Christine Lagrandeur</cp:lastModifiedBy>
  <cp:revision>4</cp:revision>
  <dcterms:created xsi:type="dcterms:W3CDTF">2020-08-18T19:32:49Z</dcterms:created>
  <dcterms:modified xsi:type="dcterms:W3CDTF">2020-08-18T19:52:31Z</dcterms:modified>
</cp:coreProperties>
</file>