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1" r:id="rId18"/>
    <p:sldId id="272" r:id="rId19"/>
    <p:sldId id="275" r:id="rId20"/>
    <p:sldId id="273" r:id="rId21"/>
    <p:sldId id="276" r:id="rId22"/>
    <p:sldId id="274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D950-C737-4FBC-968E-E8B724CA23F7}" type="datetimeFigureOut">
              <a:rPr lang="fr-CA" smtClean="0"/>
              <a:t>2015-02-04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35EAC-D729-47C4-A83E-52108B6F29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611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BC560-48B1-4EF0-9B81-EE90D333028B}" type="datetimeFigureOut">
              <a:rPr lang="fr-CA" smtClean="0"/>
              <a:t>2015-02-04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8E67B-7D81-4AB0-B0FA-ED3169E99BF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808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8E67B-7D81-4AB0-B0FA-ED3169E99BF6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134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8E67B-7D81-4AB0-B0FA-ED3169E99BF6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6420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8E67B-7D81-4AB0-B0FA-ED3169E99BF6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2192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8E67B-7D81-4AB0-B0FA-ED3169E99BF6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2262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8E67B-7D81-4AB0-B0FA-ED3169E99BF6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824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8E67B-7D81-4AB0-B0FA-ED3169E99BF6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6776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8E67B-7D81-4AB0-B0FA-ED3169E99BF6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437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8E67B-7D81-4AB0-B0FA-ED3169E99BF6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8917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8E67B-7D81-4AB0-B0FA-ED3169E99BF6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9777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8E67B-7D81-4AB0-B0FA-ED3169E99BF6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8147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8E67B-7D81-4AB0-B0FA-ED3169E99BF6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4645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8E67B-7D81-4AB0-B0FA-ED3169E99BF6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5426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8E67B-7D81-4AB0-B0FA-ED3169E99BF6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8423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8E67B-7D81-4AB0-B0FA-ED3169E99BF6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0247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8E67B-7D81-4AB0-B0FA-ED3169E99BF6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4183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8E67B-7D81-4AB0-B0FA-ED3169E99BF6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8370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8E67B-7D81-4AB0-B0FA-ED3169E99BF6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4691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8E67B-7D81-4AB0-B0FA-ED3169E99BF6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6697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8E67B-7D81-4AB0-B0FA-ED3169E99BF6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427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508A-D2A0-47EF-B55C-C8093ECAF5F0}" type="datetimeFigureOut">
              <a:rPr lang="fr-CA" smtClean="0"/>
              <a:t>2015-02-04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6865-99A8-4BF6-9347-DB3ADEC15A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701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508A-D2A0-47EF-B55C-C8093ECAF5F0}" type="datetimeFigureOut">
              <a:rPr lang="fr-CA" smtClean="0"/>
              <a:t>2015-02-04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6865-99A8-4BF6-9347-DB3ADEC15A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300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508A-D2A0-47EF-B55C-C8093ECAF5F0}" type="datetimeFigureOut">
              <a:rPr lang="fr-CA" smtClean="0"/>
              <a:t>2015-02-04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6865-99A8-4BF6-9347-DB3ADEC15A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482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508A-D2A0-47EF-B55C-C8093ECAF5F0}" type="datetimeFigureOut">
              <a:rPr lang="fr-CA" smtClean="0"/>
              <a:t>2015-02-04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6865-99A8-4BF6-9347-DB3ADEC15A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713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508A-D2A0-47EF-B55C-C8093ECAF5F0}" type="datetimeFigureOut">
              <a:rPr lang="fr-CA" smtClean="0"/>
              <a:t>2015-02-04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6865-99A8-4BF6-9347-DB3ADEC15A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973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508A-D2A0-47EF-B55C-C8093ECAF5F0}" type="datetimeFigureOut">
              <a:rPr lang="fr-CA" smtClean="0"/>
              <a:t>2015-02-04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6865-99A8-4BF6-9347-DB3ADEC15A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1152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508A-D2A0-47EF-B55C-C8093ECAF5F0}" type="datetimeFigureOut">
              <a:rPr lang="fr-CA" smtClean="0"/>
              <a:t>2015-02-04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6865-99A8-4BF6-9347-DB3ADEC15A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630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508A-D2A0-47EF-B55C-C8093ECAF5F0}" type="datetimeFigureOut">
              <a:rPr lang="fr-CA" smtClean="0"/>
              <a:t>2015-02-04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6865-99A8-4BF6-9347-DB3ADEC15A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45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508A-D2A0-47EF-B55C-C8093ECAF5F0}" type="datetimeFigureOut">
              <a:rPr lang="fr-CA" smtClean="0"/>
              <a:t>2015-02-04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6865-99A8-4BF6-9347-DB3ADEC15A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162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508A-D2A0-47EF-B55C-C8093ECAF5F0}" type="datetimeFigureOut">
              <a:rPr lang="fr-CA" smtClean="0"/>
              <a:t>2015-02-04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6865-99A8-4BF6-9347-DB3ADEC15A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473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508A-D2A0-47EF-B55C-C8093ECAF5F0}" type="datetimeFigureOut">
              <a:rPr lang="fr-CA" smtClean="0"/>
              <a:t>2015-02-04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6865-99A8-4BF6-9347-DB3ADEC15A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802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508A-D2A0-47EF-B55C-C8093ECAF5F0}" type="datetimeFigureOut">
              <a:rPr lang="fr-CA" smtClean="0"/>
              <a:t>2015-02-04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56865-99A8-4BF6-9347-DB3ADEC15A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358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CA" b="1" dirty="0" smtClean="0">
                <a:latin typeface="AdLib BT" panose="04040805040B02020603" pitchFamily="82" charset="0"/>
              </a:rPr>
              <a:t>HSP3U/3C</a:t>
            </a:r>
            <a:endParaRPr lang="fr-CA" b="1" dirty="0">
              <a:latin typeface="AdLib BT" panose="04040805040B02020603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1600" y="5589240"/>
            <a:ext cx="7484876" cy="1752600"/>
          </a:xfrm>
        </p:spPr>
        <p:txBody>
          <a:bodyPr>
            <a:normAutofit/>
          </a:bodyPr>
          <a:lstStyle/>
          <a:p>
            <a:r>
              <a:rPr lang="fr-CA" sz="2800" b="1" dirty="0" smtClean="0">
                <a:latin typeface="Americana XBd BT" panose="02020804070706020304" pitchFamily="18" charset="0"/>
              </a:rPr>
              <a:t>Introduction aux Sciences sociales</a:t>
            </a:r>
            <a:endParaRPr lang="fr-CA" sz="2800" b="1" dirty="0">
              <a:latin typeface="Americana XBd BT" panose="02020804070706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54620"/>
            <a:ext cx="1944216" cy="26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82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CA" dirty="0" smtClean="0">
                <a:latin typeface="Aldine721 BdCn BT" panose="02040706050706020403" pitchFamily="18" charset="0"/>
              </a:rPr>
              <a:t>Résultats (suite)</a:t>
            </a:r>
            <a:endParaRPr lang="fr-CA" dirty="0">
              <a:latin typeface="Aldine721 BdCn BT" panose="020407060507060204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860527"/>
          </a:xfrm>
        </p:spPr>
        <p:txBody>
          <a:bodyPr>
            <a:normAutofit fontScale="77500" lnSpcReduction="20000"/>
          </a:bodyPr>
          <a:lstStyle/>
          <a:p>
            <a:r>
              <a:rPr lang="fr-CA" dirty="0" smtClean="0"/>
              <a:t>En conséquence - cette usine (Honda) était plus profitable, donc un nouveau changement de production a été ajouté, qui a créé plus d'emplois</a:t>
            </a:r>
          </a:p>
          <a:p>
            <a:r>
              <a:rPr lang="fr-CA" dirty="0" smtClean="0"/>
              <a:t>L’économie d'</a:t>
            </a:r>
            <a:r>
              <a:rPr lang="fr-CA" dirty="0" err="1" smtClean="0"/>
              <a:t>Alliston</a:t>
            </a:r>
            <a:r>
              <a:rPr lang="fr-CA" dirty="0" smtClean="0"/>
              <a:t> s'est étendu (maisons, écoles et magasins ont été construits) pour accueillir les familles des ouvriers</a:t>
            </a:r>
          </a:p>
          <a:p>
            <a:r>
              <a:rPr lang="fr-CA" dirty="0"/>
              <a:t>L</a:t>
            </a:r>
            <a:r>
              <a:rPr lang="fr-CA" dirty="0" smtClean="0"/>
              <a:t>a satisfaction des consommateurs de véhicules assemblés à l'usine était plus haut qu'ailleurs</a:t>
            </a:r>
          </a:p>
          <a:p>
            <a:r>
              <a:rPr lang="fr-CA" dirty="0" smtClean="0"/>
              <a:t>Les clients étaient aussi plus probable d'acheter un véhicule semblable plus tard</a:t>
            </a:r>
            <a:endParaRPr lang="fr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0" y="2060848"/>
            <a:ext cx="2513434" cy="389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3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CA" dirty="0" smtClean="0">
                <a:latin typeface="AdLib BT" panose="04040805040B02020603" pitchFamily="82" charset="0"/>
              </a:rPr>
              <a:t>Résolution de problèmes</a:t>
            </a:r>
            <a:endParaRPr lang="fr-CA" dirty="0">
              <a:latin typeface="AdLib BT" panose="04040805040B02020603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Sciences </a:t>
            </a:r>
            <a:r>
              <a:rPr lang="fr-CA" dirty="0"/>
              <a:t>Sociales </a:t>
            </a:r>
            <a:r>
              <a:rPr lang="fr-CA" dirty="0" smtClean="0"/>
              <a:t>peuvent </a:t>
            </a:r>
            <a:r>
              <a:rPr lang="fr-CA" dirty="0"/>
              <a:t>aussi aider les </a:t>
            </a:r>
            <a:r>
              <a:rPr lang="fr-CA" dirty="0" smtClean="0"/>
              <a:t>gens </a:t>
            </a:r>
            <a:r>
              <a:rPr lang="fr-CA" dirty="0"/>
              <a:t>à prendre des décisions </a:t>
            </a:r>
            <a:r>
              <a:rPr lang="fr-CA" dirty="0" smtClean="0"/>
              <a:t>informées (Ex: la peine de mort)</a:t>
            </a:r>
          </a:p>
          <a:p>
            <a:r>
              <a:rPr lang="fr-CA" dirty="0" smtClean="0"/>
              <a:t>Plusieurs canadiens </a:t>
            </a:r>
            <a:r>
              <a:rPr lang="fr-CA" dirty="0"/>
              <a:t>sont </a:t>
            </a:r>
            <a:r>
              <a:rPr lang="fr-CA" dirty="0" smtClean="0"/>
              <a:t>en </a:t>
            </a:r>
            <a:r>
              <a:rPr lang="fr-CA" dirty="0"/>
              <a:t>faveur </a:t>
            </a:r>
            <a:r>
              <a:rPr lang="fr-CA" dirty="0" smtClean="0"/>
              <a:t>et certains </a:t>
            </a:r>
            <a:r>
              <a:rPr lang="fr-CA" dirty="0"/>
              <a:t>s'opposent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9120"/>
            <a:ext cx="2802036" cy="191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CA" dirty="0" smtClean="0">
                <a:latin typeface="Agency FB" panose="020B0503020202020204" pitchFamily="34" charset="0"/>
              </a:rPr>
              <a:t>Les partisans peuvent se disputer</a:t>
            </a:r>
            <a:endParaRPr lang="fr-CA" dirty="0">
              <a:latin typeface="Agency FB" panose="020B0503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b="1" dirty="0" smtClean="0">
                <a:solidFill>
                  <a:srgbClr val="FF0000"/>
                </a:solidFill>
              </a:rPr>
              <a:t>Argument: </a:t>
            </a:r>
            <a:r>
              <a:rPr lang="fr-CA" dirty="0" smtClean="0"/>
              <a:t>Quelqu'un </a:t>
            </a:r>
            <a:r>
              <a:rPr lang="fr-CA" dirty="0"/>
              <a:t>qui tue délibérément quelqu'un a perdu leur droit de vivre </a:t>
            </a:r>
            <a:endParaRPr lang="fr-CA" dirty="0" smtClean="0"/>
          </a:p>
          <a:p>
            <a:r>
              <a:rPr lang="fr-CA" b="1" dirty="0" smtClean="0">
                <a:solidFill>
                  <a:srgbClr val="FF0000"/>
                </a:solidFill>
              </a:rPr>
              <a:t>Argument: </a:t>
            </a:r>
            <a:r>
              <a:rPr lang="fr-CA" dirty="0" smtClean="0"/>
              <a:t>Les tueurs </a:t>
            </a:r>
            <a:r>
              <a:rPr lang="fr-CA" dirty="0"/>
              <a:t>méritent la peine de mort pour le mauvais </a:t>
            </a:r>
            <a:r>
              <a:rPr lang="fr-CA" dirty="0" smtClean="0"/>
              <a:t>acte qu’ils ont commis</a:t>
            </a:r>
            <a:endParaRPr lang="fr-CA" dirty="0"/>
          </a:p>
          <a:p>
            <a:r>
              <a:rPr lang="fr-CA" b="1" dirty="0" smtClean="0">
                <a:solidFill>
                  <a:srgbClr val="FF0000"/>
                </a:solidFill>
              </a:rPr>
              <a:t>Argument:  </a:t>
            </a:r>
            <a:r>
              <a:rPr lang="fr-CA" dirty="0" smtClean="0"/>
              <a:t>Un meurtre </a:t>
            </a:r>
            <a:r>
              <a:rPr lang="fr-CA" dirty="0"/>
              <a:t>est une violation de </a:t>
            </a:r>
            <a:r>
              <a:rPr lang="fr-CA" dirty="0" smtClean="0"/>
              <a:t>l'ordre </a:t>
            </a:r>
            <a:r>
              <a:rPr lang="fr-CA" dirty="0"/>
              <a:t>moral </a:t>
            </a:r>
            <a:r>
              <a:rPr lang="fr-CA" dirty="0" smtClean="0"/>
              <a:t>d’une </a:t>
            </a:r>
            <a:r>
              <a:rPr lang="fr-CA" dirty="0"/>
              <a:t>société et la punition est justifiée comme un moyen de rétablir cet </a:t>
            </a:r>
            <a:r>
              <a:rPr lang="fr-CA" dirty="0" smtClean="0"/>
              <a:t>ordre</a:t>
            </a:r>
            <a:endParaRPr lang="fr-CA" dirty="0"/>
          </a:p>
          <a:p>
            <a:r>
              <a:rPr lang="fr-CA" b="1" dirty="0" smtClean="0">
                <a:solidFill>
                  <a:srgbClr val="FF0000"/>
                </a:solidFill>
              </a:rPr>
              <a:t>Argument: </a:t>
            </a:r>
            <a:r>
              <a:rPr lang="fr-CA" dirty="0" smtClean="0"/>
              <a:t>Certains pensent </a:t>
            </a:r>
            <a:r>
              <a:rPr lang="fr-CA" dirty="0"/>
              <a:t>que la peine de mort est une force de dissuasion </a:t>
            </a:r>
            <a:r>
              <a:rPr lang="fr-CA" dirty="0" smtClean="0"/>
              <a:t>– il sera l’exemple </a:t>
            </a:r>
            <a:r>
              <a:rPr lang="fr-CA" dirty="0"/>
              <a:t>à la société et encouragera d'autres à ne pas </a:t>
            </a:r>
            <a:r>
              <a:rPr lang="fr-CA" dirty="0" smtClean="0"/>
              <a:t>commettre </a:t>
            </a:r>
            <a:r>
              <a:rPr lang="fr-CA" dirty="0"/>
              <a:t>le même </a:t>
            </a:r>
            <a:r>
              <a:rPr lang="fr-CA" dirty="0" smtClean="0"/>
              <a:t>acte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344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CA" sz="3200" dirty="0" smtClean="0">
                <a:latin typeface="AdLib BT" panose="04040805040B02020603" pitchFamily="82" charset="0"/>
              </a:rPr>
              <a:t>Anthropologie, Psychologie et Sociologie</a:t>
            </a:r>
            <a:endParaRPr lang="fr-CA" sz="3200" dirty="0">
              <a:latin typeface="AdLib BT" panose="04040805040B02020603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Bien que chacun ait des perspectives </a:t>
            </a:r>
            <a:r>
              <a:rPr lang="fr-CA" dirty="0" smtClean="0"/>
              <a:t>et approches différentes, </a:t>
            </a:r>
            <a:r>
              <a:rPr lang="fr-CA" dirty="0"/>
              <a:t>ensemble ils créent une </a:t>
            </a:r>
            <a:r>
              <a:rPr lang="fr-CA" dirty="0" smtClean="0"/>
              <a:t>base pour </a:t>
            </a:r>
            <a:r>
              <a:rPr lang="fr-CA" dirty="0"/>
              <a:t>comprendre le comportement humain, des cultures et des </a:t>
            </a:r>
            <a:r>
              <a:rPr lang="fr-CA" dirty="0" smtClean="0"/>
              <a:t>sociétés.</a:t>
            </a:r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07644"/>
            <a:ext cx="2894338" cy="22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29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CA" dirty="0" smtClean="0">
                <a:latin typeface="AdLib BT" panose="04040805040B02020603" pitchFamily="82" charset="0"/>
              </a:rPr>
              <a:t>Anthropologie</a:t>
            </a:r>
            <a:endParaRPr lang="fr-CA" dirty="0">
              <a:latin typeface="AdLib BT" panose="04040805040B02020603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1108719"/>
          </a:xfrm>
        </p:spPr>
        <p:txBody>
          <a:bodyPr>
            <a:noAutofit/>
          </a:bodyPr>
          <a:lstStyle/>
          <a:p>
            <a:r>
              <a:rPr lang="fr-CA" sz="2400" dirty="0" smtClean="0"/>
              <a:t>l'étude </a:t>
            </a:r>
            <a:r>
              <a:rPr lang="fr-CA" sz="2400" dirty="0"/>
              <a:t>de </a:t>
            </a:r>
            <a:r>
              <a:rPr lang="fr-CA" sz="2400" dirty="0" smtClean="0"/>
              <a:t>l’évolution de l’espèce humaine , le développement physique et les diverses cultures qui composent l’humanité</a:t>
            </a:r>
            <a:endParaRPr lang="fr-C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50159"/>
            <a:ext cx="4020226" cy="165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161" y="4204195"/>
            <a:ext cx="2000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81" y="3878510"/>
            <a:ext cx="4602088" cy="261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8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CA" dirty="0" smtClean="0">
                <a:latin typeface="AdLib BT" panose="04040805040B02020603" pitchFamily="82" charset="0"/>
              </a:rPr>
              <a:t>Psychologie</a:t>
            </a:r>
            <a:endParaRPr lang="fr-CA" dirty="0">
              <a:latin typeface="AdLib BT" panose="04040805040B02020603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866904"/>
          </a:xfrm>
        </p:spPr>
        <p:txBody>
          <a:bodyPr>
            <a:normAutofit fontScale="92500" lnSpcReduction="20000"/>
          </a:bodyPr>
          <a:lstStyle/>
          <a:p>
            <a:r>
              <a:rPr lang="fr-CA" dirty="0" smtClean="0"/>
              <a:t>l'étude des pensées, des sentiments et du </a:t>
            </a:r>
            <a:r>
              <a:rPr lang="fr-CA" dirty="0"/>
              <a:t>comportement humain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67104"/>
            <a:ext cx="27527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71" y="2500946"/>
            <a:ext cx="4011764" cy="389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7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CA" dirty="0" smtClean="0">
                <a:latin typeface="AdLib BT" panose="04040805040B02020603" pitchFamily="82" charset="0"/>
              </a:rPr>
              <a:t>Sociologie</a:t>
            </a:r>
            <a:endParaRPr lang="fr-CA" dirty="0">
              <a:latin typeface="AdLib BT" panose="04040805040B02020603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L’étude du développement, de la structure, des institutions et des organisations de </a:t>
            </a:r>
            <a:r>
              <a:rPr lang="fr-CA" dirty="0"/>
              <a:t>la société </a:t>
            </a:r>
            <a:r>
              <a:rPr lang="fr-CA" dirty="0" smtClean="0"/>
              <a:t>humaine ainsi que les </a:t>
            </a:r>
            <a:r>
              <a:rPr lang="fr-CA" dirty="0"/>
              <a:t>caractéristiques </a:t>
            </a:r>
            <a:r>
              <a:rPr lang="fr-CA" dirty="0" smtClean="0"/>
              <a:t>communes.</a:t>
            </a:r>
            <a:endParaRPr lang="fr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050" y="3573016"/>
            <a:ext cx="4900564" cy="274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1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CA" dirty="0" smtClean="0">
                <a:latin typeface="AdLib BT" panose="04040805040B02020603" pitchFamily="82" charset="0"/>
              </a:rPr>
              <a:t>Approche psychologique</a:t>
            </a:r>
            <a:endParaRPr lang="fr-CA" dirty="0">
              <a:latin typeface="AdLib BT" panose="04040805040B02020603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6203032" cy="3268960"/>
          </a:xfrm>
        </p:spPr>
        <p:txBody>
          <a:bodyPr>
            <a:normAutofit fontScale="85000" lnSpcReduction="10000"/>
          </a:bodyPr>
          <a:lstStyle/>
          <a:p>
            <a:r>
              <a:rPr lang="fr-CA" dirty="0" smtClean="0"/>
              <a:t>OC </a:t>
            </a:r>
            <a:r>
              <a:rPr lang="fr-CA" dirty="0" err="1" smtClean="0"/>
              <a:t>Transpo</a:t>
            </a:r>
            <a:r>
              <a:rPr lang="fr-CA" dirty="0" smtClean="0"/>
              <a:t> – voir manuel et pages</a:t>
            </a:r>
          </a:p>
          <a:p>
            <a:endParaRPr lang="fr-CA" dirty="0"/>
          </a:p>
          <a:p>
            <a:r>
              <a:rPr lang="fr-CA" dirty="0" smtClean="0"/>
              <a:t>Les psychologues examineraient </a:t>
            </a:r>
            <a:r>
              <a:rPr lang="fr-CA" dirty="0"/>
              <a:t>sa vie en détail pour répondre :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b="1" dirty="0" smtClean="0">
                <a:solidFill>
                  <a:srgbClr val="FF0000"/>
                </a:solidFill>
              </a:rPr>
              <a:t>Quels </a:t>
            </a:r>
            <a:r>
              <a:rPr lang="fr-CA" b="1" dirty="0">
                <a:solidFill>
                  <a:srgbClr val="FF0000"/>
                </a:solidFill>
              </a:rPr>
              <a:t>facteurs dans sa personnalité ont poussé Lebrun à commettre ce crime 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00808"/>
            <a:ext cx="1952253" cy="131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3652046"/>
            <a:ext cx="2528317" cy="282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79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CA" dirty="0" smtClean="0">
                <a:latin typeface="AdLib BT" panose="04040805040B02020603" pitchFamily="82" charset="0"/>
              </a:rPr>
              <a:t>Explication psychologique</a:t>
            </a:r>
            <a:endParaRPr lang="fr-CA" dirty="0">
              <a:latin typeface="AdLib BT" panose="04040805040B02020603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925144"/>
          </a:xfrm>
        </p:spPr>
        <p:txBody>
          <a:bodyPr>
            <a:normAutofit fontScale="85000" lnSpcReduction="10000"/>
          </a:bodyPr>
          <a:lstStyle/>
          <a:p>
            <a:r>
              <a:rPr lang="fr-CA" dirty="0" smtClean="0"/>
              <a:t>Supposons </a:t>
            </a:r>
            <a:r>
              <a:rPr lang="fr-CA" dirty="0"/>
              <a:t>que la personnalité est modelée par une combinaison de facteurs biologiques aussi bien que des expériences antérieures </a:t>
            </a:r>
            <a:endParaRPr lang="fr-CA" dirty="0" smtClean="0"/>
          </a:p>
          <a:p>
            <a:r>
              <a:rPr lang="fr-CA" dirty="0" smtClean="0"/>
              <a:t>Lebrun </a:t>
            </a:r>
            <a:r>
              <a:rPr lang="fr-CA" dirty="0"/>
              <a:t>avait fait 50 visites aux </a:t>
            </a:r>
            <a:r>
              <a:rPr lang="fr-CA" dirty="0" smtClean="0"/>
              <a:t>docteurs avec </a:t>
            </a:r>
            <a:r>
              <a:rPr lang="fr-CA" dirty="0"/>
              <a:t>la plainte de crampes d'estomac, l'insomnie, la dépression, la diarrhée et d'autres </a:t>
            </a:r>
            <a:r>
              <a:rPr lang="fr-CA" dirty="0" smtClean="0"/>
              <a:t>maladies</a:t>
            </a:r>
          </a:p>
          <a:p>
            <a:r>
              <a:rPr lang="fr-CA" dirty="0" smtClean="0"/>
              <a:t>Il </a:t>
            </a:r>
            <a:r>
              <a:rPr lang="fr-CA" dirty="0"/>
              <a:t>avait souffert d'illusions </a:t>
            </a:r>
            <a:endParaRPr lang="fr-CA" dirty="0" smtClean="0"/>
          </a:p>
          <a:p>
            <a:r>
              <a:rPr lang="fr-CA" dirty="0" smtClean="0"/>
              <a:t>Il </a:t>
            </a:r>
            <a:r>
              <a:rPr lang="fr-CA" dirty="0"/>
              <a:t>avait été </a:t>
            </a:r>
            <a:r>
              <a:rPr lang="fr-CA" dirty="0" smtClean="0"/>
              <a:t>intimidé «</a:t>
            </a:r>
            <a:r>
              <a:rPr lang="fr-CA" dirty="0" err="1" smtClean="0"/>
              <a:t>bullied</a:t>
            </a:r>
            <a:r>
              <a:rPr lang="fr-CA" dirty="0" smtClean="0"/>
              <a:t>» au </a:t>
            </a:r>
            <a:r>
              <a:rPr lang="fr-CA" dirty="0"/>
              <a:t>travail pour </a:t>
            </a:r>
            <a:r>
              <a:rPr lang="fr-CA" dirty="0" smtClean="0"/>
              <a:t>son </a:t>
            </a:r>
            <a:r>
              <a:rPr lang="fr-CA" dirty="0"/>
              <a:t>défaut d'élocution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1484784"/>
            <a:ext cx="209829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325" y="3040746"/>
            <a:ext cx="1504002" cy="16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90" y="5013176"/>
            <a:ext cx="2729671" cy="115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07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CA" dirty="0" smtClean="0">
                <a:latin typeface="AdLib BT" panose="04040805040B02020603" pitchFamily="82" charset="0"/>
              </a:rPr>
              <a:t>Approche sociologique</a:t>
            </a:r>
            <a:endParaRPr lang="fr-CA" dirty="0">
              <a:latin typeface="AdLib BT" panose="04040805040B02020603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Les </a:t>
            </a:r>
            <a:r>
              <a:rPr lang="fr-CA" dirty="0"/>
              <a:t>sociologues </a:t>
            </a:r>
            <a:r>
              <a:rPr lang="fr-CA" dirty="0" smtClean="0"/>
              <a:t>seraient intéressés à savoir….</a:t>
            </a:r>
          </a:p>
          <a:p>
            <a:pPr marL="0" indent="0">
              <a:buNone/>
            </a:pPr>
            <a:endParaRPr lang="fr-C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CA" b="1" dirty="0" smtClean="0">
                <a:solidFill>
                  <a:srgbClr val="FF0000"/>
                </a:solidFill>
              </a:rPr>
              <a:t>Quels </a:t>
            </a:r>
            <a:r>
              <a:rPr lang="fr-CA" b="1" dirty="0">
                <a:solidFill>
                  <a:srgbClr val="FF0000"/>
                </a:solidFill>
              </a:rPr>
              <a:t>caractéristiques communes </a:t>
            </a:r>
            <a:r>
              <a:rPr lang="fr-CA" b="1" dirty="0" smtClean="0">
                <a:solidFill>
                  <a:srgbClr val="FF0000"/>
                </a:solidFill>
              </a:rPr>
              <a:t>se voient-ils chez les </a:t>
            </a:r>
            <a:r>
              <a:rPr lang="fr-CA" b="1" dirty="0">
                <a:solidFill>
                  <a:srgbClr val="FF0000"/>
                </a:solidFill>
              </a:rPr>
              <a:t>gens qui ont fait la même sorte </a:t>
            </a:r>
            <a:r>
              <a:rPr lang="fr-CA" b="1" dirty="0" smtClean="0">
                <a:solidFill>
                  <a:srgbClr val="FF0000"/>
                </a:solidFill>
              </a:rPr>
              <a:t>d’acte?</a:t>
            </a:r>
            <a:endParaRPr lang="fr-CA" b="1" dirty="0">
              <a:solidFill>
                <a:srgbClr val="FF0000"/>
              </a:solidFill>
            </a:endParaRPr>
          </a:p>
          <a:p>
            <a:endParaRPr lang="fr-CA" dirty="0"/>
          </a:p>
          <a:p>
            <a:endParaRPr lang="fr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52938"/>
            <a:ext cx="22383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33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AdLib BT" panose="04040805040B02020603" pitchFamily="82" charset="0"/>
              </a:rPr>
              <a:t>? Sciences sociales ?</a:t>
            </a:r>
            <a:endParaRPr lang="fr-CA" dirty="0">
              <a:latin typeface="AdLib BT" panose="04040805040B02020603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4978896" cy="4755778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/>
              <a:t>Fournis des compétences de vie comme une façon de regarder le monde.</a:t>
            </a:r>
          </a:p>
          <a:p>
            <a:r>
              <a:rPr lang="fr-CA" dirty="0" smtClean="0"/>
              <a:t>C’est l'étude (recherche et analyse) des relations entre les gens (le peuple), leurs actions et  leurs coutumes. Ex: statistiques, données</a:t>
            </a:r>
          </a:p>
          <a:p>
            <a:r>
              <a:rPr lang="fr-CA" dirty="0" smtClean="0"/>
              <a:t>Comprend: Anthropologie, Psychologie et Sociologie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5038"/>
            <a:ext cx="3165698" cy="415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8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CA" dirty="0" smtClean="0">
                <a:latin typeface="AdLib BT" panose="04040805040B02020603" pitchFamily="82" charset="0"/>
              </a:rPr>
              <a:t>Explication sociologique</a:t>
            </a:r>
            <a:endParaRPr lang="fr-CA" dirty="0">
              <a:latin typeface="AdLib BT" panose="04040805040B02020603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>
            <a:normAutofit/>
          </a:bodyPr>
          <a:lstStyle/>
          <a:p>
            <a:r>
              <a:rPr lang="fr-CA" dirty="0" smtClean="0"/>
              <a:t>Solitaire / </a:t>
            </a:r>
            <a:r>
              <a:rPr lang="fr-CA" dirty="0"/>
              <a:t>impopulaire</a:t>
            </a:r>
          </a:p>
          <a:p>
            <a:r>
              <a:rPr lang="fr-CA" dirty="0" smtClean="0"/>
              <a:t>Ne gère pas bien les frustrations </a:t>
            </a:r>
            <a:r>
              <a:rPr lang="fr-CA" dirty="0"/>
              <a:t>et </a:t>
            </a:r>
            <a:r>
              <a:rPr lang="fr-CA" dirty="0" smtClean="0"/>
              <a:t>sa colère</a:t>
            </a:r>
            <a:endParaRPr lang="fr-CA" dirty="0"/>
          </a:p>
          <a:p>
            <a:r>
              <a:rPr lang="fr-CA" dirty="0" smtClean="0"/>
              <a:t>Harcelé au </a:t>
            </a:r>
            <a:r>
              <a:rPr lang="fr-CA" dirty="0"/>
              <a:t>travail</a:t>
            </a:r>
          </a:p>
          <a:p>
            <a:r>
              <a:rPr lang="fr-CA" dirty="0" smtClean="0"/>
              <a:t>Basse estime de </a:t>
            </a:r>
            <a:r>
              <a:rPr lang="fr-CA" dirty="0"/>
              <a:t>soi </a:t>
            </a:r>
          </a:p>
          <a:p>
            <a:r>
              <a:rPr lang="fr-CA" dirty="0" smtClean="0"/>
              <a:t>Possède </a:t>
            </a:r>
            <a:r>
              <a:rPr lang="fr-CA" dirty="0"/>
              <a:t>des fusils et d'autres armes à feu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0848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529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1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CA" dirty="0" smtClean="0">
                <a:latin typeface="AdLib BT" panose="04040805040B02020603" pitchFamily="82" charset="0"/>
              </a:rPr>
              <a:t>Approche anthropologique</a:t>
            </a:r>
            <a:endParaRPr lang="fr-CA" dirty="0">
              <a:latin typeface="AdLib BT" panose="04040805040B02020603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525963"/>
          </a:xfrm>
        </p:spPr>
        <p:txBody>
          <a:bodyPr/>
          <a:lstStyle/>
          <a:p>
            <a:r>
              <a:rPr lang="fr-CA" dirty="0" smtClean="0"/>
              <a:t>Les anthropologues seraient intéressés à savoir…..</a:t>
            </a:r>
          </a:p>
          <a:p>
            <a:endParaRPr lang="fr-CA" dirty="0"/>
          </a:p>
          <a:p>
            <a:pPr marL="0" indent="0">
              <a:buNone/>
            </a:pPr>
            <a:r>
              <a:rPr lang="fr-CA" b="1" dirty="0" smtClean="0">
                <a:solidFill>
                  <a:srgbClr val="FF0000"/>
                </a:solidFill>
              </a:rPr>
              <a:t>Quelles étaient les valeurs culturelles dans laquelle il a grandi et a travaillé plus tard? </a:t>
            </a:r>
            <a:endParaRPr lang="fr-CA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24482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817" y="1661408"/>
            <a:ext cx="22383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7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CA" dirty="0" smtClean="0">
                <a:latin typeface="AdLib BT" panose="04040805040B02020603" pitchFamily="82" charset="0"/>
              </a:rPr>
              <a:t>Explication anthropologique</a:t>
            </a:r>
            <a:endParaRPr lang="fr-CA" dirty="0">
              <a:latin typeface="AdLib BT" panose="04040805040B02020603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725144"/>
          </a:xfrm>
        </p:spPr>
        <p:txBody>
          <a:bodyPr>
            <a:noAutofit/>
          </a:bodyPr>
          <a:lstStyle/>
          <a:p>
            <a:r>
              <a:rPr lang="fr-CA" sz="1800" dirty="0" smtClean="0"/>
              <a:t>On présume qu'il </a:t>
            </a:r>
            <a:r>
              <a:rPr lang="fr-CA" sz="1800" dirty="0"/>
              <a:t>y a des facteurs dans la culture canadienne et </a:t>
            </a:r>
            <a:r>
              <a:rPr lang="fr-CA" sz="1800" dirty="0" smtClean="0"/>
              <a:t>que l’environnement d'OC </a:t>
            </a:r>
            <a:r>
              <a:rPr lang="fr-CA" sz="1800" dirty="0" err="1" smtClean="0"/>
              <a:t>Transpo</a:t>
            </a:r>
            <a:r>
              <a:rPr lang="fr-CA" sz="1800" dirty="0" smtClean="0"/>
              <a:t> ont peut-être encouragé cet événement</a:t>
            </a:r>
            <a:endParaRPr lang="fr-CA" sz="1800" dirty="0"/>
          </a:p>
          <a:p>
            <a:r>
              <a:rPr lang="fr-CA" sz="1800" dirty="0"/>
              <a:t>Le comportement de </a:t>
            </a:r>
            <a:r>
              <a:rPr lang="fr-CA" sz="1800" dirty="0" smtClean="0"/>
              <a:t>Lebrun</a:t>
            </a:r>
          </a:p>
          <a:p>
            <a:r>
              <a:rPr lang="fr-CA" sz="1800" dirty="0" smtClean="0"/>
              <a:t>Les </a:t>
            </a:r>
            <a:r>
              <a:rPr lang="fr-CA" sz="1800" dirty="0"/>
              <a:t>images </a:t>
            </a:r>
            <a:r>
              <a:rPr lang="fr-CA" sz="1800" dirty="0" smtClean="0"/>
              <a:t>puissantes </a:t>
            </a:r>
            <a:r>
              <a:rPr lang="fr-CA" sz="1800" dirty="0"/>
              <a:t>de violence sont </a:t>
            </a:r>
            <a:r>
              <a:rPr lang="fr-CA" sz="1800" dirty="0" smtClean="0"/>
              <a:t>répandues </a:t>
            </a:r>
            <a:r>
              <a:rPr lang="fr-CA" sz="1800" dirty="0"/>
              <a:t>dans la culture canadienne d'aujourd'hui (le sport, des médias, des jeux vidéo</a:t>
            </a:r>
            <a:r>
              <a:rPr lang="fr-CA" sz="1800" dirty="0" smtClean="0"/>
              <a:t>)</a:t>
            </a:r>
          </a:p>
          <a:p>
            <a:r>
              <a:rPr lang="fr-CA" sz="1800" dirty="0" smtClean="0"/>
              <a:t>L'enquête a révélé que l’environnement à OC </a:t>
            </a:r>
            <a:r>
              <a:rPr lang="fr-CA" sz="1800" dirty="0" err="1" smtClean="0"/>
              <a:t>Transpo</a:t>
            </a:r>
            <a:r>
              <a:rPr lang="fr-CA" sz="1800" dirty="0" smtClean="0"/>
              <a:t> était </a:t>
            </a:r>
            <a:r>
              <a:rPr lang="fr-CA" sz="1800" dirty="0"/>
              <a:t>toxique, caractérisé par l'hostilité et </a:t>
            </a:r>
            <a:r>
              <a:rPr lang="fr-CA" sz="1800" dirty="0" smtClean="0"/>
              <a:t>l'agression</a:t>
            </a:r>
          </a:p>
          <a:p>
            <a:r>
              <a:rPr lang="fr-CA" sz="1800" dirty="0" smtClean="0"/>
              <a:t>Il </a:t>
            </a:r>
            <a:r>
              <a:rPr lang="fr-CA" sz="1800" dirty="0"/>
              <a:t>y avait peu de respect entre </a:t>
            </a:r>
            <a:r>
              <a:rPr lang="fr-CA" sz="1800" dirty="0" smtClean="0"/>
              <a:t>l’administration et les employés</a:t>
            </a:r>
          </a:p>
          <a:p>
            <a:r>
              <a:rPr lang="fr-CA" sz="1800" dirty="0" smtClean="0"/>
              <a:t>Le </a:t>
            </a:r>
            <a:r>
              <a:rPr lang="fr-CA" sz="1800" dirty="0"/>
              <a:t>comportement </a:t>
            </a:r>
            <a:r>
              <a:rPr lang="fr-CA" sz="1800" dirty="0" smtClean="0"/>
              <a:t>«Macho»  (beaucoup de conversations de femmes, le taquinage de </a:t>
            </a:r>
            <a:r>
              <a:rPr lang="fr-CA" sz="1800" dirty="0"/>
              <a:t>Lebrun pour son </a:t>
            </a:r>
            <a:r>
              <a:rPr lang="fr-CA" sz="1800" dirty="0" smtClean="0"/>
              <a:t>bégaiement a été rapporté sans avoir aucune conséquence </a:t>
            </a:r>
            <a:endParaRPr lang="fr-CA" sz="1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72514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126" y="1686144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9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CA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Pourquoi les sciences sociales sont-elles importantes?</a:t>
            </a:r>
            <a:endParaRPr lang="fr-CA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00201"/>
            <a:ext cx="8147248" cy="2548879"/>
          </a:xfrm>
        </p:spPr>
        <p:txBody>
          <a:bodyPr>
            <a:normAutofit fontScale="85000" lnSpcReduction="10000"/>
          </a:bodyPr>
          <a:lstStyle/>
          <a:p>
            <a:r>
              <a:rPr lang="fr-CA" dirty="0" smtClean="0"/>
              <a:t>Les scientifiques et des docteurs peuvent nous montrer les conséquences médicales du stress (ex: haute pression, crises cardiaques et </a:t>
            </a:r>
            <a:r>
              <a:rPr lang="fr-CA" dirty="0"/>
              <a:t>m</a:t>
            </a:r>
            <a:r>
              <a:rPr lang="fr-CA" dirty="0" smtClean="0"/>
              <a:t>ort)</a:t>
            </a:r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Mais, les spécialistes des sciences humaines peuvent analyser les facteurs qui causent le stress.</a:t>
            </a:r>
            <a:endParaRPr lang="fr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76605"/>
            <a:ext cx="3798742" cy="228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76605"/>
            <a:ext cx="3137545" cy="230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6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CA" dirty="0" smtClean="0">
                <a:latin typeface="Aharoni" panose="02010803020104030203" pitchFamily="2" charset="-79"/>
                <a:cs typeface="Aharoni" panose="02010803020104030203" pitchFamily="2" charset="-79"/>
              </a:rPr>
              <a:t>Dans le lieu de travail…</a:t>
            </a:r>
            <a:endParaRPr lang="fr-CA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3" cy="4525963"/>
          </a:xfrm>
        </p:spPr>
        <p:txBody>
          <a:bodyPr>
            <a:normAutofit lnSpcReduction="10000"/>
          </a:bodyPr>
          <a:lstStyle/>
          <a:p>
            <a:r>
              <a:rPr lang="fr-CA" sz="2000" dirty="0" smtClean="0"/>
              <a:t>Des études ont montré que les employés deviennent stressés quand ils se sentent qu’ils ont peu de contrôle sur la structure de leur travail quotidien</a:t>
            </a:r>
          </a:p>
          <a:p>
            <a:pPr marL="0" indent="0">
              <a:buNone/>
            </a:pPr>
            <a:endParaRPr lang="fr-CA" sz="2000" dirty="0" smtClean="0"/>
          </a:p>
          <a:p>
            <a:pPr marL="0" indent="0">
              <a:buNone/>
            </a:pPr>
            <a:endParaRPr lang="fr-CA" sz="2000" dirty="0"/>
          </a:p>
          <a:p>
            <a:pPr marL="0" indent="0">
              <a:buNone/>
            </a:pPr>
            <a:endParaRPr lang="fr-CA" sz="2000" dirty="0" smtClean="0"/>
          </a:p>
          <a:p>
            <a:r>
              <a:rPr lang="fr-CA" sz="2000" dirty="0" smtClean="0"/>
              <a:t>Ceci est souvent vu chez les travailleurs  de la chaîne de montage des voitures (</a:t>
            </a:r>
            <a:r>
              <a:rPr lang="fr-CA" sz="2000" dirty="0" err="1" smtClean="0"/>
              <a:t>assembly</a:t>
            </a:r>
            <a:r>
              <a:rPr lang="fr-CA" sz="2000" dirty="0" smtClean="0"/>
              <a:t>-line)</a:t>
            </a:r>
          </a:p>
          <a:p>
            <a:pPr marL="0" indent="0">
              <a:buNone/>
            </a:pPr>
            <a:endParaRPr lang="fr-CA" sz="2000" dirty="0" smtClean="0"/>
          </a:p>
          <a:p>
            <a:pPr marL="0" indent="0">
              <a:buNone/>
            </a:pPr>
            <a:endParaRPr lang="fr-CA" sz="2000" dirty="0"/>
          </a:p>
          <a:p>
            <a:pPr marL="0" indent="0">
              <a:buNone/>
            </a:pPr>
            <a:endParaRPr lang="fr-CA" sz="2000" dirty="0" smtClean="0"/>
          </a:p>
          <a:p>
            <a:r>
              <a:rPr lang="fr-CA" sz="2000" dirty="0" smtClean="0"/>
              <a:t>Les travailleurs ont éprouvé des hauts taux d'absentéisme, de toxicomanie et de </a:t>
            </a:r>
            <a:r>
              <a:rPr lang="fr-CA" sz="2000" dirty="0" smtClean="0"/>
              <a:t>divorce</a:t>
            </a:r>
            <a:endParaRPr lang="fr-C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54" y="2276872"/>
            <a:ext cx="240172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81128"/>
            <a:ext cx="3119177" cy="18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3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CA" dirty="0" smtClean="0">
                <a:latin typeface="AdLib BT" panose="04040805040B02020603" pitchFamily="82" charset="0"/>
                <a:cs typeface="Aharoni" panose="02010803020104030203" pitchFamily="2" charset="-79"/>
              </a:rPr>
              <a:t>Inquiétudes…</a:t>
            </a:r>
            <a:endParaRPr lang="fr-CA" dirty="0">
              <a:latin typeface="AdLib BT" panose="04040805040B02020603" pitchFamily="82" charset="0"/>
              <a:cs typeface="Aharoni" panose="02010803020104030203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6563072" cy="3917032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Les ouvriers (travailleurs) &amp; les Unions –      conditions stressantes à l’usine d’auto</a:t>
            </a:r>
          </a:p>
          <a:p>
            <a:endParaRPr lang="fr-CA" dirty="0" smtClean="0"/>
          </a:p>
          <a:p>
            <a:r>
              <a:rPr lang="fr-CA" dirty="0" smtClean="0"/>
              <a:t>Administration (management) – le coût de production augmente à cause d’une baisse de productivité des employés</a:t>
            </a:r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2231876" cy="223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53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CA" sz="3200" dirty="0" smtClean="0">
                <a:latin typeface="AdLib BT" panose="04040805040B02020603" pitchFamily="82" charset="0"/>
              </a:rPr>
              <a:t>Intervention des sciences sociales</a:t>
            </a:r>
            <a:endParaRPr lang="fr-CA" sz="3200" dirty="0">
              <a:latin typeface="AdLib BT" panose="04040805040B02020603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CA" dirty="0" smtClean="0"/>
              <a:t>Observe des chaînes de production existantes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/>
              <a:t>Questionnaires aux travailleurs (ouvriers)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/>
              <a:t>Expériences contrôlées dans les chaînes de montage</a:t>
            </a:r>
            <a:endParaRPr lang="fr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500564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80859"/>
            <a:ext cx="150297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57651"/>
            <a:ext cx="3783335" cy="227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2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CA" sz="4000" dirty="0" smtClean="0">
                <a:latin typeface="AdLib BT" panose="04040805040B02020603" pitchFamily="82" charset="0"/>
              </a:rPr>
              <a:t>Les résultats ont montré…</a:t>
            </a:r>
            <a:endParaRPr lang="fr-CA" sz="4000" dirty="0">
              <a:latin typeface="AdLib BT" panose="04040805040B02020603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925143"/>
          </a:xfrm>
        </p:spPr>
        <p:txBody>
          <a:bodyPr>
            <a:normAutofit lnSpcReduction="10000"/>
          </a:bodyPr>
          <a:lstStyle/>
          <a:p>
            <a:r>
              <a:rPr lang="fr-CA" sz="2800" dirty="0" smtClean="0"/>
              <a:t>Les travailleurs se sont sentis pressés pour se maintenir au niveau des voitures descendant la ligne </a:t>
            </a:r>
          </a:p>
          <a:p>
            <a:r>
              <a:rPr lang="fr-CA" sz="2800" dirty="0" smtClean="0"/>
              <a:t>Ils se sont ennuyés faisant la même tâche toute la journée</a:t>
            </a:r>
          </a:p>
          <a:p>
            <a:r>
              <a:rPr lang="fr-CA" sz="2800" dirty="0" smtClean="0"/>
              <a:t>Ces erreurs abouties dans le processus d'assemblée qui étaient chères de fixer plus tard</a:t>
            </a:r>
            <a:endParaRPr lang="fr-CA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854" y="4668144"/>
            <a:ext cx="1142904" cy="160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038" y="3460331"/>
            <a:ext cx="1607489" cy="241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56" y="1745688"/>
            <a:ext cx="2705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79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CA" dirty="0" smtClean="0">
                <a:latin typeface="AdLib BT" panose="04040805040B02020603" pitchFamily="82" charset="0"/>
              </a:rPr>
              <a:t>Recommandations</a:t>
            </a:r>
            <a:endParaRPr lang="fr-CA" dirty="0">
              <a:latin typeface="AdLib BT" panose="04040805040B02020603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>
            <a:normAutofit fontScale="85000" lnSpcReduction="20000"/>
          </a:bodyPr>
          <a:lstStyle/>
          <a:p>
            <a:r>
              <a:rPr lang="fr-CA" dirty="0" smtClean="0"/>
              <a:t>Des équipes de 6-10 personnes pourraient décider entre eux comment compléter les tâches et comment les diviser parmi des membres de l'équipe </a:t>
            </a:r>
          </a:p>
          <a:p>
            <a:r>
              <a:rPr lang="fr-CA" dirty="0" smtClean="0"/>
              <a:t>Ils pourraient consentir à changer de tâches à chaque heure / jour / semaine</a:t>
            </a:r>
          </a:p>
          <a:p>
            <a:r>
              <a:rPr lang="fr-CA" dirty="0" smtClean="0"/>
              <a:t>Si les  tâches sont complétées dans un montant de temps donné et elles respectent le niveau de qualité, les équipes pourraient pratiquement décider quoi que ce soit pour eux-mêmes</a:t>
            </a:r>
            <a:endParaRPr lang="fr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732" y="4149079"/>
            <a:ext cx="2981740" cy="223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7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CA" dirty="0" smtClean="0">
                <a:latin typeface="Aldine721 BdCn BT" panose="02040706050706020403" pitchFamily="18" charset="0"/>
              </a:rPr>
              <a:t>Résultats après la mise en œuvre des recommandations</a:t>
            </a:r>
            <a:endParaRPr lang="fr-CA" dirty="0">
              <a:latin typeface="Aldine721 BdCn BT" panose="020407060507060204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925143"/>
          </a:xfrm>
        </p:spPr>
        <p:txBody>
          <a:bodyPr>
            <a:normAutofit/>
          </a:bodyPr>
          <a:lstStyle/>
          <a:p>
            <a:r>
              <a:rPr lang="fr-CA" dirty="0" smtClean="0"/>
              <a:t>Honda, l'usine de montage du Canada à </a:t>
            </a:r>
            <a:r>
              <a:rPr lang="fr-CA" dirty="0" err="1" smtClean="0"/>
              <a:t>Alliston</a:t>
            </a:r>
            <a:r>
              <a:rPr lang="fr-CA" dirty="0" smtClean="0"/>
              <a:t>, ON était un pionnier dans le concept d'équipe</a:t>
            </a:r>
          </a:p>
          <a:p>
            <a:r>
              <a:rPr lang="fr-CA" dirty="0" smtClean="0"/>
              <a:t>Satisfaction des travailleurs était plus haute</a:t>
            </a:r>
          </a:p>
          <a:p>
            <a:r>
              <a:rPr lang="fr-CA" dirty="0" smtClean="0"/>
              <a:t>Contrôle de la qualité était meilleur</a:t>
            </a:r>
          </a:p>
          <a:p>
            <a:r>
              <a:rPr lang="fr-CA" dirty="0" smtClean="0"/>
              <a:t>Absentéisme était inférieur</a:t>
            </a:r>
            <a:endParaRPr lang="fr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329" y="1518249"/>
            <a:ext cx="2273686" cy="144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329" y="5589240"/>
            <a:ext cx="824729" cy="8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637" y="3356993"/>
            <a:ext cx="105149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058" y="342495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0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930</Words>
  <Application>Microsoft Office PowerPoint</Application>
  <PresentationFormat>Affichage à l'écran (4:3)</PresentationFormat>
  <Paragraphs>113</Paragraphs>
  <Slides>22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HSP3U/3C</vt:lpstr>
      <vt:lpstr>? Sciences sociales ?</vt:lpstr>
      <vt:lpstr>Pourquoi les sciences sociales sont-elles importantes?</vt:lpstr>
      <vt:lpstr>Dans le lieu de travail…</vt:lpstr>
      <vt:lpstr>Inquiétudes…</vt:lpstr>
      <vt:lpstr>Intervention des sciences sociales</vt:lpstr>
      <vt:lpstr>Les résultats ont montré…</vt:lpstr>
      <vt:lpstr>Recommandations</vt:lpstr>
      <vt:lpstr>Résultats après la mise en œuvre des recommandations</vt:lpstr>
      <vt:lpstr>Résultats (suite)</vt:lpstr>
      <vt:lpstr>Résolution de problèmes</vt:lpstr>
      <vt:lpstr>Les partisans peuvent se disputer</vt:lpstr>
      <vt:lpstr>Anthropologie, Psychologie et Sociologie</vt:lpstr>
      <vt:lpstr>Anthropologie</vt:lpstr>
      <vt:lpstr>Psychologie</vt:lpstr>
      <vt:lpstr>Sociologie</vt:lpstr>
      <vt:lpstr>Approche psychologique</vt:lpstr>
      <vt:lpstr>Explication psychologique</vt:lpstr>
      <vt:lpstr>Approche sociologique</vt:lpstr>
      <vt:lpstr>Explication sociologique</vt:lpstr>
      <vt:lpstr>Approche anthropologique</vt:lpstr>
      <vt:lpstr>Explication anthropologique</vt:lpstr>
    </vt:vector>
  </TitlesOfParts>
  <Company>CSCNO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HSP3U/3C</dc:title>
  <dc:creator>Christine Lagrandeur-Anderson</dc:creator>
  <cp:lastModifiedBy>Christine Lagrandeur-Anderson</cp:lastModifiedBy>
  <cp:revision>38</cp:revision>
  <dcterms:created xsi:type="dcterms:W3CDTF">2015-01-30T01:22:16Z</dcterms:created>
  <dcterms:modified xsi:type="dcterms:W3CDTF">2015-02-04T16:02:12Z</dcterms:modified>
</cp:coreProperties>
</file>