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70" r:id="rId4"/>
    <p:sldId id="279" r:id="rId5"/>
    <p:sldId id="280" r:id="rId6"/>
    <p:sldId id="281" r:id="rId7"/>
    <p:sldId id="257" r:id="rId8"/>
    <p:sldId id="263" r:id="rId9"/>
    <p:sldId id="264" r:id="rId10"/>
    <p:sldId id="277" r:id="rId11"/>
    <p:sldId id="278" r:id="rId12"/>
    <p:sldId id="27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46" autoAdjust="0"/>
    <p:restoredTop sz="94660"/>
  </p:normalViewPr>
  <p:slideViewPr>
    <p:cSldViewPr>
      <p:cViewPr varScale="1">
        <p:scale>
          <a:sx n="64" d="100"/>
          <a:sy n="64" d="100"/>
        </p:scale>
        <p:origin x="14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7E87524-87B8-4727-A4A1-5275B601530F}"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245166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E87524-87B8-4727-A4A1-5275B601530F}"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228656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E87524-87B8-4727-A4A1-5275B601530F}"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5029A9-DCCB-49B8-B531-76040E1077BA}" type="slidenum">
              <a:rPr lang="en-US" smtClean="0"/>
              <a:t>‹N°›</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4433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E7E87524-87B8-4727-A4A1-5275B601530F}"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1697826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E7E87524-87B8-4727-A4A1-5275B601530F}"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5029A9-DCCB-49B8-B531-76040E1077BA}" type="slidenum">
              <a:rPr lang="en-US" smtClean="0"/>
              <a:t>‹N°›</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589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E7E87524-87B8-4727-A4A1-5275B601530F}"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4175488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E87524-87B8-4727-A4A1-5275B601530F}"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3226353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E87524-87B8-4727-A4A1-5275B601530F}"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423238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E87524-87B8-4727-A4A1-5275B601530F}"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378915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E87524-87B8-4727-A4A1-5275B601530F}"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386945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7E87524-87B8-4727-A4A1-5275B601530F}"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194388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7E87524-87B8-4727-A4A1-5275B601530F}" type="datetimeFigureOut">
              <a:rPr lang="en-US" smtClean="0"/>
              <a:t>11/28/2019</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41337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7E87524-87B8-4727-A4A1-5275B601530F}" type="datetimeFigureOut">
              <a:rPr lang="en-US" smtClean="0"/>
              <a:t>11/28/2019</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340468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87524-87B8-4727-A4A1-5275B601530F}" type="datetimeFigureOut">
              <a:rPr lang="en-US" smtClean="0"/>
              <a:t>11/28/2019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253730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E87524-87B8-4727-A4A1-5275B601530F}"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3509489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E87524-87B8-4727-A4A1-5275B601530F}"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5029A9-DCCB-49B8-B531-76040E1077BA}" type="slidenum">
              <a:rPr lang="en-US" smtClean="0"/>
              <a:t>‹N°›</a:t>
            </a:fld>
            <a:endParaRPr lang="en-US"/>
          </a:p>
        </p:txBody>
      </p:sp>
    </p:spTree>
    <p:extLst>
      <p:ext uri="{BB962C8B-B14F-4D97-AF65-F5344CB8AC3E}">
        <p14:creationId xmlns:p14="http://schemas.microsoft.com/office/powerpoint/2010/main" val="350844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7E87524-87B8-4727-A4A1-5275B601530F}" type="datetimeFigureOut">
              <a:rPr lang="en-US" smtClean="0"/>
              <a:t>11/28/2019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45029A9-DCCB-49B8-B531-76040E1077BA}" type="slidenum">
              <a:rPr lang="en-US" smtClean="0"/>
              <a:t>‹N°›</a:t>
            </a:fld>
            <a:endParaRPr lang="en-US"/>
          </a:p>
        </p:txBody>
      </p:sp>
    </p:spTree>
    <p:extLst>
      <p:ext uri="{BB962C8B-B14F-4D97-AF65-F5344CB8AC3E}">
        <p14:creationId xmlns:p14="http://schemas.microsoft.com/office/powerpoint/2010/main" val="16240502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805206"/>
            <a:ext cx="4912410" cy="1126284"/>
          </a:xfrm>
        </p:spPr>
        <p:txBody>
          <a:bodyPr>
            <a:normAutofit/>
          </a:bodyPr>
          <a:lstStyle/>
          <a:p>
            <a:pPr algn="ctr"/>
            <a:r>
              <a:rPr lang="en-US" b="1" dirty="0"/>
              <a:t>CHC2D</a:t>
            </a:r>
            <a:r>
              <a:rPr lang="en-US" dirty="0"/>
              <a:t> </a:t>
            </a:r>
          </a:p>
        </p:txBody>
      </p:sp>
      <p:pic>
        <p:nvPicPr>
          <p:cNvPr id="20482" name="Picture 2" descr="http://www.jitsutech.com/images/maple_leaf.png"/>
          <p:cNvPicPr>
            <a:picLocks noChangeAspect="1" noChangeArrowheads="1"/>
          </p:cNvPicPr>
          <p:nvPr/>
        </p:nvPicPr>
        <p:blipFill>
          <a:blip r:embed="rId2" cstate="print"/>
          <a:srcRect/>
          <a:stretch>
            <a:fillRect/>
          </a:stretch>
        </p:blipFill>
        <p:spPr bwMode="auto">
          <a:xfrm rot="1347815">
            <a:off x="105099" y="-308558"/>
            <a:ext cx="4074716" cy="4550101"/>
          </a:xfrm>
          <a:prstGeom prst="rect">
            <a:avLst/>
          </a:prstGeom>
          <a:noFill/>
        </p:spPr>
      </p:pic>
      <p:pic>
        <p:nvPicPr>
          <p:cNvPr id="5" name="Picture 2" descr="http://www.jitsutech.com/images/maple_leaf.png"/>
          <p:cNvPicPr>
            <a:picLocks noChangeAspect="1" noChangeArrowheads="1"/>
          </p:cNvPicPr>
          <p:nvPr/>
        </p:nvPicPr>
        <p:blipFill>
          <a:blip r:embed="rId2" cstate="print"/>
          <a:srcRect/>
          <a:stretch>
            <a:fillRect/>
          </a:stretch>
        </p:blipFill>
        <p:spPr bwMode="auto">
          <a:xfrm rot="19461452">
            <a:off x="6805204" y="4106451"/>
            <a:ext cx="2403232" cy="2683610"/>
          </a:xfrm>
          <a:prstGeom prst="rect">
            <a:avLst/>
          </a:prstGeom>
          <a:noFill/>
        </p:spPr>
      </p:pic>
      <p:sp>
        <p:nvSpPr>
          <p:cNvPr id="6" name="Sous-titre 5">
            <a:extLst>
              <a:ext uri="{FF2B5EF4-FFF2-40B4-BE49-F238E27FC236}">
                <a16:creationId xmlns:a16="http://schemas.microsoft.com/office/drawing/2014/main" id="{B7F9B3C4-AFFD-4FFF-86EC-E444B0DFCFA0}"/>
              </a:ext>
            </a:extLst>
          </p:cNvPr>
          <p:cNvSpPr>
            <a:spLocks noGrp="1"/>
          </p:cNvSpPr>
          <p:nvPr>
            <p:ph type="subTitle" idx="1"/>
          </p:nvPr>
        </p:nvSpPr>
        <p:spPr>
          <a:xfrm>
            <a:off x="1066800" y="4191000"/>
            <a:ext cx="6600451" cy="1126283"/>
          </a:xfrm>
        </p:spPr>
        <p:txBody>
          <a:bodyPr>
            <a:normAutofit/>
          </a:bodyPr>
          <a:lstStyle/>
          <a:p>
            <a:pPr algn="ctr"/>
            <a:r>
              <a:rPr lang="fr-CA" sz="2800" b="1" dirty="0"/>
              <a:t>Histoire Canadien de la PGM au présent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normAutofit/>
          </a:bodyPr>
          <a:lstStyle/>
          <a:p>
            <a:pPr algn="ctr"/>
            <a:r>
              <a:rPr lang="en-US" sz="3200" b="1" dirty="0"/>
              <a:t>“O Canada!” – un bon </a:t>
            </a:r>
            <a:r>
              <a:rPr lang="en-US" sz="3200" b="1" dirty="0" err="1"/>
              <a:t>hymne</a:t>
            </a:r>
            <a:r>
              <a:rPr lang="en-US" dirty="0"/>
              <a:t>?</a:t>
            </a:r>
          </a:p>
        </p:txBody>
      </p:sp>
      <p:sp>
        <p:nvSpPr>
          <p:cNvPr id="3" name="Content Placeholder 2"/>
          <p:cNvSpPr>
            <a:spLocks noGrp="1"/>
          </p:cNvSpPr>
          <p:nvPr>
            <p:ph idx="1"/>
          </p:nvPr>
        </p:nvSpPr>
        <p:spPr>
          <a:xfrm>
            <a:off x="1521214" y="1371600"/>
            <a:ext cx="6016752" cy="4800600"/>
          </a:xfrm>
        </p:spPr>
        <p:txBody>
          <a:bodyPr>
            <a:normAutofit/>
          </a:bodyPr>
          <a:lstStyle/>
          <a:p>
            <a:pPr>
              <a:buNone/>
            </a:pPr>
            <a:r>
              <a:rPr lang="en-US" b="1" u="sng" dirty="0"/>
              <a:t>Comparons les paroles anglais/français</a:t>
            </a:r>
          </a:p>
          <a:p>
            <a:r>
              <a:rPr lang="fr-FR" sz="2400" dirty="0"/>
              <a:t>O, Canada! terre de nos aïeux,</a:t>
            </a:r>
            <a:br>
              <a:rPr lang="fr-FR" sz="2400" dirty="0"/>
            </a:br>
            <a:r>
              <a:rPr lang="fr-FR" sz="2400" dirty="0"/>
              <a:t>Ton front est ceint de fleurons glorieux.</a:t>
            </a:r>
            <a:br>
              <a:rPr lang="fr-FR" sz="2400" dirty="0"/>
            </a:br>
            <a:r>
              <a:rPr lang="fr-FR" sz="2400" dirty="0"/>
              <a:t>Car ton bras sait porter l’épée,</a:t>
            </a:r>
            <a:br>
              <a:rPr lang="fr-FR" sz="2400" dirty="0"/>
            </a:br>
            <a:r>
              <a:rPr lang="fr-FR" sz="2400" dirty="0"/>
              <a:t>il sait porter la croix.</a:t>
            </a:r>
            <a:br>
              <a:rPr lang="fr-FR" sz="2400" dirty="0"/>
            </a:br>
            <a:r>
              <a:rPr lang="fr-FR" sz="2400" dirty="0"/>
              <a:t>Ton histoire est une épopée</a:t>
            </a:r>
            <a:br>
              <a:rPr lang="fr-FR" sz="2400" dirty="0"/>
            </a:br>
            <a:r>
              <a:rPr lang="fr-FR" sz="2400" dirty="0"/>
              <a:t>Des plus brillants exploits.</a:t>
            </a:r>
            <a:br>
              <a:rPr lang="fr-FR" sz="2400" dirty="0"/>
            </a:br>
            <a:r>
              <a:rPr lang="fr-FR" sz="2400" dirty="0"/>
              <a:t>Et ta valeur, de foi trempée,</a:t>
            </a:r>
            <a:br>
              <a:rPr lang="fr-FR" sz="2400" dirty="0"/>
            </a:br>
            <a:r>
              <a:rPr lang="fr-FR" sz="2400" dirty="0"/>
              <a:t>Protégera nos foyers et nos droits,</a:t>
            </a:r>
            <a:br>
              <a:rPr lang="fr-FR" sz="2400" dirty="0"/>
            </a:br>
            <a:r>
              <a:rPr lang="fr-FR" sz="2400" dirty="0"/>
              <a:t>Protégera nos foyers et nos droits.</a:t>
            </a:r>
          </a:p>
          <a:p>
            <a:r>
              <a:rPr lang="fr-FR" sz="2400" i="1" dirty="0"/>
              <a:t>Qu’est ce que cela veut dire....</a:t>
            </a:r>
            <a:endParaRPr lang="en-US" sz="2400" i="1" dirty="0"/>
          </a:p>
        </p:txBody>
      </p:sp>
      <p:pic>
        <p:nvPicPr>
          <p:cNvPr id="4" name="Picture 2" descr="http://www.jitsutech.com/images/maple_leaf.png"/>
          <p:cNvPicPr>
            <a:picLocks noChangeAspect="1" noChangeArrowheads="1"/>
          </p:cNvPicPr>
          <p:nvPr/>
        </p:nvPicPr>
        <p:blipFill>
          <a:blip r:embed="rId2" cstate="print"/>
          <a:srcRect/>
          <a:stretch>
            <a:fillRect/>
          </a:stretch>
        </p:blipFill>
        <p:spPr bwMode="auto">
          <a:xfrm rot="20128475">
            <a:off x="6981459" y="2496232"/>
            <a:ext cx="1822390" cy="2035003"/>
          </a:xfrm>
          <a:prstGeom prst="rect">
            <a:avLst/>
          </a:prstGeom>
          <a:noFill/>
        </p:spPr>
      </p:pic>
    </p:spTree>
    <p:extLst>
      <p:ext uri="{BB962C8B-B14F-4D97-AF65-F5344CB8AC3E}">
        <p14:creationId xmlns:p14="http://schemas.microsoft.com/office/powerpoint/2010/main" val="2328659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595090"/>
          </a:xfrm>
        </p:spPr>
        <p:txBody>
          <a:bodyPr>
            <a:normAutofit/>
          </a:bodyPr>
          <a:lstStyle/>
          <a:p>
            <a:pPr algn="ctr"/>
            <a:r>
              <a:rPr lang="en-US" sz="3200" b="1" dirty="0"/>
              <a:t>“O Canada!” – un bon hymme?</a:t>
            </a:r>
          </a:p>
        </p:txBody>
      </p:sp>
      <p:sp>
        <p:nvSpPr>
          <p:cNvPr id="3" name="Content Placeholder 2"/>
          <p:cNvSpPr>
            <a:spLocks noGrp="1"/>
          </p:cNvSpPr>
          <p:nvPr>
            <p:ph idx="1"/>
          </p:nvPr>
        </p:nvSpPr>
        <p:spPr>
          <a:xfrm>
            <a:off x="1520422" y="1433290"/>
            <a:ext cx="6016752" cy="4800600"/>
          </a:xfrm>
        </p:spPr>
        <p:txBody>
          <a:bodyPr>
            <a:normAutofit/>
          </a:bodyPr>
          <a:lstStyle/>
          <a:p>
            <a:pPr>
              <a:buNone/>
            </a:pPr>
            <a:r>
              <a:rPr lang="en-US" b="1" u="sng" dirty="0"/>
              <a:t>Comparons les parole anglais/français</a:t>
            </a:r>
          </a:p>
          <a:p>
            <a:r>
              <a:rPr lang="en-US" sz="2000" dirty="0"/>
              <a:t>O, Canada! Land of our ancestors,</a:t>
            </a:r>
            <a:br>
              <a:rPr lang="en-US" sz="2000" dirty="0"/>
            </a:br>
            <a:r>
              <a:rPr lang="en-US" sz="2000" dirty="0"/>
              <a:t>You wear a garland of glorious flowers,</a:t>
            </a:r>
            <a:br>
              <a:rPr lang="en-US" sz="2000" dirty="0"/>
            </a:br>
            <a:r>
              <a:rPr lang="en-US" sz="2000" dirty="0"/>
              <a:t>Because your arm knows how to carry the sword,</a:t>
            </a:r>
            <a:br>
              <a:rPr lang="en-US" sz="2000" dirty="0"/>
            </a:br>
            <a:r>
              <a:rPr lang="en-US" sz="2000" dirty="0"/>
              <a:t>And it knows how to carry the cross.</a:t>
            </a:r>
            <a:br>
              <a:rPr lang="en-US" sz="2000" dirty="0"/>
            </a:br>
            <a:r>
              <a:rPr lang="en-US" sz="2000" dirty="0"/>
              <a:t>Your history is an epic tale</a:t>
            </a:r>
            <a:br>
              <a:rPr lang="en-US" sz="2000" dirty="0"/>
            </a:br>
            <a:r>
              <a:rPr lang="en-US" sz="2000" dirty="0"/>
              <a:t>Of the most brilliant adventures,</a:t>
            </a:r>
            <a:br>
              <a:rPr lang="en-US" sz="2000" dirty="0"/>
            </a:br>
            <a:r>
              <a:rPr lang="en-US" sz="2000" dirty="0"/>
              <a:t>And your courage, strengthened by faith,</a:t>
            </a:r>
            <a:br>
              <a:rPr lang="en-US" sz="2000" dirty="0"/>
            </a:br>
            <a:r>
              <a:rPr lang="en-US" sz="2000" dirty="0"/>
              <a:t>Will protect our homes and our rights!</a:t>
            </a:r>
            <a:br>
              <a:rPr lang="en-US" sz="2000" dirty="0"/>
            </a:br>
            <a:r>
              <a:rPr lang="en-US" sz="2000" dirty="0"/>
              <a:t>Will protect our homes and our rights!</a:t>
            </a:r>
            <a:endParaRPr lang="en-US" sz="2000" i="1" dirty="0"/>
          </a:p>
        </p:txBody>
      </p:sp>
      <p:pic>
        <p:nvPicPr>
          <p:cNvPr id="4" name="Picture 2" descr="http://www.jitsutech.com/images/maple_leaf.png"/>
          <p:cNvPicPr>
            <a:picLocks noChangeAspect="1" noChangeArrowheads="1"/>
          </p:cNvPicPr>
          <p:nvPr/>
        </p:nvPicPr>
        <p:blipFill>
          <a:blip r:embed="rId2" cstate="print"/>
          <a:srcRect/>
          <a:stretch>
            <a:fillRect/>
          </a:stretch>
        </p:blipFill>
        <p:spPr bwMode="auto">
          <a:xfrm rot="20128475">
            <a:off x="6516653" y="4852695"/>
            <a:ext cx="1749391" cy="1953487"/>
          </a:xfrm>
          <a:prstGeom prst="rect">
            <a:avLst/>
          </a:prstGeom>
          <a:noFill/>
        </p:spPr>
      </p:pic>
    </p:spTree>
    <p:extLst>
      <p:ext uri="{BB962C8B-B14F-4D97-AF65-F5344CB8AC3E}">
        <p14:creationId xmlns:p14="http://schemas.microsoft.com/office/powerpoint/2010/main" val="288072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normAutofit/>
          </a:bodyPr>
          <a:lstStyle/>
          <a:p>
            <a:pPr algn="ctr"/>
            <a:r>
              <a:rPr lang="en-US" b="1" dirty="0"/>
              <a:t>Carte </a:t>
            </a:r>
            <a:r>
              <a:rPr lang="en-US" b="1" dirty="0" err="1"/>
              <a:t>d’Europe</a:t>
            </a:r>
            <a:r>
              <a:rPr lang="en-US" b="1" dirty="0"/>
              <a:t> </a:t>
            </a:r>
            <a:r>
              <a:rPr lang="en-US" b="1" dirty="0" err="1"/>
              <a:t>en</a:t>
            </a:r>
            <a:r>
              <a:rPr lang="en-US" b="1" dirty="0"/>
              <a:t> 1914</a:t>
            </a:r>
          </a:p>
        </p:txBody>
      </p:sp>
      <p:sp>
        <p:nvSpPr>
          <p:cNvPr id="3" name="Content Placeholder 2"/>
          <p:cNvSpPr>
            <a:spLocks noGrp="1"/>
          </p:cNvSpPr>
          <p:nvPr>
            <p:ph idx="1"/>
          </p:nvPr>
        </p:nvSpPr>
        <p:spPr/>
        <p:txBody>
          <a:bodyPr>
            <a:normAutofit fontScale="92500" lnSpcReduction="20000"/>
          </a:bodyPr>
          <a:lstStyle/>
          <a:p>
            <a:r>
              <a:rPr lang="en-US" sz="2400" b="1" dirty="0"/>
              <a:t>Devoirs....(what? Wait? Déjà???  </a:t>
            </a:r>
            <a:r>
              <a:rPr lang="en-US" sz="2400" b="1" dirty="0" err="1"/>
              <a:t>Oui</a:t>
            </a:r>
            <a:r>
              <a:rPr lang="en-US" sz="2400" b="1" dirty="0"/>
              <a:t>!)</a:t>
            </a:r>
            <a:endParaRPr lang="en-CA" sz="2400" b="1" dirty="0"/>
          </a:p>
          <a:p>
            <a:pPr lvl="1"/>
            <a:r>
              <a:rPr lang="fr-FR" sz="2600" dirty="0"/>
              <a:t>Tu dois dessiner la carte d’Europe en 1914 juste avant que la Première Guerre mondiale a commencé.  Utilise les bonnes couleurs pour séparer les sections. La carte à la page 79 t’aidera avec les sections à dessiner. Assure-toi que ta légende représente les couleurs assignées à la carte.</a:t>
            </a:r>
          </a:p>
          <a:p>
            <a:pPr marL="365760" lvl="1" indent="0">
              <a:buNone/>
            </a:pPr>
            <a:r>
              <a:rPr lang="en-CA" dirty="0"/>
              <a:t> </a:t>
            </a:r>
          </a:p>
        </p:txBody>
      </p:sp>
    </p:spTree>
    <p:extLst>
      <p:ext uri="{BB962C8B-B14F-4D97-AF65-F5344CB8AC3E}">
        <p14:creationId xmlns:p14="http://schemas.microsoft.com/office/powerpoint/2010/main" val="179253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6" name="Picture 2" descr="http://copetoons.com/portfolio/gag_cartoons/copetoon_flag_of_canada_mike_cope.gif"/>
          <p:cNvPicPr>
            <a:picLocks noChangeAspect="1" noChangeArrowheads="1"/>
          </p:cNvPicPr>
          <p:nvPr/>
        </p:nvPicPr>
        <p:blipFill rotWithShape="1">
          <a:blip r:embed="rId2">
            <a:extLst>
              <a:ext uri="{28A0092B-C50C-407E-A947-70E740481C1C}">
                <a14:useLocalDpi xmlns:a14="http://schemas.microsoft.com/office/drawing/2010/main" val="0"/>
              </a:ext>
            </a:extLst>
          </a:blip>
          <a:srcRect t="5618"/>
          <a:stretch/>
        </p:blipFill>
        <p:spPr bwMode="auto">
          <a:xfrm>
            <a:off x="587556" y="76200"/>
            <a:ext cx="8023044" cy="6625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50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Infos</a:t>
            </a:r>
            <a:r>
              <a:rPr lang="en-CA" dirty="0"/>
              <a:t> </a:t>
            </a:r>
            <a:r>
              <a:rPr lang="en-CA" dirty="0" err="1"/>
              <a:t>importantes</a:t>
            </a:r>
            <a:endParaRPr lang="en-CA" dirty="0"/>
          </a:p>
        </p:txBody>
      </p:sp>
      <p:sp>
        <p:nvSpPr>
          <p:cNvPr id="3" name="Content Placeholder 2"/>
          <p:cNvSpPr>
            <a:spLocks noGrp="1"/>
          </p:cNvSpPr>
          <p:nvPr>
            <p:ph idx="1"/>
          </p:nvPr>
        </p:nvSpPr>
        <p:spPr>
          <a:xfrm>
            <a:off x="884582" y="2133600"/>
            <a:ext cx="8229601" cy="3777622"/>
          </a:xfrm>
        </p:spPr>
        <p:txBody>
          <a:bodyPr>
            <a:normAutofit/>
          </a:bodyPr>
          <a:lstStyle/>
          <a:p>
            <a:r>
              <a:rPr lang="en-CA" sz="3600" dirty="0"/>
              <a:t>Site web: mmelagrandeur.weebly.com</a:t>
            </a:r>
          </a:p>
          <a:p>
            <a:pPr marL="0" indent="0">
              <a:buNone/>
            </a:pPr>
            <a:endParaRPr lang="en-CA" sz="3600" dirty="0"/>
          </a:p>
          <a:p>
            <a:r>
              <a:rPr lang="en-CA" sz="3600" dirty="0"/>
              <a:t>Courriel:</a:t>
            </a:r>
          </a:p>
          <a:p>
            <a:pPr marL="0" indent="0">
              <a:buNone/>
            </a:pPr>
            <a:r>
              <a:rPr lang="en-CA" sz="3600" dirty="0"/>
              <a:t>christine.Lagrandeur@nouvelon.ca</a:t>
            </a:r>
          </a:p>
          <a:p>
            <a:endParaRPr lang="en-CA" sz="6600" dirty="0"/>
          </a:p>
          <a:p>
            <a:endParaRPr lang="en-CA" sz="6600" dirty="0"/>
          </a:p>
          <a:p>
            <a:endParaRPr lang="en-CA" sz="6600" dirty="0"/>
          </a:p>
        </p:txBody>
      </p:sp>
    </p:spTree>
    <p:extLst>
      <p:ext uri="{BB962C8B-B14F-4D97-AF65-F5344CB8AC3E}">
        <p14:creationId xmlns:p14="http://schemas.microsoft.com/office/powerpoint/2010/main" val="2930772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a:t>L'histoire du Canada vous a-t-elle fait fier d'être Canadien?</a:t>
            </a:r>
            <a:endParaRPr lang="en-US" dirty="0"/>
          </a:p>
        </p:txBody>
      </p:sp>
      <p:sp>
        <p:nvSpPr>
          <p:cNvPr id="3" name="Content Placeholder 2"/>
          <p:cNvSpPr>
            <a:spLocks noGrp="1"/>
          </p:cNvSpPr>
          <p:nvPr>
            <p:ph idx="1"/>
          </p:nvPr>
        </p:nvSpPr>
        <p:spPr>
          <a:xfrm>
            <a:off x="1219200" y="1901687"/>
            <a:ext cx="6591985" cy="3777622"/>
          </a:xfrm>
        </p:spPr>
        <p:txBody>
          <a:bodyPr>
            <a:normAutofit/>
          </a:bodyPr>
          <a:lstStyle/>
          <a:p>
            <a:r>
              <a:rPr lang="fr-FR" sz="2400" dirty="0"/>
              <a:t>Quelle est l'identité canadienne? C'est difficile à cerner, difficile à définir, complexe (peut-être trop complexe) et ça change continuellement. Les choses qui rendent les Canadiens "canadiens" font partie d'un processus continu - notre histoire nous a fait devenir qui nous sommes.</a:t>
            </a:r>
            <a:endParaRPr lang="en-US" sz="2400" dirty="0"/>
          </a:p>
        </p:txBody>
      </p:sp>
      <p:pic>
        <p:nvPicPr>
          <p:cNvPr id="1026" name="Picture 2" descr="https://lh4.googleusercontent.com/rlMqQskS-mwIFGfQQG3PqqpoRA0EAHRoBu5Hcc3omtRrSlvc2gqwJOu6nhUD3t70AdUzqPXYhwwodkstYLjbfK5qytuiELWJsRg2M2hpwp8JomHi64BrqEvpmGQFIjZtEb-nRY4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93716">
            <a:off x="6688790" y="4523680"/>
            <a:ext cx="1860782" cy="2141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932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a:t>L'histoire du Canada vous a-t-elle fait fier d'être Canadien?</a:t>
            </a:r>
            <a:endParaRPr lang="en-US" dirty="0"/>
          </a:p>
        </p:txBody>
      </p:sp>
      <p:sp>
        <p:nvSpPr>
          <p:cNvPr id="3" name="Content Placeholder 2"/>
          <p:cNvSpPr>
            <a:spLocks noGrp="1"/>
          </p:cNvSpPr>
          <p:nvPr>
            <p:ph idx="1"/>
          </p:nvPr>
        </p:nvSpPr>
        <p:spPr>
          <a:xfrm>
            <a:off x="1066800" y="1905000"/>
            <a:ext cx="6591985" cy="3777622"/>
          </a:xfrm>
        </p:spPr>
        <p:txBody>
          <a:bodyPr/>
          <a:lstStyle/>
          <a:p>
            <a:r>
              <a:rPr lang="fr-FR" sz="2400" dirty="0"/>
              <a:t>C'est juste comme toi; ton identité est définie (en partie) par les expériences de ta vie. Combine ta propre histoire avec des traits de toi-même dans le présent, et tes rêves d'avenir et tu as une identité unique qui t’appartient. Tu es comme le Canada.</a:t>
            </a:r>
            <a:br>
              <a:rPr lang="fr-FR" dirty="0"/>
            </a:br>
            <a:endParaRPr lang="en-US" dirty="0"/>
          </a:p>
        </p:txBody>
      </p:sp>
      <p:pic>
        <p:nvPicPr>
          <p:cNvPr id="1026" name="Picture 2" descr="https://lh4.googleusercontent.com/rlMqQskS-mwIFGfQQG3PqqpoRA0EAHRoBu5Hcc3omtRrSlvc2gqwJOu6nhUD3t70AdUzqPXYhwwodkstYLjbfK5qytuiELWJsRg2M2hpwp8JomHi64BrqEvpmGQFIjZtEb-nRY4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93716">
            <a:off x="6401937" y="4665049"/>
            <a:ext cx="1563145" cy="1798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32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a:t>L'histoire du Canada vous a-t-elle fait fier d'être Canadien?</a:t>
            </a:r>
            <a:endParaRPr lang="en-US" dirty="0"/>
          </a:p>
        </p:txBody>
      </p:sp>
      <p:sp>
        <p:nvSpPr>
          <p:cNvPr id="3" name="Content Placeholder 2"/>
          <p:cNvSpPr>
            <a:spLocks noGrp="1"/>
          </p:cNvSpPr>
          <p:nvPr>
            <p:ph idx="1"/>
          </p:nvPr>
        </p:nvSpPr>
        <p:spPr>
          <a:xfrm>
            <a:off x="914400" y="1905000"/>
            <a:ext cx="6591985" cy="3777622"/>
          </a:xfrm>
        </p:spPr>
        <p:txBody>
          <a:bodyPr>
            <a:normAutofit fontScale="92500" lnSpcReduction="10000"/>
          </a:bodyPr>
          <a:lstStyle/>
          <a:p>
            <a:r>
              <a:rPr lang="fr-FR" sz="2400" dirty="0"/>
              <a:t>Notre histoire est importante pour qui nous sommes. Nous avons tiré les leçons de nos erreurs, célébré nos réalisations et traversé des moments difficiles au cours des 100 dernières années. Nos expériences ont été bonnes et mauvaises, mais je suis particulièrement intéressé par ce que VOUS pensez du passé. Ton apprentissage dans ce cours créera une perspective unique sur le passé.</a:t>
            </a:r>
            <a:br>
              <a:rPr lang="fr-FR" sz="2400" dirty="0"/>
            </a:br>
            <a:endParaRPr lang="en-US" sz="2400" dirty="0"/>
          </a:p>
        </p:txBody>
      </p:sp>
      <p:pic>
        <p:nvPicPr>
          <p:cNvPr id="1026" name="Picture 2" descr="https://lh4.googleusercontent.com/rlMqQskS-mwIFGfQQG3PqqpoRA0EAHRoBu5Hcc3omtRrSlvc2gqwJOu6nhUD3t70AdUzqPXYhwwodkstYLjbfK5qytuiELWJsRg2M2hpwp8JomHi64BrqEvpmGQFIjZtEb-nRY4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93716">
            <a:off x="7025334" y="4685370"/>
            <a:ext cx="1633639" cy="1879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144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5969000" cy="1052290"/>
          </a:xfrm>
        </p:spPr>
        <p:txBody>
          <a:bodyPr>
            <a:normAutofit/>
          </a:bodyPr>
          <a:lstStyle/>
          <a:p>
            <a:pPr algn="ctr"/>
            <a:r>
              <a:rPr lang="en-US" dirty="0"/>
              <a:t>Les attentes toi et moi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4731157"/>
              </p:ext>
            </p:extLst>
          </p:nvPr>
        </p:nvGraphicFramePr>
        <p:xfrm>
          <a:off x="573087" y="1371599"/>
          <a:ext cx="7997825" cy="5257798"/>
        </p:xfrm>
        <a:graphic>
          <a:graphicData uri="http://schemas.openxmlformats.org/drawingml/2006/table">
            <a:tbl>
              <a:tblPr firstRow="1" bandRow="1">
                <a:tableStyleId>{5C22544A-7EE6-4342-B048-85BDC9FD1C3A}</a:tableStyleId>
              </a:tblPr>
              <a:tblGrid>
                <a:gridCol w="4000471">
                  <a:extLst>
                    <a:ext uri="{9D8B030D-6E8A-4147-A177-3AD203B41FA5}">
                      <a16:colId xmlns:a16="http://schemas.microsoft.com/office/drawing/2014/main" val="20000"/>
                    </a:ext>
                  </a:extLst>
                </a:gridCol>
                <a:gridCol w="3997354">
                  <a:extLst>
                    <a:ext uri="{9D8B030D-6E8A-4147-A177-3AD203B41FA5}">
                      <a16:colId xmlns:a16="http://schemas.microsoft.com/office/drawing/2014/main" val="20001"/>
                    </a:ext>
                  </a:extLst>
                </a:gridCol>
              </a:tblGrid>
              <a:tr h="389665">
                <a:tc>
                  <a:txBody>
                    <a:bodyPr/>
                    <a:lstStyle/>
                    <a:p>
                      <a:r>
                        <a:rPr lang="en-US" dirty="0"/>
                        <a:t>Toi</a:t>
                      </a:r>
                    </a:p>
                  </a:txBody>
                  <a:tcPr marL="90593" marR="90593"/>
                </a:tc>
                <a:tc>
                  <a:txBody>
                    <a:bodyPr/>
                    <a:lstStyle/>
                    <a:p>
                      <a:r>
                        <a:rPr lang="en-US" dirty="0"/>
                        <a:t>Moi</a:t>
                      </a:r>
                    </a:p>
                  </a:txBody>
                  <a:tcPr marL="90593" marR="90593"/>
                </a:tc>
                <a:extLst>
                  <a:ext uri="{0D108BD9-81ED-4DB2-BD59-A6C34878D82A}">
                    <a16:rowId xmlns:a16="http://schemas.microsoft.com/office/drawing/2014/main" val="10000"/>
                  </a:ext>
                </a:extLst>
              </a:tr>
              <a:tr h="422092">
                <a:tc>
                  <a:txBody>
                    <a:bodyPr/>
                    <a:lstStyle/>
                    <a:p>
                      <a:r>
                        <a:rPr lang="en-US" sz="1400" b="1" dirty="0"/>
                        <a:t>- Tu </a:t>
                      </a:r>
                      <a:r>
                        <a:rPr lang="en-US" sz="1400" b="1" dirty="0" err="1"/>
                        <a:t>seras</a:t>
                      </a:r>
                      <a:r>
                        <a:rPr lang="en-US" sz="1400" b="1" dirty="0"/>
                        <a:t> prêt.</a:t>
                      </a:r>
                    </a:p>
                  </a:txBody>
                  <a:tcPr marL="90593" marR="90593"/>
                </a:tc>
                <a:tc>
                  <a:txBody>
                    <a:bodyPr/>
                    <a:lstStyle/>
                    <a:p>
                      <a:r>
                        <a:rPr lang="fr-FR" sz="1400" b="1" dirty="0"/>
                        <a:t>- Je serai préparé pour le cours.</a:t>
                      </a:r>
                      <a:endParaRPr lang="en-US" sz="1400" b="1" dirty="0"/>
                    </a:p>
                  </a:txBody>
                  <a:tcPr marL="90593" marR="90593"/>
                </a:tc>
                <a:extLst>
                  <a:ext uri="{0D108BD9-81ED-4DB2-BD59-A6C34878D82A}">
                    <a16:rowId xmlns:a16="http://schemas.microsoft.com/office/drawing/2014/main" val="10001"/>
                  </a:ext>
                </a:extLst>
              </a:tr>
              <a:tr h="351955">
                <a:tc>
                  <a:txBody>
                    <a:bodyPr/>
                    <a:lstStyle/>
                    <a:p>
                      <a:r>
                        <a:rPr lang="en-US" sz="1400" b="1" dirty="0"/>
                        <a:t>- Tu seras</a:t>
                      </a:r>
                      <a:r>
                        <a:rPr lang="en-US" sz="1400" b="1" baseline="0" dirty="0"/>
                        <a:t> ici pour le début de la </a:t>
                      </a:r>
                      <a:r>
                        <a:rPr lang="en-US" sz="1400" b="1" baseline="0" dirty="0" err="1"/>
                        <a:t>classe</a:t>
                      </a:r>
                      <a:r>
                        <a:rPr lang="en-US" sz="1400" b="1" baseline="0" dirty="0"/>
                        <a:t>.</a:t>
                      </a:r>
                      <a:endParaRPr lang="en-US" sz="1400" b="1" dirty="0"/>
                    </a:p>
                  </a:txBody>
                  <a:tcPr marL="90593" marR="90593"/>
                </a:tc>
                <a:tc>
                  <a:txBody>
                    <a:bodyPr/>
                    <a:lstStyle/>
                    <a:p>
                      <a:r>
                        <a:rPr lang="en-US" sz="1400" b="1" dirty="0"/>
                        <a:t> -Je serai</a:t>
                      </a:r>
                      <a:r>
                        <a:rPr lang="fr-FR" sz="1400" b="1" dirty="0"/>
                        <a:t> là pour vous saluer.</a:t>
                      </a:r>
                      <a:endParaRPr lang="en-US" sz="1400" b="1" dirty="0"/>
                    </a:p>
                  </a:txBody>
                  <a:tcPr marL="90593" marR="90593"/>
                </a:tc>
                <a:extLst>
                  <a:ext uri="{0D108BD9-81ED-4DB2-BD59-A6C34878D82A}">
                    <a16:rowId xmlns:a16="http://schemas.microsoft.com/office/drawing/2014/main" val="10002"/>
                  </a:ext>
                </a:extLst>
              </a:tr>
              <a:tr h="779328">
                <a:tc>
                  <a:txBody>
                    <a:bodyPr/>
                    <a:lstStyle/>
                    <a:p>
                      <a:r>
                        <a:rPr lang="en-US" sz="1400" b="1" dirty="0"/>
                        <a:t>- Tu communiqueras tes absences</a:t>
                      </a:r>
                      <a:r>
                        <a:rPr lang="en-US" sz="1400" b="1" baseline="0" dirty="0"/>
                        <a:t> avec moi – envoie moi un courriel/laisse-</a:t>
                      </a:r>
                      <a:r>
                        <a:rPr lang="en-US" sz="1400" b="1" baseline="0" dirty="0" err="1"/>
                        <a:t>moi</a:t>
                      </a:r>
                      <a:r>
                        <a:rPr lang="en-US" sz="1400" b="1" baseline="0" dirty="0"/>
                        <a:t> savoir à </a:t>
                      </a:r>
                      <a:r>
                        <a:rPr lang="en-US" sz="1400" b="1" baseline="0" dirty="0" err="1"/>
                        <a:t>l’avance</a:t>
                      </a:r>
                      <a:r>
                        <a:rPr lang="en-US" sz="1400" b="1" baseline="0" dirty="0"/>
                        <a:t>.</a:t>
                      </a:r>
                      <a:endParaRPr lang="en-US" sz="1400" b="1" dirty="0"/>
                    </a:p>
                  </a:txBody>
                  <a:tcPr marL="90593" marR="90593"/>
                </a:tc>
                <a:tc>
                  <a:txBody>
                    <a:bodyPr/>
                    <a:lstStyle/>
                    <a:p>
                      <a:r>
                        <a:rPr kumimoji="0" lang="fr-FR" sz="1400" b="1" i="0" kern="1200" dirty="0">
                          <a:solidFill>
                            <a:schemeClr val="dk1"/>
                          </a:solidFill>
                          <a:effectLst/>
                          <a:latin typeface="+mn-lt"/>
                          <a:ea typeface="+mn-ea"/>
                          <a:cs typeface="+mn-cs"/>
                        </a:rPr>
                        <a:t>- Je vous aiderai à obtenir le travail que vous avez manqué.</a:t>
                      </a:r>
                      <a:endParaRPr lang="en-US" sz="1400" b="1" dirty="0"/>
                    </a:p>
                  </a:txBody>
                  <a:tcPr marL="90593" marR="90593"/>
                </a:tc>
                <a:extLst>
                  <a:ext uri="{0D108BD9-81ED-4DB2-BD59-A6C34878D82A}">
                    <a16:rowId xmlns:a16="http://schemas.microsoft.com/office/drawing/2014/main" val="10003"/>
                  </a:ext>
                </a:extLst>
              </a:tr>
              <a:tr h="552024">
                <a:tc>
                  <a:txBody>
                    <a:bodyPr/>
                    <a:lstStyle/>
                    <a:p>
                      <a:r>
                        <a:rPr lang="en-US" sz="1400" b="1" dirty="0"/>
                        <a:t>-</a:t>
                      </a:r>
                      <a:r>
                        <a:rPr lang="en-US" sz="1400" b="1" baseline="0" dirty="0"/>
                        <a:t> Tu monteras le respect – pour l’école, tes camarades, moi et </a:t>
                      </a:r>
                      <a:r>
                        <a:rPr lang="en-US" sz="1400" b="1" baseline="0" dirty="0" err="1"/>
                        <a:t>toi-même</a:t>
                      </a:r>
                      <a:r>
                        <a:rPr lang="en-US" sz="1400" b="1" baseline="0" dirty="0"/>
                        <a:t>.</a:t>
                      </a:r>
                      <a:endParaRPr lang="en-US" sz="1400" b="1" dirty="0"/>
                    </a:p>
                  </a:txBody>
                  <a:tcPr marL="90593" marR="90593"/>
                </a:tc>
                <a:tc>
                  <a:txBody>
                    <a:bodyPr/>
                    <a:lstStyle/>
                    <a:p>
                      <a:r>
                        <a:rPr lang="en-US" sz="1400" b="1" dirty="0"/>
                        <a:t>- </a:t>
                      </a:r>
                      <a:r>
                        <a:rPr kumimoji="0" lang="fr-FR" sz="1400" b="1" i="0" kern="1200" dirty="0">
                          <a:solidFill>
                            <a:schemeClr val="dk1"/>
                          </a:solidFill>
                          <a:effectLst/>
                          <a:latin typeface="+mn-lt"/>
                          <a:ea typeface="+mn-ea"/>
                          <a:cs typeface="+mn-cs"/>
                        </a:rPr>
                        <a:t>Je ferai preuve de respect pour vous, vos pairs et pour moi-même.</a:t>
                      </a:r>
                      <a:endParaRPr lang="en-US" sz="1400" b="1" dirty="0"/>
                    </a:p>
                  </a:txBody>
                  <a:tcPr marL="90593" marR="90593"/>
                </a:tc>
                <a:extLst>
                  <a:ext uri="{0D108BD9-81ED-4DB2-BD59-A6C34878D82A}">
                    <a16:rowId xmlns:a16="http://schemas.microsoft.com/office/drawing/2014/main" val="10004"/>
                  </a:ext>
                </a:extLst>
              </a:tr>
              <a:tr h="1055865">
                <a:tc>
                  <a:txBody>
                    <a:bodyPr/>
                    <a:lstStyle/>
                    <a:p>
                      <a:r>
                        <a:rPr lang="en-US" sz="1400" b="1" dirty="0"/>
                        <a:t>- Tu</a:t>
                      </a:r>
                      <a:r>
                        <a:rPr lang="en-US" sz="1400" b="1" baseline="0" dirty="0"/>
                        <a:t> </a:t>
                      </a:r>
                      <a:r>
                        <a:rPr lang="en-US" sz="1400" b="1" baseline="0" dirty="0" err="1"/>
                        <a:t>garderas</a:t>
                      </a:r>
                      <a:r>
                        <a:rPr lang="en-US" sz="1400" b="1" baseline="0" dirty="0"/>
                        <a:t> la classe </a:t>
                      </a:r>
                      <a:r>
                        <a:rPr lang="en-US" sz="1400" b="1" baseline="0" dirty="0" err="1"/>
                        <a:t>en</a:t>
                      </a:r>
                      <a:r>
                        <a:rPr lang="en-US" sz="1400" b="1" baseline="0" dirty="0"/>
                        <a:t> </a:t>
                      </a:r>
                      <a:r>
                        <a:rPr lang="en-US" sz="1400" b="1" baseline="0" dirty="0" err="1"/>
                        <a:t>ordre</a:t>
                      </a:r>
                      <a:r>
                        <a:rPr lang="en-US" sz="1400" b="1" dirty="0"/>
                        <a:t> (en laissant rien sur/sous les </a:t>
                      </a:r>
                      <a:r>
                        <a:rPr lang="en-US" sz="1400" b="1" dirty="0" err="1"/>
                        <a:t>pupitres</a:t>
                      </a:r>
                      <a:r>
                        <a:rPr lang="en-US" sz="1400" b="1" dirty="0"/>
                        <a:t>.</a:t>
                      </a:r>
                    </a:p>
                  </a:txBody>
                  <a:tcPr marL="90593" marR="90593"/>
                </a:tc>
                <a:tc>
                  <a:txBody>
                    <a:bodyPr/>
                    <a:lstStyle/>
                    <a:p>
                      <a:r>
                        <a:rPr lang="en-US" sz="1400" b="1" dirty="0"/>
                        <a:t>- </a:t>
                      </a:r>
                      <a:r>
                        <a:rPr lang="fr-FR" sz="1400" b="1" dirty="0"/>
                        <a:t>Je veillerai à ce que la salle de classe soit propre et prête à vous permettre de faire votre meilleur travail dans un environnement attrayant chaque jour.</a:t>
                      </a:r>
                      <a:endParaRPr lang="en-US" sz="1400" b="1" dirty="0"/>
                    </a:p>
                  </a:txBody>
                  <a:tcPr marL="90593" marR="90593"/>
                </a:tc>
                <a:extLst>
                  <a:ext uri="{0D108BD9-81ED-4DB2-BD59-A6C34878D82A}">
                    <a16:rowId xmlns:a16="http://schemas.microsoft.com/office/drawing/2014/main" val="10005"/>
                  </a:ext>
                </a:extLst>
              </a:tr>
              <a:tr h="779328">
                <a:tc>
                  <a:txBody>
                    <a:bodyPr/>
                    <a:lstStyle/>
                    <a:p>
                      <a:r>
                        <a:rPr lang="en-US" sz="1400" b="1" dirty="0"/>
                        <a:t>- Tu viendras</a:t>
                      </a:r>
                      <a:r>
                        <a:rPr lang="en-US" sz="1400" b="1" baseline="0" dirty="0"/>
                        <a:t> me voir (</a:t>
                      </a:r>
                      <a:r>
                        <a:rPr lang="en-US" sz="1400" b="1" baseline="0" dirty="0" err="1"/>
                        <a:t>période</a:t>
                      </a:r>
                      <a:r>
                        <a:rPr lang="en-US" sz="1400" b="1" baseline="0" dirty="0"/>
                        <a:t> 1 ou dinner) pour </a:t>
                      </a:r>
                      <a:r>
                        <a:rPr lang="en-US" sz="1400" b="1" baseline="0" dirty="0" err="1"/>
                        <a:t>l’aide</a:t>
                      </a:r>
                      <a:r>
                        <a:rPr lang="en-US" sz="1400" b="1" baseline="0" dirty="0"/>
                        <a:t>.</a:t>
                      </a:r>
                      <a:endParaRPr lang="en-US" sz="1400" b="1" dirty="0"/>
                    </a:p>
                  </a:txBody>
                  <a:tcPr marL="90593" marR="90593"/>
                </a:tc>
                <a:tc>
                  <a:txBody>
                    <a:bodyPr/>
                    <a:lstStyle/>
                    <a:p>
                      <a:r>
                        <a:rPr kumimoji="0" lang="fr-FR" sz="1400" b="1" i="0" kern="1200" dirty="0">
                          <a:solidFill>
                            <a:schemeClr val="dk1"/>
                          </a:solidFill>
                          <a:effectLst/>
                          <a:latin typeface="+mn-lt"/>
                          <a:ea typeface="+mn-ea"/>
                          <a:cs typeface="+mn-cs"/>
                        </a:rPr>
                        <a:t>- Je vais vous accueillir avec enthousiasme et veiller à ce que vous obteniez l'aide dont vous avez besoin.</a:t>
                      </a:r>
                      <a:endParaRPr lang="en-US" sz="1400" b="1" dirty="0"/>
                    </a:p>
                  </a:txBody>
                  <a:tcPr marL="90593" marR="90593"/>
                </a:tc>
                <a:extLst>
                  <a:ext uri="{0D108BD9-81ED-4DB2-BD59-A6C34878D82A}">
                    <a16:rowId xmlns:a16="http://schemas.microsoft.com/office/drawing/2014/main" val="10006"/>
                  </a:ext>
                </a:extLst>
              </a:tr>
              <a:tr h="927541">
                <a:tc>
                  <a:txBody>
                    <a:bodyPr/>
                    <a:lstStyle/>
                    <a:p>
                      <a:r>
                        <a:rPr lang="en-US" sz="1400" b="1" dirty="0"/>
                        <a:t>- Tu remetteras les travaux sur leur</a:t>
                      </a:r>
                      <a:r>
                        <a:rPr lang="en-US" sz="1400" b="1" baseline="0" dirty="0"/>
                        <a:t> date de remise et tu feras les devoirs. Si non, après 3 à 5 </a:t>
                      </a:r>
                      <a:r>
                        <a:rPr lang="en-US" sz="1400" b="1" baseline="0" dirty="0" err="1"/>
                        <a:t>jours</a:t>
                      </a:r>
                      <a:r>
                        <a:rPr lang="en-US" sz="1400" b="1" baseline="0" dirty="0"/>
                        <a:t>, </a:t>
                      </a:r>
                      <a:r>
                        <a:rPr lang="en-US" sz="1400" b="1" baseline="0" dirty="0" err="1"/>
                        <a:t>tu</a:t>
                      </a:r>
                      <a:r>
                        <a:rPr lang="en-US" sz="1400" b="1" baseline="0" dirty="0"/>
                        <a:t> auras un zero.</a:t>
                      </a:r>
                      <a:endParaRPr lang="en-US" sz="1400" b="1" dirty="0"/>
                    </a:p>
                  </a:txBody>
                  <a:tcPr marL="90593" marR="90593"/>
                </a:tc>
                <a:tc>
                  <a:txBody>
                    <a:bodyPr/>
                    <a:lstStyle/>
                    <a:p>
                      <a:r>
                        <a:rPr kumimoji="0" lang="fr-FR" sz="1400" b="1" i="0" kern="1200" dirty="0">
                          <a:solidFill>
                            <a:schemeClr val="dk1"/>
                          </a:solidFill>
                          <a:effectLst/>
                          <a:latin typeface="+mn-lt"/>
                          <a:ea typeface="+mn-ea"/>
                          <a:cs typeface="+mn-cs"/>
                        </a:rPr>
                        <a:t>-Je vais vous aider à gérer votre temps et utiliser votre temps de classe pour en finir le plus possible.</a:t>
                      </a:r>
                      <a:endParaRPr lang="en-US" sz="1400" b="1" dirty="0"/>
                    </a:p>
                  </a:txBody>
                  <a:tcPr marL="90593" marR="90593"/>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28600"/>
            <a:ext cx="3541199" cy="671290"/>
          </a:xfrm>
        </p:spPr>
        <p:txBody>
          <a:bodyPr/>
          <a:lstStyle/>
          <a:p>
            <a:pPr algn="ctr"/>
            <a:r>
              <a:rPr lang="en-US" dirty="0"/>
              <a:t>Le cours</a:t>
            </a:r>
          </a:p>
        </p:txBody>
      </p:sp>
      <p:sp>
        <p:nvSpPr>
          <p:cNvPr id="3" name="Content Placeholder 2"/>
          <p:cNvSpPr>
            <a:spLocks noGrp="1"/>
          </p:cNvSpPr>
          <p:nvPr>
            <p:ph idx="1"/>
          </p:nvPr>
        </p:nvSpPr>
        <p:spPr>
          <a:xfrm>
            <a:off x="1524000" y="830945"/>
            <a:ext cx="7997952" cy="457200"/>
          </a:xfrm>
        </p:spPr>
        <p:txBody>
          <a:bodyPr>
            <a:normAutofit/>
          </a:bodyPr>
          <a:lstStyle/>
          <a:p>
            <a:pPr marL="0" indent="0">
              <a:buNone/>
            </a:pPr>
            <a:r>
              <a:rPr lang="fr-FR" b="1" dirty="0"/>
              <a:t>L'histoire du Canada t’a-t-elle fait fier d'être Canadien?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26918995"/>
              </p:ext>
            </p:extLst>
          </p:nvPr>
        </p:nvGraphicFramePr>
        <p:xfrm>
          <a:off x="856199" y="1288145"/>
          <a:ext cx="7924800" cy="5125720"/>
        </p:xfrm>
        <a:graphic>
          <a:graphicData uri="http://schemas.openxmlformats.org/drawingml/2006/table">
            <a:tbl>
              <a:tblPr firstRow="1" bandRow="1">
                <a:tableStyleId>{16D9F66E-5EB9-4882-86FB-DCBF35E3C3E4}</a:tableStyleId>
              </a:tblPr>
              <a:tblGrid>
                <a:gridCol w="2115601">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913599">
                  <a:extLst>
                    <a:ext uri="{9D8B030D-6E8A-4147-A177-3AD203B41FA5}">
                      <a16:colId xmlns:a16="http://schemas.microsoft.com/office/drawing/2014/main" val="20002"/>
                    </a:ext>
                  </a:extLst>
                </a:gridCol>
              </a:tblGrid>
              <a:tr h="370840">
                <a:tc>
                  <a:txBody>
                    <a:bodyPr/>
                    <a:lstStyle/>
                    <a:p>
                      <a:r>
                        <a:rPr lang="en-CA" dirty="0"/>
                        <a:t>Unit &amp; Topics</a:t>
                      </a:r>
                    </a:p>
                  </a:txBody>
                  <a:tcPr/>
                </a:tc>
                <a:tc>
                  <a:txBody>
                    <a:bodyPr/>
                    <a:lstStyle/>
                    <a:p>
                      <a:r>
                        <a:rPr lang="en-CA" baseline="0" dirty="0"/>
                        <a:t>Question</a:t>
                      </a:r>
                      <a:endParaRPr lang="en-CA" dirty="0"/>
                    </a:p>
                  </a:txBody>
                  <a:tcPr/>
                </a:tc>
                <a:tc>
                  <a:txBody>
                    <a:bodyPr/>
                    <a:lstStyle/>
                    <a:p>
                      <a:r>
                        <a:rPr lang="en-CA" dirty="0"/>
                        <a:t>Devoirs/</a:t>
                      </a:r>
                      <a:r>
                        <a:rPr lang="en-CA" dirty="0" err="1"/>
                        <a:t>Projets</a:t>
                      </a:r>
                      <a:r>
                        <a:rPr lang="en-CA" dirty="0"/>
                        <a:t>/Tests</a:t>
                      </a:r>
                    </a:p>
                  </a:txBody>
                  <a:tcPr/>
                </a:tc>
                <a:extLst>
                  <a:ext uri="{0D108BD9-81ED-4DB2-BD59-A6C34878D82A}">
                    <a16:rowId xmlns:a16="http://schemas.microsoft.com/office/drawing/2014/main" val="10000"/>
                  </a:ext>
                </a:extLst>
              </a:tr>
              <a:tr h="370840">
                <a:tc>
                  <a:txBody>
                    <a:bodyPr/>
                    <a:lstStyle/>
                    <a:p>
                      <a:pPr marL="342900" indent="-342900">
                        <a:buAutoNum type="arabicPeriod"/>
                      </a:pPr>
                      <a:r>
                        <a:rPr lang="en-CA" b="1" dirty="0">
                          <a:solidFill>
                            <a:srgbClr val="FF0000"/>
                          </a:solidFill>
                        </a:rPr>
                        <a:t>1914-1929</a:t>
                      </a:r>
                    </a:p>
                    <a:p>
                      <a:pPr marL="0" indent="0">
                        <a:buNone/>
                      </a:pPr>
                      <a:r>
                        <a:rPr lang="en-CA" dirty="0"/>
                        <a:t>PMG</a:t>
                      </a:r>
                    </a:p>
                    <a:p>
                      <a:pPr marL="0" indent="0">
                        <a:buNone/>
                      </a:pPr>
                      <a:r>
                        <a:rPr lang="en-CA" dirty="0"/>
                        <a:t>1920s</a:t>
                      </a:r>
                    </a:p>
                  </a:txBody>
                  <a:tcPr/>
                </a:tc>
                <a:tc>
                  <a:txBody>
                    <a:bodyPr/>
                    <a:lstStyle/>
                    <a:p>
                      <a:r>
                        <a:rPr kumimoji="0" lang="fr-FR" b="0" i="0" kern="1200" dirty="0">
                          <a:solidFill>
                            <a:schemeClr val="dk1"/>
                          </a:solidFill>
                          <a:effectLst/>
                          <a:latin typeface="+mn-lt"/>
                          <a:ea typeface="+mn-ea"/>
                          <a:cs typeface="+mn-cs"/>
                        </a:rPr>
                        <a:t>Est-ce qu’une période de progrès pour le Canada en tant que nation?</a:t>
                      </a:r>
                    </a:p>
                    <a:p>
                      <a:endParaRPr lang="en-CA" dirty="0"/>
                    </a:p>
                  </a:txBody>
                  <a:tcPr/>
                </a:tc>
                <a:tc>
                  <a:txBody>
                    <a:bodyPr/>
                    <a:lstStyle/>
                    <a:p>
                      <a:endParaRPr lang="en-CA" dirty="0"/>
                    </a:p>
                  </a:txBody>
                  <a:tcPr/>
                </a:tc>
                <a:extLst>
                  <a:ext uri="{0D108BD9-81ED-4DB2-BD59-A6C34878D82A}">
                    <a16:rowId xmlns:a16="http://schemas.microsoft.com/office/drawing/2014/main" val="10001"/>
                  </a:ext>
                </a:extLst>
              </a:tr>
              <a:tr h="370840">
                <a:tc>
                  <a:txBody>
                    <a:bodyPr/>
                    <a:lstStyle/>
                    <a:p>
                      <a:r>
                        <a:rPr lang="en-CA" b="1" dirty="0">
                          <a:solidFill>
                            <a:srgbClr val="FF0000"/>
                          </a:solidFill>
                        </a:rPr>
                        <a:t>2. 1929-1945</a:t>
                      </a:r>
                    </a:p>
                    <a:p>
                      <a:r>
                        <a:rPr lang="en-CA" dirty="0"/>
                        <a:t>La </a:t>
                      </a:r>
                      <a:r>
                        <a:rPr lang="en-CA" dirty="0" err="1"/>
                        <a:t>grande</a:t>
                      </a:r>
                      <a:r>
                        <a:rPr lang="en-CA" dirty="0"/>
                        <a:t> crise</a:t>
                      </a:r>
                      <a:endParaRPr lang="en-CA" baseline="0" dirty="0"/>
                    </a:p>
                    <a:p>
                      <a:r>
                        <a:rPr lang="en-CA" baseline="0" dirty="0"/>
                        <a:t>DGM</a:t>
                      </a:r>
                      <a:endParaRPr lang="en-CA" dirty="0"/>
                    </a:p>
                  </a:txBody>
                  <a:tcPr/>
                </a:tc>
                <a:tc>
                  <a:txBody>
                    <a:bodyPr/>
                    <a:lstStyle/>
                    <a:p>
                      <a:r>
                        <a:rPr lang="fr-FR" dirty="0"/>
                        <a:t>Le Canada a-t-il gagné ou perdu lors de la DGM?</a:t>
                      </a:r>
                      <a:endParaRPr lang="en-CA" dirty="0"/>
                    </a:p>
                  </a:txBody>
                  <a:tcPr/>
                </a:tc>
                <a:tc>
                  <a:txBody>
                    <a:bodyPr/>
                    <a:lstStyle/>
                    <a:p>
                      <a:endParaRPr lang="en-CA" dirty="0"/>
                    </a:p>
                  </a:txBody>
                  <a:tcPr/>
                </a:tc>
                <a:extLst>
                  <a:ext uri="{0D108BD9-81ED-4DB2-BD59-A6C34878D82A}">
                    <a16:rowId xmlns:a16="http://schemas.microsoft.com/office/drawing/2014/main" val="10002"/>
                  </a:ext>
                </a:extLst>
              </a:tr>
              <a:tr h="370840">
                <a:tc>
                  <a:txBody>
                    <a:bodyPr/>
                    <a:lstStyle/>
                    <a:p>
                      <a:r>
                        <a:rPr lang="en-CA" b="1" dirty="0">
                          <a:solidFill>
                            <a:srgbClr val="FF0000"/>
                          </a:solidFill>
                        </a:rPr>
                        <a:t>3. 1945-1982</a:t>
                      </a:r>
                    </a:p>
                    <a:p>
                      <a:r>
                        <a:rPr lang="en-CA" dirty="0"/>
                        <a:t>La</a:t>
                      </a:r>
                      <a:r>
                        <a:rPr lang="en-CA" baseline="0" dirty="0"/>
                        <a:t> guerre froide</a:t>
                      </a:r>
                    </a:p>
                    <a:p>
                      <a:r>
                        <a:rPr lang="en-CA" baseline="0" dirty="0"/>
                        <a:t>Les PM</a:t>
                      </a:r>
                      <a:endParaRPr lang="en-CA" dirty="0"/>
                    </a:p>
                  </a:txBody>
                  <a:tcPr/>
                </a:tc>
                <a:tc>
                  <a:txBody>
                    <a:bodyPr/>
                    <a:lstStyle/>
                    <a:p>
                      <a:r>
                        <a:rPr lang="fr-FR" dirty="0"/>
                        <a:t>Quel genre de Canada les Canadiens ont-ils construit de 1945 à 1982?</a:t>
                      </a:r>
                      <a:endParaRPr lang="en-CA" dirty="0"/>
                    </a:p>
                  </a:txBody>
                  <a:tcPr/>
                </a:tc>
                <a:tc>
                  <a:txBody>
                    <a:bodyPr/>
                    <a:lstStyle/>
                    <a:p>
                      <a:endParaRPr lang="en-CA" dirty="0"/>
                    </a:p>
                  </a:txBody>
                  <a:tcPr/>
                </a:tc>
                <a:extLst>
                  <a:ext uri="{0D108BD9-81ED-4DB2-BD59-A6C34878D82A}">
                    <a16:rowId xmlns:a16="http://schemas.microsoft.com/office/drawing/2014/main" val="10003"/>
                  </a:ext>
                </a:extLst>
              </a:tr>
              <a:tr h="370840">
                <a:tc>
                  <a:txBody>
                    <a:bodyPr/>
                    <a:lstStyle/>
                    <a:p>
                      <a:r>
                        <a:rPr lang="en-CA" b="1" dirty="0">
                          <a:solidFill>
                            <a:srgbClr val="FF0000"/>
                          </a:solidFill>
                        </a:rPr>
                        <a:t>4. 1982 – Présent</a:t>
                      </a:r>
                    </a:p>
                    <a:p>
                      <a:r>
                        <a:rPr lang="en-CA" dirty="0"/>
                        <a:t>“Peacekeeping”</a:t>
                      </a:r>
                    </a:p>
                    <a:p>
                      <a:r>
                        <a:rPr lang="en-CA" dirty="0"/>
                        <a:t>Diversité</a:t>
                      </a:r>
                    </a:p>
                  </a:txBody>
                  <a:tcPr/>
                </a:tc>
                <a:tc>
                  <a:txBody>
                    <a:bodyPr/>
                    <a:lstStyle/>
                    <a:p>
                      <a:r>
                        <a:rPr lang="fr-FR" dirty="0"/>
                        <a:t>Le Canada a-t-il surmonté les défis de notre plus récente histoire?</a:t>
                      </a:r>
                      <a:endParaRPr lang="en-CA" dirty="0"/>
                    </a:p>
                  </a:txBody>
                  <a:tcPr/>
                </a:tc>
                <a:tc>
                  <a:txBody>
                    <a:bodyPr/>
                    <a:lstStyle/>
                    <a:p>
                      <a:endParaRPr lang="en-CA"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568" y="438150"/>
            <a:ext cx="7665232" cy="781050"/>
          </a:xfrm>
        </p:spPr>
        <p:txBody>
          <a:bodyPr>
            <a:normAutofit/>
          </a:bodyPr>
          <a:lstStyle/>
          <a:p>
            <a:pPr algn="ctr"/>
            <a:r>
              <a:rPr lang="en-US" sz="3200" b="1" dirty="0"/>
              <a:t>“O Canada!” -bon </a:t>
            </a:r>
            <a:r>
              <a:rPr lang="en-US" sz="3200" b="1" dirty="0" err="1"/>
              <a:t>hymne</a:t>
            </a:r>
            <a:r>
              <a:rPr lang="en-US" sz="3200" b="1" dirty="0"/>
              <a:t>?</a:t>
            </a:r>
          </a:p>
        </p:txBody>
      </p:sp>
      <p:sp>
        <p:nvSpPr>
          <p:cNvPr id="3" name="Content Placeholder 2"/>
          <p:cNvSpPr>
            <a:spLocks noGrp="1"/>
          </p:cNvSpPr>
          <p:nvPr>
            <p:ph idx="1"/>
          </p:nvPr>
        </p:nvSpPr>
        <p:spPr>
          <a:xfrm>
            <a:off x="2133600" y="1143000"/>
            <a:ext cx="6016752" cy="4343400"/>
          </a:xfrm>
        </p:spPr>
        <p:txBody>
          <a:bodyPr>
            <a:normAutofit/>
          </a:bodyPr>
          <a:lstStyle/>
          <a:p>
            <a:pPr>
              <a:buNone/>
            </a:pPr>
            <a:r>
              <a:rPr lang="en-US" b="1" u="sng" dirty="0"/>
              <a:t>Comparons les paroles anglais/français</a:t>
            </a:r>
          </a:p>
          <a:p>
            <a:pPr>
              <a:buNone/>
            </a:pPr>
            <a:r>
              <a:rPr lang="en-US" dirty="0"/>
              <a:t>O Canada! Our home and native land</a:t>
            </a:r>
          </a:p>
          <a:p>
            <a:pPr>
              <a:buNone/>
            </a:pPr>
            <a:r>
              <a:rPr lang="en-US" dirty="0"/>
              <a:t>True patriot love in all </a:t>
            </a:r>
            <a:r>
              <a:rPr lang="en-US" b="1" dirty="0"/>
              <a:t>OF US </a:t>
            </a:r>
            <a:r>
              <a:rPr lang="en-US" dirty="0"/>
              <a:t>command.</a:t>
            </a:r>
          </a:p>
          <a:p>
            <a:pPr>
              <a:buNone/>
            </a:pPr>
            <a:r>
              <a:rPr lang="en-US" dirty="0"/>
              <a:t>With glowing hearts we see thee rise</a:t>
            </a:r>
          </a:p>
          <a:p>
            <a:pPr>
              <a:buNone/>
            </a:pPr>
            <a:r>
              <a:rPr lang="en-US" dirty="0"/>
              <a:t>The true north, strong and free</a:t>
            </a:r>
          </a:p>
          <a:p>
            <a:pPr>
              <a:buNone/>
            </a:pPr>
            <a:r>
              <a:rPr lang="en-US" dirty="0"/>
              <a:t>From far and wide, O Canada</a:t>
            </a:r>
          </a:p>
          <a:p>
            <a:pPr>
              <a:buNone/>
            </a:pPr>
            <a:r>
              <a:rPr lang="en-US" dirty="0"/>
              <a:t>We stand on guard for thee.</a:t>
            </a:r>
          </a:p>
          <a:p>
            <a:pPr>
              <a:buNone/>
            </a:pPr>
            <a:r>
              <a:rPr lang="en-US" dirty="0"/>
              <a:t>God keep our land glorious and free</a:t>
            </a:r>
          </a:p>
          <a:p>
            <a:pPr>
              <a:buNone/>
            </a:pPr>
            <a:r>
              <a:rPr lang="en-US" dirty="0"/>
              <a:t>O Canada! We stand on guard for thee</a:t>
            </a:r>
          </a:p>
          <a:p>
            <a:pPr>
              <a:buNone/>
            </a:pPr>
            <a:r>
              <a:rPr lang="en-US" dirty="0"/>
              <a:t>O Canada! We stand on guard for thee.</a:t>
            </a:r>
            <a:br>
              <a:rPr lang="en-US" dirty="0"/>
            </a:br>
            <a:endParaRPr lang="en-US" dirty="0"/>
          </a:p>
        </p:txBody>
      </p:sp>
      <p:pic>
        <p:nvPicPr>
          <p:cNvPr id="4" name="Picture 2" descr="http://www.jitsutech.com/images/maple_leaf.png"/>
          <p:cNvPicPr>
            <a:picLocks noChangeAspect="1" noChangeArrowheads="1"/>
          </p:cNvPicPr>
          <p:nvPr/>
        </p:nvPicPr>
        <p:blipFill>
          <a:blip r:embed="rId2" cstate="print"/>
          <a:srcRect/>
          <a:stretch>
            <a:fillRect/>
          </a:stretch>
        </p:blipFill>
        <p:spPr bwMode="auto">
          <a:xfrm rot="20128475">
            <a:off x="6704805" y="3965727"/>
            <a:ext cx="2445229" cy="2730507"/>
          </a:xfrm>
          <a:prstGeom prst="rect">
            <a:avLst/>
          </a:prstGeom>
          <a:noFill/>
        </p:spPr>
      </p:pic>
    </p:spTree>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23370</TotalTime>
  <Words>756</Words>
  <Application>Microsoft Office PowerPoint</Application>
  <PresentationFormat>Affichage à l'écran (4:3)</PresentationFormat>
  <Paragraphs>74</Paragraphs>
  <Slides>12</Slides>
  <Notes>0</Notes>
  <HiddenSlides>3</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Century Gothic</vt:lpstr>
      <vt:lpstr>Wingdings 3</vt:lpstr>
      <vt:lpstr>Brin</vt:lpstr>
      <vt:lpstr>CHC2D </vt:lpstr>
      <vt:lpstr>Présentation PowerPoint</vt:lpstr>
      <vt:lpstr>Infos importantes</vt:lpstr>
      <vt:lpstr>L'histoire du Canada vous a-t-elle fait fier d'être Canadien?</vt:lpstr>
      <vt:lpstr>L'histoire du Canada vous a-t-elle fait fier d'être Canadien?</vt:lpstr>
      <vt:lpstr>L'histoire du Canada vous a-t-elle fait fier d'être Canadien?</vt:lpstr>
      <vt:lpstr>Les attentes toi et moi</vt:lpstr>
      <vt:lpstr>Le cours</vt:lpstr>
      <vt:lpstr>“O Canada!” -bon hymne?</vt:lpstr>
      <vt:lpstr>“O Canada!” – un bon hymne?</vt:lpstr>
      <vt:lpstr>“O Canada!” – un bon hymme?</vt:lpstr>
      <vt:lpstr>Carte d’Europe en 1914</vt:lpstr>
    </vt:vector>
  </TitlesOfParts>
  <Company>HDSB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CHC2D1  Canadian History from WWI to the present</dc:title>
  <dc:creator>duncani</dc:creator>
  <cp:lastModifiedBy>Christine Lagrandeur</cp:lastModifiedBy>
  <cp:revision>56</cp:revision>
  <dcterms:created xsi:type="dcterms:W3CDTF">2013-02-03T13:20:27Z</dcterms:created>
  <dcterms:modified xsi:type="dcterms:W3CDTF">2019-11-29T01:49:14Z</dcterms:modified>
</cp:coreProperties>
</file>