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handoutMasterIdLst>
    <p:handoutMasterId r:id="rId17"/>
  </p:handoutMasterIdLst>
  <p:sldIdLst>
    <p:sldId id="256" r:id="rId2"/>
    <p:sldId id="258" r:id="rId3"/>
    <p:sldId id="263" r:id="rId4"/>
    <p:sldId id="264" r:id="rId5"/>
    <p:sldId id="265" r:id="rId6"/>
    <p:sldId id="266" r:id="rId7"/>
    <p:sldId id="267" r:id="rId8"/>
    <p:sldId id="268" r:id="rId9"/>
    <p:sldId id="269" r:id="rId10"/>
    <p:sldId id="271" r:id="rId11"/>
    <p:sldId id="272" r:id="rId12"/>
    <p:sldId id="259" r:id="rId13"/>
    <p:sldId id="260" r:id="rId14"/>
    <p:sldId id="261" r:id="rId15"/>
  </p:sldIdLst>
  <p:sldSz cx="9144000" cy="6858000" type="screen4x3"/>
  <p:notesSz cx="7099300" cy="9385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38" autoAdjust="0"/>
    <p:restoredTop sz="98592" autoAdjust="0"/>
  </p:normalViewPr>
  <p:slideViewPr>
    <p:cSldViewPr>
      <p:cViewPr varScale="1">
        <p:scale>
          <a:sx n="63" d="100"/>
          <a:sy n="63" d="100"/>
        </p:scale>
        <p:origin x="468"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76575" cy="469900"/>
          </a:xfrm>
          <a:prstGeom prst="rect">
            <a:avLst/>
          </a:prstGeom>
          <a:noFill/>
          <a:ln w="9525">
            <a:noFill/>
            <a:miter lim="800000"/>
            <a:headEnd/>
            <a:tailEnd/>
          </a:ln>
          <a:effectLst/>
        </p:spPr>
        <p:txBody>
          <a:bodyPr vert="horz" wrap="square" lIns="94192" tIns="47096" rIns="94192" bIns="47096" numCol="1" anchor="t" anchorCtr="0" compatLnSpc="1">
            <a:prstTxWarp prst="textNoShape">
              <a:avLst/>
            </a:prstTxWarp>
          </a:bodyPr>
          <a:lstStyle>
            <a:lvl1pPr eaLnBrk="0" hangingPunct="0">
              <a:defRPr sz="1200" smtClean="0"/>
            </a:lvl1pPr>
          </a:lstStyle>
          <a:p>
            <a:pPr>
              <a:defRPr/>
            </a:pPr>
            <a:endParaRPr lang="en-CA"/>
          </a:p>
        </p:txBody>
      </p:sp>
      <p:sp>
        <p:nvSpPr>
          <p:cNvPr id="36867" name="Rectangle 3"/>
          <p:cNvSpPr>
            <a:spLocks noGrp="1" noChangeArrowheads="1"/>
          </p:cNvSpPr>
          <p:nvPr>
            <p:ph type="dt" sz="quarter" idx="1"/>
          </p:nvPr>
        </p:nvSpPr>
        <p:spPr bwMode="auto">
          <a:xfrm>
            <a:off x="4021138" y="0"/>
            <a:ext cx="3076575" cy="469900"/>
          </a:xfrm>
          <a:prstGeom prst="rect">
            <a:avLst/>
          </a:prstGeom>
          <a:noFill/>
          <a:ln w="9525">
            <a:noFill/>
            <a:miter lim="800000"/>
            <a:headEnd/>
            <a:tailEnd/>
          </a:ln>
          <a:effectLst/>
        </p:spPr>
        <p:txBody>
          <a:bodyPr vert="horz" wrap="square" lIns="94192" tIns="47096" rIns="94192" bIns="47096" numCol="1" anchor="t" anchorCtr="0" compatLnSpc="1">
            <a:prstTxWarp prst="textNoShape">
              <a:avLst/>
            </a:prstTxWarp>
          </a:bodyPr>
          <a:lstStyle>
            <a:lvl1pPr algn="r" eaLnBrk="0" hangingPunct="0">
              <a:defRPr sz="1200" smtClean="0"/>
            </a:lvl1pPr>
          </a:lstStyle>
          <a:p>
            <a:pPr>
              <a:defRPr/>
            </a:pPr>
            <a:fld id="{9F4394E9-86C0-4091-A24F-E66C63D4B3E4}" type="datetimeFigureOut">
              <a:rPr lang="en-CA"/>
              <a:pPr>
                <a:defRPr/>
              </a:pPr>
              <a:t>2021-08-19</a:t>
            </a:fld>
            <a:endParaRPr lang="en-CA"/>
          </a:p>
        </p:txBody>
      </p:sp>
      <p:sp>
        <p:nvSpPr>
          <p:cNvPr id="36868" name="Rectangle 4"/>
          <p:cNvSpPr>
            <a:spLocks noGrp="1" noChangeArrowheads="1"/>
          </p:cNvSpPr>
          <p:nvPr>
            <p:ph type="ftr" sz="quarter" idx="2"/>
          </p:nvPr>
        </p:nvSpPr>
        <p:spPr bwMode="auto">
          <a:xfrm>
            <a:off x="0" y="8913813"/>
            <a:ext cx="3076575" cy="469900"/>
          </a:xfrm>
          <a:prstGeom prst="rect">
            <a:avLst/>
          </a:prstGeom>
          <a:noFill/>
          <a:ln w="9525">
            <a:noFill/>
            <a:miter lim="800000"/>
            <a:headEnd/>
            <a:tailEnd/>
          </a:ln>
          <a:effectLst/>
        </p:spPr>
        <p:txBody>
          <a:bodyPr vert="horz" wrap="square" lIns="94192" tIns="47096" rIns="94192" bIns="47096" numCol="1" anchor="b" anchorCtr="0" compatLnSpc="1">
            <a:prstTxWarp prst="textNoShape">
              <a:avLst/>
            </a:prstTxWarp>
          </a:bodyPr>
          <a:lstStyle>
            <a:lvl1pPr eaLnBrk="0" hangingPunct="0">
              <a:defRPr sz="1200" smtClean="0"/>
            </a:lvl1pPr>
          </a:lstStyle>
          <a:p>
            <a:pPr>
              <a:defRPr/>
            </a:pPr>
            <a:endParaRPr lang="en-CA"/>
          </a:p>
        </p:txBody>
      </p:sp>
      <p:sp>
        <p:nvSpPr>
          <p:cNvPr id="36869" name="Rectangle 5"/>
          <p:cNvSpPr>
            <a:spLocks noGrp="1" noChangeArrowheads="1"/>
          </p:cNvSpPr>
          <p:nvPr>
            <p:ph type="sldNum" sz="quarter" idx="3"/>
          </p:nvPr>
        </p:nvSpPr>
        <p:spPr bwMode="auto">
          <a:xfrm>
            <a:off x="4021138" y="8913813"/>
            <a:ext cx="3076575" cy="469900"/>
          </a:xfrm>
          <a:prstGeom prst="rect">
            <a:avLst/>
          </a:prstGeom>
          <a:noFill/>
          <a:ln w="9525">
            <a:noFill/>
            <a:miter lim="800000"/>
            <a:headEnd/>
            <a:tailEnd/>
          </a:ln>
          <a:effectLst/>
        </p:spPr>
        <p:txBody>
          <a:bodyPr vert="horz" wrap="square" lIns="94192" tIns="47096" rIns="94192" bIns="47096" numCol="1" anchor="b" anchorCtr="0" compatLnSpc="1">
            <a:prstTxWarp prst="textNoShape">
              <a:avLst/>
            </a:prstTxWarp>
          </a:bodyPr>
          <a:lstStyle>
            <a:lvl1pPr algn="r" eaLnBrk="0" hangingPunct="0">
              <a:defRPr sz="1200" smtClean="0"/>
            </a:lvl1pPr>
          </a:lstStyle>
          <a:p>
            <a:pPr>
              <a:defRPr/>
            </a:pPr>
            <a:fld id="{36950AD0-3690-493F-BDB1-55309F2C0789}" type="slidenum">
              <a:rPr lang="en-CA"/>
              <a:pPr>
                <a:defRPr/>
              </a:pPr>
              <a:t>‹N°›</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4192" tIns="47096" rIns="94192" bIns="47096" rtlCol="0"/>
          <a:lstStyle>
            <a:lvl1pPr algn="l">
              <a:defRPr sz="1200"/>
            </a:lvl1pPr>
          </a:lstStyle>
          <a:p>
            <a:pPr>
              <a:defRPr/>
            </a:pPr>
            <a:endParaRPr lang="en-CA"/>
          </a:p>
        </p:txBody>
      </p:sp>
      <p:sp>
        <p:nvSpPr>
          <p:cNvPr id="3" name="Date Placeholder 2"/>
          <p:cNvSpPr>
            <a:spLocks noGrp="1"/>
          </p:cNvSpPr>
          <p:nvPr>
            <p:ph type="dt" idx="1"/>
          </p:nvPr>
        </p:nvSpPr>
        <p:spPr>
          <a:xfrm>
            <a:off x="4021138" y="0"/>
            <a:ext cx="3076575" cy="469900"/>
          </a:xfrm>
          <a:prstGeom prst="rect">
            <a:avLst/>
          </a:prstGeom>
        </p:spPr>
        <p:txBody>
          <a:bodyPr vert="horz" lIns="94192" tIns="47096" rIns="94192" bIns="47096" rtlCol="0"/>
          <a:lstStyle>
            <a:lvl1pPr algn="r">
              <a:defRPr sz="1200"/>
            </a:lvl1pPr>
          </a:lstStyle>
          <a:p>
            <a:pPr>
              <a:defRPr/>
            </a:pPr>
            <a:fld id="{2402BF50-AA9A-4529-9AEF-D92E0BC7A352}" type="datetimeFigureOut">
              <a:rPr lang="en-CA"/>
              <a:pPr>
                <a:defRPr/>
              </a:pPr>
              <a:t>2021-08-19</a:t>
            </a:fld>
            <a:endParaRPr lang="en-CA"/>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4192" tIns="47096" rIns="94192" bIns="47096" rtlCol="0" anchor="ctr"/>
          <a:lstStyle/>
          <a:p>
            <a:pPr lvl="0"/>
            <a:endParaRPr lang="en-CA" noProof="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4192" tIns="47096" rIns="94192" bIns="4709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p:cNvSpPr>
            <a:spLocks noGrp="1"/>
          </p:cNvSpPr>
          <p:nvPr>
            <p:ph type="ftr" sz="quarter" idx="4"/>
          </p:nvPr>
        </p:nvSpPr>
        <p:spPr>
          <a:xfrm>
            <a:off x="0" y="8913813"/>
            <a:ext cx="3076575" cy="469900"/>
          </a:xfrm>
          <a:prstGeom prst="rect">
            <a:avLst/>
          </a:prstGeom>
        </p:spPr>
        <p:txBody>
          <a:bodyPr vert="horz" lIns="94192" tIns="47096" rIns="94192" bIns="47096" rtlCol="0" anchor="b"/>
          <a:lstStyle>
            <a:lvl1pPr algn="l">
              <a:defRPr sz="1200"/>
            </a:lvl1pPr>
          </a:lstStyle>
          <a:p>
            <a:pPr>
              <a:defRPr/>
            </a:pPr>
            <a:endParaRPr lang="en-CA"/>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4192" tIns="47096" rIns="94192" bIns="47096" rtlCol="0" anchor="b"/>
          <a:lstStyle>
            <a:lvl1pPr algn="r">
              <a:defRPr sz="1200"/>
            </a:lvl1pPr>
          </a:lstStyle>
          <a:p>
            <a:pPr>
              <a:defRPr/>
            </a:pPr>
            <a:fld id="{2EEAAD0A-D68B-4EA2-AEB1-7CA7B72AF419}" type="slidenum">
              <a:rPr lang="en-CA"/>
              <a:pPr>
                <a:defRPr/>
              </a:pPr>
              <a:t>‹N°›</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BFDDE7-5726-49A4-8881-AC7C3DCCA897}" type="slidenum">
              <a:rPr lang="en-CA" smtClean="0"/>
              <a:pPr/>
              <a:t>7</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fr-FR"/>
              <a:t>Modifiez le style du titre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pPr>
              <a:defRPr/>
            </a:pPr>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01A178D5-B57A-4BC5-ACCC-0E9F528A9D92}" type="slidenum">
              <a:rPr lang="en-CA" smtClean="0"/>
              <a:pPr>
                <a:defRPr/>
              </a:pPr>
              <a:t>‹N°›</a:t>
            </a:fld>
            <a:endParaRPr lang="en-CA"/>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153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01A178D5-B57A-4BC5-ACCC-0E9F528A9D92}" type="slidenum">
              <a:rPr lang="en-CA" smtClean="0"/>
              <a:pPr>
                <a:defRPr/>
              </a:pPr>
              <a:t>‹N°›</a:t>
            </a:fld>
            <a:endParaRPr lang="en-CA"/>
          </a:p>
        </p:txBody>
      </p:sp>
    </p:spTree>
    <p:extLst>
      <p:ext uri="{BB962C8B-B14F-4D97-AF65-F5344CB8AC3E}">
        <p14:creationId xmlns:p14="http://schemas.microsoft.com/office/powerpoint/2010/main" val="694981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01A178D5-B57A-4BC5-ACCC-0E9F528A9D92}" type="slidenum">
              <a:rPr lang="en-CA" smtClean="0"/>
              <a:pPr>
                <a:defRPr/>
              </a:pPr>
              <a:t>‹N°›</a:t>
            </a:fld>
            <a:endParaRPr lang="en-CA"/>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691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01A178D5-B57A-4BC5-ACCC-0E9F528A9D92}" type="slidenum">
              <a:rPr lang="en-CA" smtClean="0"/>
              <a:pPr>
                <a:defRPr/>
              </a:pPr>
              <a:t>‹N°›</a:t>
            </a:fld>
            <a:endParaRPr lang="en-CA"/>
          </a:p>
        </p:txBody>
      </p:sp>
    </p:spTree>
    <p:extLst>
      <p:ext uri="{BB962C8B-B14F-4D97-AF65-F5344CB8AC3E}">
        <p14:creationId xmlns:p14="http://schemas.microsoft.com/office/powerpoint/2010/main" val="2145625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fr-FR"/>
              <a:t>Modifiez le style du titre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a:defRPr/>
            </a:pPr>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01A178D5-B57A-4BC5-ACCC-0E9F528A9D92}" type="slidenum">
              <a:rPr lang="en-CA" smtClean="0"/>
              <a:pPr>
                <a:defRPr/>
              </a:pPr>
              <a:t>‹N°›</a:t>
            </a:fld>
            <a:endParaRPr lang="en-CA"/>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006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defRPr/>
            </a:pPr>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01A178D5-B57A-4BC5-ACCC-0E9F528A9D92}" type="slidenum">
              <a:rPr lang="en-CA" smtClean="0"/>
              <a:pPr>
                <a:defRPr/>
              </a:pPr>
              <a:t>‹N°›</a:t>
            </a:fld>
            <a:endParaRPr lang="en-CA"/>
          </a:p>
        </p:txBody>
      </p:sp>
    </p:spTree>
    <p:extLst>
      <p:ext uri="{BB962C8B-B14F-4D97-AF65-F5344CB8AC3E}">
        <p14:creationId xmlns:p14="http://schemas.microsoft.com/office/powerpoint/2010/main" val="531045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fr-FR"/>
              <a:t>Modifiez le style du titre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768096" y="2967788"/>
            <a:ext cx="356616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Cliquez pour modifier les styles du texte du masque</a:t>
            </a:r>
          </a:p>
        </p:txBody>
      </p:sp>
      <p:sp>
        <p:nvSpPr>
          <p:cNvPr id="6" name="Content Placeholder 5"/>
          <p:cNvSpPr>
            <a:spLocks noGrp="1"/>
          </p:cNvSpPr>
          <p:nvPr>
            <p:ph sz="quarter" idx="4"/>
          </p:nvPr>
        </p:nvSpPr>
        <p:spPr>
          <a:xfrm>
            <a:off x="4491990" y="2967788"/>
            <a:ext cx="356616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defRPr/>
            </a:pPr>
            <a:endParaRPr lang="en-CA"/>
          </a:p>
        </p:txBody>
      </p:sp>
      <p:sp>
        <p:nvSpPr>
          <p:cNvPr id="8" name="Footer Placeholder 7"/>
          <p:cNvSpPr>
            <a:spLocks noGrp="1"/>
          </p:cNvSpPr>
          <p:nvPr>
            <p:ph type="ftr" sz="quarter" idx="11"/>
          </p:nvPr>
        </p:nvSpPr>
        <p:spPr/>
        <p:txBody>
          <a:bodyPr/>
          <a:lstStyle/>
          <a:p>
            <a:pPr>
              <a:defRPr/>
            </a:pPr>
            <a:endParaRPr lang="en-CA"/>
          </a:p>
        </p:txBody>
      </p:sp>
      <p:sp>
        <p:nvSpPr>
          <p:cNvPr id="9" name="Slide Number Placeholder 8"/>
          <p:cNvSpPr>
            <a:spLocks noGrp="1"/>
          </p:cNvSpPr>
          <p:nvPr>
            <p:ph type="sldNum" sz="quarter" idx="12"/>
          </p:nvPr>
        </p:nvSpPr>
        <p:spPr/>
        <p:txBody>
          <a:bodyPr/>
          <a:lstStyle/>
          <a:p>
            <a:pPr>
              <a:defRPr/>
            </a:pPr>
            <a:fld id="{01A178D5-B57A-4BC5-ACCC-0E9F528A9D92}" type="slidenum">
              <a:rPr lang="en-CA" smtClean="0"/>
              <a:pPr>
                <a:defRPr/>
              </a:pPr>
              <a:t>‹N°›</a:t>
            </a:fld>
            <a:endParaRPr lang="en-CA"/>
          </a:p>
        </p:txBody>
      </p:sp>
    </p:spTree>
    <p:extLst>
      <p:ext uri="{BB962C8B-B14F-4D97-AF65-F5344CB8AC3E}">
        <p14:creationId xmlns:p14="http://schemas.microsoft.com/office/powerpoint/2010/main" val="188023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defRPr/>
            </a:pPr>
            <a:endParaRPr lang="en-CA"/>
          </a:p>
        </p:txBody>
      </p:sp>
      <p:sp>
        <p:nvSpPr>
          <p:cNvPr id="4" name="Footer Placeholder 3"/>
          <p:cNvSpPr>
            <a:spLocks noGrp="1"/>
          </p:cNvSpPr>
          <p:nvPr>
            <p:ph type="ftr" sz="quarter" idx="11"/>
          </p:nvPr>
        </p:nvSpPr>
        <p:spPr/>
        <p:txBody>
          <a:bodyPr/>
          <a:lstStyle/>
          <a:p>
            <a:pPr>
              <a:defRPr/>
            </a:pPr>
            <a:endParaRPr lang="en-CA"/>
          </a:p>
        </p:txBody>
      </p:sp>
      <p:sp>
        <p:nvSpPr>
          <p:cNvPr id="5" name="Slide Number Placeholder 4"/>
          <p:cNvSpPr>
            <a:spLocks noGrp="1"/>
          </p:cNvSpPr>
          <p:nvPr>
            <p:ph type="sldNum" sz="quarter" idx="12"/>
          </p:nvPr>
        </p:nvSpPr>
        <p:spPr/>
        <p:txBody>
          <a:bodyPr/>
          <a:lstStyle/>
          <a:p>
            <a:pPr>
              <a:defRPr/>
            </a:pPr>
            <a:fld id="{01A178D5-B57A-4BC5-ACCC-0E9F528A9D92}" type="slidenum">
              <a:rPr lang="en-CA" smtClean="0"/>
              <a:pPr>
                <a:defRPr/>
              </a:pPr>
              <a:t>‹N°›</a:t>
            </a:fld>
            <a:endParaRPr lang="en-CA"/>
          </a:p>
        </p:txBody>
      </p:sp>
    </p:spTree>
    <p:extLst>
      <p:ext uri="{BB962C8B-B14F-4D97-AF65-F5344CB8AC3E}">
        <p14:creationId xmlns:p14="http://schemas.microsoft.com/office/powerpoint/2010/main" val="61703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CA"/>
          </a:p>
        </p:txBody>
      </p:sp>
      <p:sp>
        <p:nvSpPr>
          <p:cNvPr id="3" name="Footer Placeholder 2"/>
          <p:cNvSpPr>
            <a:spLocks noGrp="1"/>
          </p:cNvSpPr>
          <p:nvPr>
            <p:ph type="ftr" sz="quarter" idx="11"/>
          </p:nvPr>
        </p:nvSpPr>
        <p:spPr/>
        <p:txBody>
          <a:bodyPr/>
          <a:lstStyle/>
          <a:p>
            <a:pPr>
              <a:defRPr/>
            </a:pPr>
            <a:endParaRPr lang="en-CA"/>
          </a:p>
        </p:txBody>
      </p:sp>
      <p:sp>
        <p:nvSpPr>
          <p:cNvPr id="4" name="Slide Number Placeholder 3"/>
          <p:cNvSpPr>
            <a:spLocks noGrp="1"/>
          </p:cNvSpPr>
          <p:nvPr>
            <p:ph type="sldNum" sz="quarter" idx="12"/>
          </p:nvPr>
        </p:nvSpPr>
        <p:spPr/>
        <p:txBody>
          <a:bodyPr/>
          <a:lstStyle/>
          <a:p>
            <a:pPr>
              <a:defRPr/>
            </a:pPr>
            <a:fld id="{01A178D5-B57A-4BC5-ACCC-0E9F528A9D92}" type="slidenum">
              <a:rPr lang="en-CA" smtClean="0"/>
              <a:pPr>
                <a:defRPr/>
              </a:pPr>
              <a:t>‹N°›</a:t>
            </a:fld>
            <a:endParaRPr lang="en-CA"/>
          </a:p>
        </p:txBody>
      </p:sp>
    </p:spTree>
    <p:extLst>
      <p:ext uri="{BB962C8B-B14F-4D97-AF65-F5344CB8AC3E}">
        <p14:creationId xmlns:p14="http://schemas.microsoft.com/office/powerpoint/2010/main" val="2417334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fr-FR"/>
              <a:t>Modifiez le style du titre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a:defRPr/>
            </a:pPr>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01A178D5-B57A-4BC5-ACCC-0E9F528A9D92}" type="slidenum">
              <a:rPr lang="en-CA" smtClean="0"/>
              <a:pPr>
                <a:defRPr/>
              </a:pPr>
              <a:t>‹N°›</a:t>
            </a:fld>
            <a:endParaRPr lang="en-CA"/>
          </a:p>
        </p:txBody>
      </p:sp>
    </p:spTree>
    <p:extLst>
      <p:ext uri="{BB962C8B-B14F-4D97-AF65-F5344CB8AC3E}">
        <p14:creationId xmlns:p14="http://schemas.microsoft.com/office/powerpoint/2010/main" val="3075208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a:defRPr/>
            </a:pPr>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01A178D5-B57A-4BC5-ACCC-0E9F528A9D92}" type="slidenum">
              <a:rPr lang="en-CA" smtClean="0"/>
              <a:pPr>
                <a:defRPr/>
              </a:pPr>
              <a:t>‹N°›</a:t>
            </a:fld>
            <a:endParaRPr lang="en-CA"/>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01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endParaRPr lang="en-CA"/>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CA"/>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01A178D5-B57A-4BC5-ACCC-0E9F528A9D92}" type="slidenum">
              <a:rPr lang="en-CA" smtClean="0"/>
              <a:pPr>
                <a:defRPr/>
              </a:pPr>
              <a:t>‹N°›</a:t>
            </a:fld>
            <a:endParaRPr lang="en-CA"/>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2862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msirandoust.weebly.com/hhs4m---handouts--notes.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exels.com/fr-fr/photo/adulte-homme-individu-mode-1933873/"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s://www.flickr.com/photos/philippeleroyer/5883605687" TargetMode="Externa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rtlCol="0">
            <a:normAutofit fontScale="90000"/>
          </a:bodyPr>
          <a:lstStyle/>
          <a:p>
            <a:pPr algn="ctr" fontAlgn="auto">
              <a:spcAft>
                <a:spcPts val="0"/>
              </a:spcAft>
              <a:defRPr/>
            </a:pPr>
            <a:r>
              <a:rPr lang="fr-CA" dirty="0">
                <a:effectLst>
                  <a:outerShdw blurRad="38100" dist="38100" dir="2700000" algn="tl">
                    <a:srgbClr val="C0C0C0"/>
                  </a:outerShdw>
                </a:effectLst>
                <a:latin typeface="Comic Sans MS" pitchFamily="66" charset="0"/>
              </a:rPr>
              <a:t>Tous dans la famille 
</a:t>
            </a:r>
            <a:endParaRPr lang="en-CA" b="1" dirty="0">
              <a:effectLst>
                <a:outerShdw blurRad="38100" dist="38100" dir="2700000" algn="tl">
                  <a:srgbClr val="C0C0C0"/>
                </a:outerShdw>
              </a:effectLst>
              <a:latin typeface="Comic Sans MS" pitchFamily="66" charset="0"/>
            </a:endParaRPr>
          </a:p>
        </p:txBody>
      </p:sp>
      <p:sp>
        <p:nvSpPr>
          <p:cNvPr id="2051" name="Rectangle 3"/>
          <p:cNvSpPr>
            <a:spLocks noGrp="1" noChangeArrowheads="1"/>
          </p:cNvSpPr>
          <p:nvPr>
            <p:ph type="subTitle" idx="1"/>
          </p:nvPr>
        </p:nvSpPr>
        <p:spPr/>
        <p:txBody>
          <a:bodyPr rtlCol="0">
            <a:normAutofit/>
          </a:bodyPr>
          <a:lstStyle/>
          <a:p>
            <a:pPr algn="ctr">
              <a:defRPr/>
            </a:pPr>
            <a:r>
              <a:rPr lang="en-CA" dirty="0"/>
              <a:t>HHS4U/4C</a:t>
            </a:r>
          </a:p>
        </p:txBody>
      </p:sp>
    </p:spTree>
  </p:cSld>
  <p:clrMapOvr>
    <a:masterClrMapping/>
  </p:clrMapOvr>
  <p:transition>
    <p:fade thruBlk="1"/>
    <p:sndAc>
      <p:stSnd loop="1">
        <p:snd r:embed="rId2" name="applause.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3376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338" name="Title 1"/>
          <p:cNvSpPr>
            <a:spLocks noGrp="1"/>
          </p:cNvSpPr>
          <p:nvPr>
            <p:ph type="title"/>
          </p:nvPr>
        </p:nvSpPr>
        <p:spPr>
          <a:xfrm>
            <a:off x="245659" y="4570891"/>
            <a:ext cx="5284679" cy="1964266"/>
          </a:xfrm>
          <a:solidFill>
            <a:srgbClr val="00B0F0"/>
          </a:solidFill>
        </p:spPr>
        <p:txBody>
          <a:bodyPr>
            <a:normAutofit/>
          </a:bodyPr>
          <a:lstStyle/>
          <a:p>
            <a:pPr algn="ctr"/>
            <a:r>
              <a:rPr lang="fr-CA" sz="3100" dirty="0">
                <a:solidFill>
                  <a:srgbClr val="FFFFFF"/>
                </a:solidFill>
                <a:latin typeface="Comic Sans MS" pitchFamily="66" charset="0"/>
              </a:rPr>
              <a:t>Une définition pratique de la famille
</a:t>
            </a:r>
            <a:endParaRPr lang="en-CA" sz="3100" dirty="0">
              <a:solidFill>
                <a:srgbClr val="FFFFFF"/>
              </a:solidFill>
              <a:latin typeface="Comic Sans MS" pitchFamily="66" charset="0"/>
            </a:endParaRPr>
          </a:p>
        </p:txBody>
      </p:sp>
      <p:pic>
        <p:nvPicPr>
          <p:cNvPr id="5122" name="Picture 2" descr="How to Use Fingerprint Scanners | Hacker Noon">
            <a:extLst>
              <a:ext uri="{FF2B5EF4-FFF2-40B4-BE49-F238E27FC236}">
                <a16:creationId xmlns:a16="http://schemas.microsoft.com/office/drawing/2014/main" id="{C63BC835-6758-4402-805A-875229F09A3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409" r="39479" b="1"/>
          <a:stretch/>
        </p:blipFill>
        <p:spPr bwMode="auto">
          <a:xfrm>
            <a:off x="245660" y="321733"/>
            <a:ext cx="2586538" cy="4107392"/>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The Smurfs 2' Takes the Creatures to Paris - The New York Times">
            <a:extLst>
              <a:ext uri="{FF2B5EF4-FFF2-40B4-BE49-F238E27FC236}">
                <a16:creationId xmlns:a16="http://schemas.microsoft.com/office/drawing/2014/main" id="{2F6D1E2F-4FFB-4CB5-98BC-57A017E12BD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493" r="31543" b="2"/>
          <a:stretch/>
        </p:blipFill>
        <p:spPr bwMode="auto">
          <a:xfrm>
            <a:off x="2943800" y="321732"/>
            <a:ext cx="2586538" cy="4106284"/>
          </a:xfrm>
          <a:prstGeom prst="rect">
            <a:avLst/>
          </a:prstGeom>
          <a:noFill/>
          <a:extLst>
            <a:ext uri="{909E8E84-426E-40DD-AFC4-6F175D3DCCD1}">
              <a14:hiddenFill xmlns:a14="http://schemas.microsoft.com/office/drawing/2010/main">
                <a:solidFill>
                  <a:srgbClr val="FFFFFF"/>
                </a:solidFill>
              </a14:hiddenFill>
            </a:ext>
          </a:extLst>
        </p:spPr>
      </p:pic>
      <p:sp>
        <p:nvSpPr>
          <p:cNvPr id="76" name="Rectangle 7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339" name="Content Placeholder 2"/>
          <p:cNvSpPr>
            <a:spLocks noGrp="1"/>
          </p:cNvSpPr>
          <p:nvPr>
            <p:ph idx="1"/>
          </p:nvPr>
        </p:nvSpPr>
        <p:spPr>
          <a:xfrm>
            <a:off x="5686922" y="917725"/>
            <a:ext cx="3211418" cy="4852362"/>
          </a:xfrm>
        </p:spPr>
        <p:txBody>
          <a:bodyPr anchor="ctr">
            <a:normAutofit lnSpcReduction="10000"/>
          </a:bodyPr>
          <a:lstStyle/>
          <a:p>
            <a:r>
              <a:rPr lang="fr-CA" dirty="0">
                <a:solidFill>
                  <a:srgbClr val="FFFFFF"/>
                </a:solidFill>
                <a:latin typeface="Comic Sans MS" pitchFamily="66" charset="0"/>
              </a:rPr>
              <a:t>La sociologue Anne-Marie Ambert soutient qu’une définition de la famille </a:t>
            </a:r>
            <a:r>
              <a:rPr lang="fr-CA" b="1" dirty="0">
                <a:solidFill>
                  <a:srgbClr val="00B0F0"/>
                </a:solidFill>
                <a:latin typeface="Comic Sans MS" pitchFamily="66" charset="0"/>
              </a:rPr>
              <a:t>ne devrait pas </a:t>
            </a:r>
            <a:r>
              <a:rPr lang="fr-CA" dirty="0">
                <a:solidFill>
                  <a:srgbClr val="FFFFFF"/>
                </a:solidFill>
                <a:latin typeface="Comic Sans MS" pitchFamily="66" charset="0"/>
              </a:rPr>
              <a:t>être si large qu’elle ne permette pas l’identification de la famille.
Elle déclare: « La famille est un groupe social, une institution et un groupe intergénérationnel d’individus liés les uns aux autres par le </a:t>
            </a:r>
            <a:r>
              <a:rPr lang="fr-CA" b="1" dirty="0">
                <a:solidFill>
                  <a:srgbClr val="00B0F0"/>
                </a:solidFill>
                <a:latin typeface="Comic Sans MS" pitchFamily="66" charset="0"/>
              </a:rPr>
              <a:t>sang, </a:t>
            </a:r>
            <a:r>
              <a:rPr lang="fr-CA" dirty="0">
                <a:solidFill>
                  <a:srgbClr val="FFFFFF"/>
                </a:solidFill>
                <a:latin typeface="Comic Sans MS" pitchFamily="66" charset="0"/>
              </a:rPr>
              <a:t>l’</a:t>
            </a:r>
            <a:r>
              <a:rPr lang="fr-CA" b="1" dirty="0">
                <a:solidFill>
                  <a:srgbClr val="00B0F0"/>
                </a:solidFill>
                <a:latin typeface="Comic Sans MS" pitchFamily="66" charset="0"/>
              </a:rPr>
              <a:t>adoption</a:t>
            </a:r>
            <a:r>
              <a:rPr lang="fr-CA" dirty="0">
                <a:solidFill>
                  <a:srgbClr val="FFFFFF"/>
                </a:solidFill>
                <a:latin typeface="Comic Sans MS" pitchFamily="66" charset="0"/>
              </a:rPr>
              <a:t> ou le </a:t>
            </a:r>
            <a:r>
              <a:rPr lang="fr-CA" b="1" dirty="0">
                <a:solidFill>
                  <a:srgbClr val="00B0F0"/>
                </a:solidFill>
                <a:latin typeface="Comic Sans MS" pitchFamily="66" charset="0"/>
              </a:rPr>
              <a:t>mariage</a:t>
            </a:r>
            <a:r>
              <a:rPr lang="fr-CA" dirty="0">
                <a:solidFill>
                  <a:srgbClr val="FFFFFF"/>
                </a:solidFill>
                <a:latin typeface="Comic Sans MS" pitchFamily="66" charset="0"/>
              </a:rPr>
              <a:t> / la </a:t>
            </a:r>
            <a:r>
              <a:rPr lang="fr-CA" b="1" dirty="0">
                <a:solidFill>
                  <a:srgbClr val="00B0F0"/>
                </a:solidFill>
                <a:latin typeface="Comic Sans MS" pitchFamily="66" charset="0"/>
              </a:rPr>
              <a:t>cohabitation</a:t>
            </a:r>
            <a:r>
              <a:rPr lang="fr-CA" dirty="0">
                <a:solidFill>
                  <a:srgbClr val="FFFFFF"/>
                </a:solidFill>
                <a:latin typeface="Comic Sans MS" pitchFamily="66" charset="0"/>
              </a:rPr>
              <a:t> ».</a:t>
            </a:r>
          </a:p>
          <a:p>
            <a:r>
              <a:rPr lang="fr-CA" sz="700" dirty="0">
                <a:solidFill>
                  <a:srgbClr val="FFFFFF"/>
                </a:solidFill>
                <a:latin typeface="Comic Sans MS" pitchFamily="66" charset="0"/>
              </a:rPr>
              <a:t>(page 7 nouveau I &amp;F)</a:t>
            </a:r>
            <a:r>
              <a:rPr lang="fr-CA" sz="1600" dirty="0">
                <a:solidFill>
                  <a:srgbClr val="FFFFFF"/>
                </a:solidFill>
                <a:latin typeface="Comic Sans MS" pitchFamily="66" charset="0"/>
              </a:rPr>
              <a:t>
</a:t>
            </a:r>
            <a:endParaRPr lang="en-CA" sz="1600" dirty="0">
              <a:solidFill>
                <a:srgbClr val="FFFFFF"/>
              </a:solidFill>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5363" name="Rectangle 3"/>
          <p:cNvSpPr>
            <a:spLocks noGrp="1" noChangeArrowheads="1"/>
          </p:cNvSpPr>
          <p:nvPr>
            <p:ph idx="1"/>
          </p:nvPr>
        </p:nvSpPr>
        <p:spPr>
          <a:xfrm>
            <a:off x="435266" y="1905000"/>
            <a:ext cx="3230878" cy="3931920"/>
          </a:xfrm>
        </p:spPr>
        <p:txBody>
          <a:bodyPr>
            <a:normAutofit fontScale="92500"/>
          </a:bodyPr>
          <a:lstStyle/>
          <a:p>
            <a:r>
              <a:rPr lang="fr-CA" sz="2800" dirty="0">
                <a:solidFill>
                  <a:srgbClr val="FFFFFF"/>
                </a:solidFill>
                <a:latin typeface="Comic Sans MS" pitchFamily="66" charset="0"/>
              </a:rPr>
              <a:t>En définissant la famille comme une institution, elle laisse entendre que les familles sont des groupes qui ont un comportement établi qu’ils sont censés avoir.
</a:t>
            </a:r>
            <a:endParaRPr lang="en-CA" sz="2800" dirty="0">
              <a:solidFill>
                <a:srgbClr val="FFFFFF"/>
              </a:solidFill>
              <a:latin typeface="Comic Sans MS" pitchFamily="66" charset="0"/>
            </a:endParaRPr>
          </a:p>
        </p:txBody>
      </p:sp>
      <p:pic>
        <p:nvPicPr>
          <p:cNvPr id="6146" name="Picture 2" descr="What is a Social Institution? - The GenderedWorld">
            <a:extLst>
              <a:ext uri="{FF2B5EF4-FFF2-40B4-BE49-F238E27FC236}">
                <a16:creationId xmlns:a16="http://schemas.microsoft.com/office/drawing/2014/main" id="{D944DFFC-DA09-4B7C-8145-95ABCB3E3C3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72000" y="1790594"/>
            <a:ext cx="4091940" cy="32768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46380" y="304800"/>
            <a:ext cx="8610600" cy="1524000"/>
          </a:xfrm>
        </p:spPr>
        <p:txBody>
          <a:bodyPr rtlCol="0">
            <a:normAutofit fontScale="90000"/>
          </a:bodyPr>
          <a:lstStyle/>
          <a:p>
            <a:pPr algn="ctr" fontAlgn="auto">
              <a:spcAft>
                <a:spcPts val="0"/>
              </a:spcAft>
              <a:defRPr/>
            </a:pPr>
            <a:r>
              <a:rPr lang="fr-CA" sz="3600" dirty="0">
                <a:latin typeface="Comic Sans MS" pitchFamily="66" charset="0"/>
              </a:rPr>
              <a:t>L’Institut Vanier de la famille définit la famille comme…</a:t>
            </a:r>
            <a:r>
              <a:rPr lang="fr-CA" dirty="0">
                <a:latin typeface="Comic Sans MS" pitchFamily="66" charset="0"/>
              </a:rPr>
              <a:t>
</a:t>
            </a:r>
            <a:endParaRPr lang="en-CA" sz="2000" b="1" dirty="0">
              <a:latin typeface="Comic Sans MS" pitchFamily="66" charset="0"/>
            </a:endParaRPr>
          </a:p>
        </p:txBody>
      </p:sp>
      <p:sp>
        <p:nvSpPr>
          <p:cNvPr id="3" name="Content Placeholder 2"/>
          <p:cNvSpPr>
            <a:spLocks noGrp="1"/>
          </p:cNvSpPr>
          <p:nvPr>
            <p:ph idx="1"/>
          </p:nvPr>
        </p:nvSpPr>
        <p:spPr>
          <a:xfrm>
            <a:off x="436880" y="2918936"/>
            <a:ext cx="8229600" cy="4953000"/>
          </a:xfrm>
        </p:spPr>
        <p:txBody>
          <a:bodyPr rtlCol="0">
            <a:normAutofit/>
          </a:bodyPr>
          <a:lstStyle/>
          <a:p>
            <a:pPr>
              <a:buFont typeface="Wingdings" panose="05000000000000000000" pitchFamily="2" charset="2"/>
              <a:buChar char="§"/>
              <a:defRPr/>
            </a:pPr>
            <a:r>
              <a:rPr lang="fr-CA" dirty="0">
                <a:latin typeface="Comic Sans MS" pitchFamily="66" charset="0"/>
              </a:rPr>
              <a:t>Entretien physique et soins des membres du groupe
Ajout de nouveaux membres par la procréation ou l’adoption
Socialisation des enfants
Contrôle social des membres
La production, la consommation, la distribution de biens et de services
L’éducation affective — l’amour</a:t>
            </a:r>
          </a:p>
          <a:p>
            <a:pPr marL="0" indent="0">
              <a:buNone/>
              <a:defRPr/>
            </a:pPr>
            <a:endParaRPr lang="fr-CA" sz="1050" dirty="0">
              <a:latin typeface="Comic Sans MS" pitchFamily="66" charset="0"/>
            </a:endParaRPr>
          </a:p>
        </p:txBody>
      </p:sp>
      <p:sp>
        <p:nvSpPr>
          <p:cNvPr id="4" name="Rectangle 3">
            <a:extLst>
              <a:ext uri="{FF2B5EF4-FFF2-40B4-BE49-F238E27FC236}">
                <a16:creationId xmlns:a16="http://schemas.microsoft.com/office/drawing/2014/main" id="{BC7103F4-EAE2-4909-A825-7A2C3178A2B1}"/>
              </a:ext>
            </a:extLst>
          </p:cNvPr>
          <p:cNvSpPr/>
          <p:nvPr/>
        </p:nvSpPr>
        <p:spPr>
          <a:xfrm>
            <a:off x="637540" y="1394936"/>
            <a:ext cx="802894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ZoneTexte 1">
            <a:extLst>
              <a:ext uri="{FF2B5EF4-FFF2-40B4-BE49-F238E27FC236}">
                <a16:creationId xmlns:a16="http://schemas.microsoft.com/office/drawing/2014/main" id="{C4E75E1B-573F-411E-8B9E-44873C06D2FA}"/>
              </a:ext>
            </a:extLst>
          </p:cNvPr>
          <p:cNvSpPr txBox="1"/>
          <p:nvPr/>
        </p:nvSpPr>
        <p:spPr>
          <a:xfrm>
            <a:off x="637540" y="1394936"/>
            <a:ext cx="8069580" cy="1200329"/>
          </a:xfrm>
          <a:prstGeom prst="rect">
            <a:avLst/>
          </a:prstGeom>
          <a:noFill/>
        </p:spPr>
        <p:txBody>
          <a:bodyPr wrap="square" rtlCol="0">
            <a:spAutoFit/>
          </a:bodyPr>
          <a:lstStyle/>
          <a:p>
            <a:r>
              <a:rPr lang="fr-CA" dirty="0">
                <a:solidFill>
                  <a:schemeClr val="bg1"/>
                </a:solidFill>
                <a:latin typeface="Comic Sans MS" pitchFamily="66" charset="0"/>
              </a:rPr>
              <a:t>toute combinaison de deux personnes ou plus qui sont liées au fil du temps par des liens de consentement mutuel, de naissance et/ou d’adoption ou de placement et qui, ensemble, assument des responsabilités pour des combinaisons variables de certains des éléments suivants :</a:t>
            </a:r>
            <a:endParaRPr lang="fr-CA" dirty="0">
              <a:solidFill>
                <a:schemeClr val="bg1"/>
              </a:solidFill>
            </a:endParaRPr>
          </a:p>
        </p:txBody>
      </p:sp>
      <p:sp>
        <p:nvSpPr>
          <p:cNvPr id="5" name="Rectangle 4">
            <a:extLst>
              <a:ext uri="{FF2B5EF4-FFF2-40B4-BE49-F238E27FC236}">
                <a16:creationId xmlns:a16="http://schemas.microsoft.com/office/drawing/2014/main" id="{B9219408-1A7E-45F9-B006-193C51841B2A}"/>
              </a:ext>
            </a:extLst>
          </p:cNvPr>
          <p:cNvSpPr/>
          <p:nvPr/>
        </p:nvSpPr>
        <p:spPr>
          <a:xfrm>
            <a:off x="4572000" y="5410200"/>
            <a:ext cx="4572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a:extLst>
              <a:ext uri="{FF2B5EF4-FFF2-40B4-BE49-F238E27FC236}">
                <a16:creationId xmlns:a16="http://schemas.microsoft.com/office/drawing/2014/main" id="{B31F6528-4F98-4593-808A-772C85E76040}"/>
              </a:ext>
            </a:extLst>
          </p:cNvPr>
          <p:cNvSpPr txBox="1"/>
          <p:nvPr/>
        </p:nvSpPr>
        <p:spPr>
          <a:xfrm>
            <a:off x="4953000" y="5822573"/>
            <a:ext cx="3952240" cy="523220"/>
          </a:xfrm>
          <a:prstGeom prst="rect">
            <a:avLst/>
          </a:prstGeom>
          <a:noFill/>
        </p:spPr>
        <p:txBody>
          <a:bodyPr wrap="square" rtlCol="0">
            <a:spAutoFit/>
          </a:bodyPr>
          <a:lstStyle/>
          <a:p>
            <a:r>
              <a:rPr lang="fr-CA" sz="2800" dirty="0">
                <a:solidFill>
                  <a:schemeClr val="bg1"/>
                </a:solidFill>
              </a:rPr>
              <a:t>6 fonctions de la famille</a:t>
            </a:r>
          </a:p>
        </p:txBody>
      </p:sp>
      <p:sp>
        <p:nvSpPr>
          <p:cNvPr id="7" name="Flèche : droite rayée 6">
            <a:extLst>
              <a:ext uri="{FF2B5EF4-FFF2-40B4-BE49-F238E27FC236}">
                <a16:creationId xmlns:a16="http://schemas.microsoft.com/office/drawing/2014/main" id="{04E40CB8-907E-4128-9E14-7A30F983526F}"/>
              </a:ext>
            </a:extLst>
          </p:cNvPr>
          <p:cNvSpPr/>
          <p:nvPr/>
        </p:nvSpPr>
        <p:spPr>
          <a:xfrm>
            <a:off x="3124200" y="5943600"/>
            <a:ext cx="1209040" cy="40219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6A5AB136-1321-47B3-8AF9-A8140222B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itle 6"/>
          <p:cNvSpPr>
            <a:spLocks noGrp="1"/>
          </p:cNvSpPr>
          <p:nvPr>
            <p:ph type="ctrTitle"/>
          </p:nvPr>
        </p:nvSpPr>
        <p:spPr>
          <a:xfrm>
            <a:off x="482599" y="1534475"/>
            <a:ext cx="5244263" cy="3861558"/>
          </a:xfrm>
        </p:spPr>
        <p:txBody>
          <a:bodyPr rtlCol="0" anchor="ctr">
            <a:normAutofit/>
          </a:bodyPr>
          <a:lstStyle/>
          <a:p>
            <a:pPr algn="ctr" fontAlgn="auto">
              <a:spcAft>
                <a:spcPts val="0"/>
              </a:spcAft>
              <a:defRPr/>
            </a:pPr>
            <a:r>
              <a:rPr lang="fr-CA" sz="3300" dirty="0">
                <a:latin typeface="Comic Sans MS" pitchFamily="66" charset="0"/>
              </a:rPr>
              <a:t>* Considère la complexité du mot famille...
</a:t>
            </a:r>
            <a:endParaRPr lang="en-CA" sz="3300" dirty="0"/>
          </a:p>
        </p:txBody>
      </p:sp>
      <p:sp>
        <p:nvSpPr>
          <p:cNvPr id="138" name="Rectangle 137">
            <a:extLst>
              <a:ext uri="{FF2B5EF4-FFF2-40B4-BE49-F238E27FC236}">
                <a16:creationId xmlns:a16="http://schemas.microsoft.com/office/drawing/2014/main" id="{3A29AB2E-91A6-4F11-8765-A410A0139E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902" y="0"/>
            <a:ext cx="30540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16387" name="Content Placeholder 2"/>
          <p:cNvSpPr>
            <a:spLocks noGrp="1"/>
          </p:cNvSpPr>
          <p:nvPr>
            <p:ph type="subTitle" idx="1"/>
          </p:nvPr>
        </p:nvSpPr>
        <p:spPr>
          <a:xfrm>
            <a:off x="6087447" y="990600"/>
            <a:ext cx="3054098" cy="4405433"/>
          </a:xfrm>
        </p:spPr>
        <p:txBody>
          <a:bodyPr rtlCol="0" anchor="ctr">
            <a:normAutofit fontScale="85000" lnSpcReduction="20000"/>
          </a:bodyPr>
          <a:lstStyle/>
          <a:p>
            <a:pPr>
              <a:lnSpc>
                <a:spcPct val="90000"/>
              </a:lnSpc>
              <a:defRPr/>
            </a:pPr>
            <a:r>
              <a:rPr lang="fr-CA" sz="2600" dirty="0">
                <a:solidFill>
                  <a:srgbClr val="FFFFFF"/>
                </a:solidFill>
                <a:latin typeface="Comic Sans MS" pitchFamily="66" charset="0"/>
              </a:rPr>
              <a:t> 
Nous sommes tous des individus, mais nous faisons aussi partie de </a:t>
            </a:r>
            <a:r>
              <a:rPr lang="fr-CA" sz="2600" dirty="0">
                <a:solidFill>
                  <a:schemeClr val="tx1"/>
                </a:solidFill>
                <a:latin typeface="Comic Sans MS" pitchFamily="66" charset="0"/>
              </a:rPr>
              <a:t>différents ménages</a:t>
            </a:r>
            <a:r>
              <a:rPr lang="fr-CA" sz="2600" dirty="0">
                <a:solidFill>
                  <a:srgbClr val="FFFFFF"/>
                </a:solidFill>
                <a:latin typeface="Comic Sans MS" pitchFamily="66" charset="0"/>
              </a:rPr>
              <a:t>, nous avons des </a:t>
            </a:r>
            <a:r>
              <a:rPr lang="fr-CA" sz="2600" dirty="0">
                <a:solidFill>
                  <a:schemeClr val="tx1"/>
                </a:solidFill>
                <a:latin typeface="Comic Sans MS" pitchFamily="66" charset="0"/>
              </a:rPr>
              <a:t>histoires</a:t>
            </a:r>
            <a:r>
              <a:rPr lang="fr-CA" sz="2600" dirty="0">
                <a:solidFill>
                  <a:srgbClr val="FFFFFF"/>
                </a:solidFill>
                <a:latin typeface="Comic Sans MS" pitchFamily="66" charset="0"/>
              </a:rPr>
              <a:t>, des </a:t>
            </a:r>
            <a:r>
              <a:rPr lang="fr-CA" sz="2600" dirty="0">
                <a:solidFill>
                  <a:schemeClr val="tx1"/>
                </a:solidFill>
                <a:latin typeface="Comic Sans MS" pitchFamily="66" charset="0"/>
              </a:rPr>
              <a:t>expériences</a:t>
            </a:r>
            <a:r>
              <a:rPr lang="fr-CA" sz="2600" dirty="0">
                <a:solidFill>
                  <a:srgbClr val="FFFFFF"/>
                </a:solidFill>
                <a:latin typeface="Comic Sans MS" pitchFamily="66" charset="0"/>
              </a:rPr>
              <a:t> et des </a:t>
            </a:r>
            <a:r>
              <a:rPr lang="fr-CA" sz="2600" dirty="0">
                <a:solidFill>
                  <a:schemeClr val="tx1"/>
                </a:solidFill>
                <a:latin typeface="Comic Sans MS" pitchFamily="66" charset="0"/>
              </a:rPr>
              <a:t>attentes différentes</a:t>
            </a:r>
            <a:r>
              <a:rPr lang="fr-CA" sz="2600" dirty="0">
                <a:solidFill>
                  <a:srgbClr val="FFFFFF"/>
                </a:solidFill>
                <a:latin typeface="Comic Sans MS" pitchFamily="66" charset="0"/>
              </a:rPr>
              <a:t>.
 </a:t>
            </a:r>
          </a:p>
          <a:p>
            <a:pPr>
              <a:lnSpc>
                <a:spcPct val="90000"/>
              </a:lnSpc>
              <a:defRPr/>
            </a:pPr>
            <a:r>
              <a:rPr lang="fr-CA" sz="2600" dirty="0">
                <a:solidFill>
                  <a:srgbClr val="FFFFFF"/>
                </a:solidFill>
                <a:latin typeface="Comic Sans MS" pitchFamily="66" charset="0"/>
              </a:rPr>
              <a:t>Gardons donc cette </a:t>
            </a:r>
            <a:r>
              <a:rPr lang="fr-CA" sz="2600" dirty="0">
                <a:solidFill>
                  <a:schemeClr val="tx1"/>
                </a:solidFill>
                <a:latin typeface="Comic Sans MS" pitchFamily="66" charset="0"/>
              </a:rPr>
              <a:t>complexité</a:t>
            </a:r>
            <a:r>
              <a:rPr lang="fr-CA" sz="2600" dirty="0">
                <a:solidFill>
                  <a:srgbClr val="FFFFFF"/>
                </a:solidFill>
                <a:latin typeface="Comic Sans MS" pitchFamily="66" charset="0"/>
              </a:rPr>
              <a:t> à l’esprit tout au long du cours alors que nous plongeons dans nous-mêmes, nos familles et notre société... </a:t>
            </a:r>
            <a:r>
              <a:rPr lang="fr-CA" sz="1400" dirty="0">
                <a:solidFill>
                  <a:srgbClr val="FFFFFF"/>
                </a:solidFill>
                <a:latin typeface="Comic Sans MS" pitchFamily="66" charset="0"/>
              </a:rPr>
              <a:t>
</a:t>
            </a:r>
            <a:endParaRPr lang="en-CA" sz="1400" dirty="0">
              <a:solidFill>
                <a:srgbClr val="FFFFFF"/>
              </a:solidFill>
              <a:latin typeface="Comic Sans MS" pitchFamily="66" charset="0"/>
            </a:endParaRPr>
          </a:p>
        </p:txBody>
      </p:sp>
      <p:pic>
        <p:nvPicPr>
          <p:cNvPr id="7170" name="Picture 2" descr="Difficult Clipart Gallery Images - Complicated Clipart – Stunning free  transparent png clipart images free download">
            <a:extLst>
              <a:ext uri="{FF2B5EF4-FFF2-40B4-BE49-F238E27FC236}">
                <a16:creationId xmlns:a16="http://schemas.microsoft.com/office/drawing/2014/main" id="{7CE785AC-683E-401C-A603-03D5ED1B82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343520"/>
            <a:ext cx="2171700" cy="2105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ctrTitle"/>
          </p:nvPr>
        </p:nvSpPr>
        <p:spPr>
          <a:xfrm>
            <a:off x="-1600200" y="5061580"/>
            <a:ext cx="7772400" cy="1470025"/>
          </a:xfrm>
        </p:spPr>
        <p:txBody>
          <a:bodyPr/>
          <a:lstStyle/>
          <a:p>
            <a:r>
              <a:rPr lang="en-CA" sz="3200" dirty="0">
                <a:latin typeface="Comic Sans MS" pitchFamily="66" charset="0"/>
              </a:rPr>
              <a:t>... </a:t>
            </a:r>
            <a:r>
              <a:rPr lang="en-CA" sz="3200" dirty="0" err="1">
                <a:latin typeface="Comic Sans MS" pitchFamily="66" charset="0"/>
              </a:rPr>
              <a:t>assez</a:t>
            </a:r>
            <a:r>
              <a:rPr lang="en-CA" sz="3200" dirty="0">
                <a:latin typeface="Comic Sans MS" pitchFamily="66" charset="0"/>
              </a:rPr>
              <a:t> </a:t>
            </a:r>
            <a:r>
              <a:rPr lang="en-CA" sz="3200" dirty="0" err="1">
                <a:latin typeface="Comic Sans MS" pitchFamily="66" charset="0"/>
              </a:rPr>
              <a:t>profond</a:t>
            </a:r>
            <a:r>
              <a:rPr lang="en-CA" sz="3200" dirty="0">
                <a:latin typeface="Comic Sans MS" pitchFamily="66" charset="0"/>
              </a:rPr>
              <a:t>, </a:t>
            </a:r>
            <a:r>
              <a:rPr lang="en-CA" sz="3200" dirty="0" err="1">
                <a:latin typeface="Comic Sans MS" pitchFamily="66" charset="0"/>
              </a:rPr>
              <a:t>hein</a:t>
            </a:r>
            <a:r>
              <a:rPr lang="en-CA" sz="3200" dirty="0">
                <a:latin typeface="Comic Sans MS" pitchFamily="66" charset="0"/>
              </a:rPr>
              <a:t>?
</a:t>
            </a:r>
          </a:p>
        </p:txBody>
      </p:sp>
      <p:sp>
        <p:nvSpPr>
          <p:cNvPr id="3" name="ZoneTexte 2">
            <a:extLst>
              <a:ext uri="{FF2B5EF4-FFF2-40B4-BE49-F238E27FC236}">
                <a16:creationId xmlns:a16="http://schemas.microsoft.com/office/drawing/2014/main" id="{2077CE4F-8879-4FC7-A1B0-3D89EB49E6BA}"/>
              </a:ext>
            </a:extLst>
          </p:cNvPr>
          <p:cNvSpPr txBox="1"/>
          <p:nvPr/>
        </p:nvSpPr>
        <p:spPr>
          <a:xfrm>
            <a:off x="457200" y="6400800"/>
            <a:ext cx="6934200" cy="261610"/>
          </a:xfrm>
          <a:prstGeom prst="rect">
            <a:avLst/>
          </a:prstGeom>
          <a:noFill/>
        </p:spPr>
        <p:txBody>
          <a:bodyPr wrap="square" rtlCol="0">
            <a:spAutoFit/>
          </a:bodyPr>
          <a:lstStyle/>
          <a:p>
            <a:r>
              <a:rPr lang="fr-CA" sz="1100" dirty="0"/>
              <a:t>Source: </a:t>
            </a:r>
            <a:r>
              <a:rPr lang="fr-CA" sz="1100" dirty="0">
                <a:hlinkClick r:id="rId2"/>
              </a:rPr>
              <a:t>http://msirandoust.weebly.com/hhs4m---handouts--notes.html</a:t>
            </a:r>
            <a:r>
              <a:rPr lang="fr-CA" sz="1100" dirty="0"/>
              <a:t> modifié par Mme Lagrandeur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6109556B-EAE9-4435-B409-0519F2CBDB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64199"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a:xfrm>
            <a:off x="768096" y="585216"/>
            <a:ext cx="4505270" cy="1499616"/>
          </a:xfrm>
        </p:spPr>
        <p:txBody>
          <a:bodyPr>
            <a:normAutofit/>
          </a:bodyPr>
          <a:lstStyle/>
          <a:p>
            <a:r>
              <a:rPr lang="en-CA" sz="3700" dirty="0">
                <a:solidFill>
                  <a:srgbClr val="FFFFFF"/>
                </a:solidFill>
                <a:latin typeface="Comic Sans MS" pitchFamily="66" charset="0"/>
              </a:rPr>
              <a:t>Ta </a:t>
            </a:r>
            <a:r>
              <a:rPr lang="en-CA" sz="3700" dirty="0" err="1">
                <a:solidFill>
                  <a:srgbClr val="FFFFFF"/>
                </a:solidFill>
                <a:latin typeface="Comic Sans MS" pitchFamily="66" charset="0"/>
              </a:rPr>
              <a:t>définition</a:t>
            </a:r>
            <a:r>
              <a:rPr lang="en-CA" sz="3700" dirty="0">
                <a:solidFill>
                  <a:srgbClr val="FFFFFF"/>
                </a:solidFill>
                <a:latin typeface="Comic Sans MS" pitchFamily="66" charset="0"/>
              </a:rPr>
              <a:t> de « </a:t>
            </a:r>
            <a:r>
              <a:rPr lang="en-CA" sz="3700" dirty="0" err="1">
                <a:solidFill>
                  <a:srgbClr val="FFFFFF"/>
                </a:solidFill>
                <a:latin typeface="Comic Sans MS" pitchFamily="66" charset="0"/>
              </a:rPr>
              <a:t>famille</a:t>
            </a:r>
            <a:r>
              <a:rPr lang="en-CA" sz="3700" dirty="0">
                <a:solidFill>
                  <a:srgbClr val="FFFFFF"/>
                </a:solidFill>
                <a:latin typeface="Comic Sans MS" pitchFamily="66" charset="0"/>
              </a:rPr>
              <a:t> »</a:t>
            </a:r>
            <a:r>
              <a:rPr lang="en-CA" sz="3700" b="1" dirty="0">
                <a:solidFill>
                  <a:srgbClr val="FFFFFF"/>
                </a:solidFill>
                <a:latin typeface="Comic Sans MS" pitchFamily="66" charset="0"/>
              </a:rPr>
              <a:t>	</a:t>
            </a:r>
          </a:p>
        </p:txBody>
      </p:sp>
      <p:cxnSp>
        <p:nvCxnSpPr>
          <p:cNvPr id="75" name="Straight Connector 74">
            <a:extLst>
              <a:ext uri="{FF2B5EF4-FFF2-40B4-BE49-F238E27FC236}">
                <a16:creationId xmlns:a16="http://schemas.microsoft.com/office/drawing/2014/main" id="{5814CCBE-423E-41B2-A9F3-82679F490E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099" name="Content Placeholder 2"/>
          <p:cNvSpPr>
            <a:spLocks noGrp="1"/>
          </p:cNvSpPr>
          <p:nvPr>
            <p:ph idx="1"/>
          </p:nvPr>
        </p:nvSpPr>
        <p:spPr>
          <a:xfrm>
            <a:off x="457202" y="2286000"/>
            <a:ext cx="4816164" cy="4023360"/>
          </a:xfrm>
        </p:spPr>
        <p:txBody>
          <a:bodyPr>
            <a:normAutofit/>
          </a:bodyPr>
          <a:lstStyle/>
          <a:p>
            <a:pPr marL="0" indent="0">
              <a:buNone/>
            </a:pPr>
            <a:r>
              <a:rPr lang="fr-CA" dirty="0">
                <a:solidFill>
                  <a:srgbClr val="FFFFFF"/>
                </a:solidFill>
                <a:latin typeface="Comic Sans MS" pitchFamily="66" charset="0"/>
              </a:rPr>
              <a:t>Prends environ 5 minutes en groupes  pour trouver une définition de ce que tu penses le mot « famille » signifie.</a:t>
            </a:r>
          </a:p>
          <a:p>
            <a:pPr marL="0" indent="0">
              <a:buNone/>
            </a:pPr>
            <a:r>
              <a:rPr lang="fr-CA" dirty="0">
                <a:solidFill>
                  <a:srgbClr val="FFFFFF"/>
                </a:solidFill>
                <a:latin typeface="Comic Sans MS" pitchFamily="66" charset="0"/>
              </a:rPr>
              <a:t>
Considère ta propre famille et ce que tu voies dans ta vie quotidienne.</a:t>
            </a:r>
          </a:p>
          <a:p>
            <a:pPr marL="0" indent="0">
              <a:buNone/>
            </a:pPr>
            <a:r>
              <a:rPr lang="fr-CA" dirty="0">
                <a:solidFill>
                  <a:srgbClr val="FFFFFF"/>
                </a:solidFill>
                <a:latin typeface="Comic Sans MS" pitchFamily="66" charset="0"/>
              </a:rPr>
              <a:t>
Il devrait être détaillé, mais pas trop précis, sans discrimination ou exclusion.  
</a:t>
            </a:r>
            <a:endParaRPr lang="en-CA" dirty="0">
              <a:solidFill>
                <a:srgbClr val="FFFFFF"/>
              </a:solidFill>
              <a:latin typeface="Comic Sans MS" pitchFamily="66" charset="0"/>
            </a:endParaRPr>
          </a:p>
        </p:txBody>
      </p:sp>
      <p:pic>
        <p:nvPicPr>
          <p:cNvPr id="4101" name="Picture 4100" descr="Point d’interrogation sur fond vert pastel">
            <a:extLst>
              <a:ext uri="{FF2B5EF4-FFF2-40B4-BE49-F238E27FC236}">
                <a16:creationId xmlns:a16="http://schemas.microsoft.com/office/drawing/2014/main" id="{5B7DC88E-211F-4E15-931F-7A91D66D84CF}"/>
              </a:ext>
            </a:extLst>
          </p:cNvPr>
          <p:cNvPicPr>
            <a:picLocks noChangeAspect="1"/>
          </p:cNvPicPr>
          <p:nvPr/>
        </p:nvPicPr>
        <p:blipFill rotWithShape="1">
          <a:blip r:embed="rId2"/>
          <a:srcRect l="50968" r="10976"/>
          <a:stretch/>
        </p:blipFill>
        <p:spPr>
          <a:xfrm>
            <a:off x="5664199" y="10"/>
            <a:ext cx="3479801" cy="685799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E08749FB-5801-45C8-BF7B-840E23F8A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DAA7C513-277B-4325-9779-116946C0D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84632"/>
            <a:ext cx="8405876" cy="351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A20F6923-DC2F-4143-ACA0-519D0FE6C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150596"/>
            <a:ext cx="2436391" cy="221966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3" name="Rectangle 77">
            <a:extLst>
              <a:ext uri="{FF2B5EF4-FFF2-40B4-BE49-F238E27FC236}">
                <a16:creationId xmlns:a16="http://schemas.microsoft.com/office/drawing/2014/main" id="{8319B32C-704E-4A0B-BD7B-186B70511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150596"/>
            <a:ext cx="5846042"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Title 1"/>
          <p:cNvSpPr>
            <a:spLocks noGrp="1"/>
          </p:cNvSpPr>
          <p:nvPr>
            <p:ph type="title"/>
          </p:nvPr>
        </p:nvSpPr>
        <p:spPr>
          <a:xfrm>
            <a:off x="3133725" y="4391025"/>
            <a:ext cx="5394083" cy="1738808"/>
          </a:xfrm>
        </p:spPr>
        <p:txBody>
          <a:bodyPr rtlCol="0">
            <a:normAutofit fontScale="90000"/>
          </a:bodyPr>
          <a:lstStyle/>
          <a:p>
            <a:pPr algn="ctr" fontAlgn="auto">
              <a:spcAft>
                <a:spcPts val="0"/>
              </a:spcAft>
              <a:defRPr/>
            </a:pPr>
            <a:r>
              <a:rPr lang="fr-CA" sz="3100" dirty="0">
                <a:solidFill>
                  <a:srgbClr val="FFFFFF"/>
                </a:solidFill>
                <a:latin typeface="Comic Sans MS" pitchFamily="66" charset="0"/>
              </a:rPr>
              <a:t>Établir des liens entre les personnes, les familles et la société </a:t>
            </a:r>
            <a:r>
              <a:rPr lang="fr-CA" sz="2400" dirty="0">
                <a:solidFill>
                  <a:srgbClr val="FFFFFF"/>
                </a:solidFill>
                <a:latin typeface="Comic Sans MS" pitchFamily="66" charset="0"/>
              </a:rPr>
              <a:t>
</a:t>
            </a:r>
            <a:endParaRPr lang="en-CA" sz="2400" dirty="0">
              <a:solidFill>
                <a:srgbClr val="FFFFFF"/>
              </a:solidFill>
              <a:latin typeface="Comic Sans MS" pitchFamily="66" charset="0"/>
            </a:endParaRPr>
          </a:p>
        </p:txBody>
      </p:sp>
      <p:sp>
        <p:nvSpPr>
          <p:cNvPr id="6147" name="Content Placeholder 2"/>
          <p:cNvSpPr>
            <a:spLocks noGrp="1"/>
          </p:cNvSpPr>
          <p:nvPr>
            <p:ph idx="1"/>
          </p:nvPr>
        </p:nvSpPr>
        <p:spPr>
          <a:xfrm>
            <a:off x="533400" y="484632"/>
            <a:ext cx="8235950" cy="3425533"/>
          </a:xfrm>
        </p:spPr>
        <p:txBody>
          <a:bodyPr anchor="ctr">
            <a:normAutofit lnSpcReduction="10000"/>
          </a:bodyPr>
          <a:lstStyle/>
          <a:p>
            <a:r>
              <a:rPr lang="fr-CA" sz="2400" dirty="0">
                <a:latin typeface="Comic Sans MS" pitchFamily="66" charset="0"/>
              </a:rPr>
              <a:t>Dans toutes les sociétés, les individus vivent dans des familles.
Lorsque tu arrives à maturité ou tu deviens adulte, tu quitteras probablement ta famille, formeras une nouvelle famille et élèveras des enfants </a:t>
            </a:r>
            <a:r>
              <a:rPr lang="fr-CA" sz="2400" dirty="0">
                <a:solidFill>
                  <a:srgbClr val="00B0F0"/>
                </a:solidFill>
                <a:latin typeface="Comic Sans MS" pitchFamily="66" charset="0"/>
              </a:rPr>
              <a:t>(selon la société).</a:t>
            </a:r>
            <a:r>
              <a:rPr lang="fr-CA" sz="2400" dirty="0">
                <a:latin typeface="Comic Sans MS" pitchFamily="66" charset="0"/>
              </a:rPr>
              <a:t>
Le cycle de la vie humaine (existe depuis des dizaines de milliers d’années.</a:t>
            </a:r>
            <a:r>
              <a:rPr lang="fr-CA" sz="1900" dirty="0">
                <a:latin typeface="Comic Sans MS" pitchFamily="66" charset="0"/>
              </a:rPr>
              <a:t>
</a:t>
            </a:r>
            <a:endParaRPr lang="en-CA" sz="1900" dirty="0">
              <a:latin typeface="Comic Sans MS" pitchFamily="66" charset="0"/>
            </a:endParaRPr>
          </a:p>
        </p:txBody>
      </p:sp>
      <p:pic>
        <p:nvPicPr>
          <p:cNvPr id="2" name="Image 1">
            <a:extLst>
              <a:ext uri="{FF2B5EF4-FFF2-40B4-BE49-F238E27FC236}">
                <a16:creationId xmlns:a16="http://schemas.microsoft.com/office/drawing/2014/main" id="{8847A8A6-F702-4B73-B151-9BA1CBD17BAC}"/>
              </a:ext>
            </a:extLst>
          </p:cNvPr>
          <p:cNvPicPr>
            <a:picLocks noChangeAspect="1"/>
          </p:cNvPicPr>
          <p:nvPr/>
        </p:nvPicPr>
        <p:blipFill>
          <a:blip r:embed="rId2"/>
          <a:stretch>
            <a:fillRect/>
          </a:stretch>
        </p:blipFill>
        <p:spPr>
          <a:xfrm>
            <a:off x="533400" y="4188866"/>
            <a:ext cx="2143125" cy="2143125"/>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1" name="Content Placeholder 4"/>
          <p:cNvSpPr>
            <a:spLocks noGrp="1"/>
          </p:cNvSpPr>
          <p:nvPr>
            <p:ph idx="1"/>
          </p:nvPr>
        </p:nvSpPr>
        <p:spPr>
          <a:xfrm>
            <a:off x="576207" y="1486251"/>
            <a:ext cx="3995793" cy="4023360"/>
          </a:xfrm>
        </p:spPr>
        <p:txBody>
          <a:bodyPr>
            <a:normAutofit/>
          </a:bodyPr>
          <a:lstStyle/>
          <a:p>
            <a:endParaRPr lang="en-CA" sz="600" b="1" dirty="0">
              <a:latin typeface="Comic Sans MS" pitchFamily="66" charset="0"/>
            </a:endParaRPr>
          </a:p>
          <a:p>
            <a:endParaRPr lang="en-CA" sz="600" b="1" dirty="0">
              <a:latin typeface="Comic Sans MS" pitchFamily="66" charset="0"/>
            </a:endParaRPr>
          </a:p>
          <a:p>
            <a:r>
              <a:rPr lang="fr-CA" sz="600" b="1" dirty="0">
                <a:latin typeface="Comic Sans MS" pitchFamily="66" charset="0"/>
              </a:rPr>
              <a:t>
</a:t>
            </a:r>
            <a:r>
              <a:rPr lang="fr-CA" sz="2400" b="1" dirty="0">
                <a:latin typeface="Comic Sans MS" pitchFamily="66" charset="0"/>
              </a:rPr>
              <a:t>Ainsi, pour comprendre les familles dans une société diversifiée comme celle du Canada, il est également nécessaire de comprendre les individus.</a:t>
            </a:r>
            <a:r>
              <a:rPr lang="fr-CA" sz="600" b="1" dirty="0">
                <a:latin typeface="Comic Sans MS" pitchFamily="66" charset="0"/>
              </a:rPr>
              <a:t>
</a:t>
            </a:r>
            <a:endParaRPr lang="en-CA" sz="600" dirty="0">
              <a:latin typeface="Comic Sans MS" pitchFamily="66" charset="0"/>
            </a:endParaRPr>
          </a:p>
        </p:txBody>
      </p:sp>
      <p:pic>
        <p:nvPicPr>
          <p:cNvPr id="3" name="Image 2" descr="Une image contenant homme, portant, personne, chapeau&#10;&#10;Description générée automatiquement">
            <a:extLst>
              <a:ext uri="{FF2B5EF4-FFF2-40B4-BE49-F238E27FC236}">
                <a16:creationId xmlns:a16="http://schemas.microsoft.com/office/drawing/2014/main" id="{BD6B3A5B-2640-4F30-A193-7A4AF95B3FF4}"/>
              </a:ext>
            </a:extLst>
          </p:cNvPr>
          <p:cNvPicPr>
            <a:picLocks noChangeAspect="1"/>
          </p:cNvPicPr>
          <p:nvPr/>
        </p:nvPicPr>
        <p:blipFill rotWithShape="1">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9072" r="3821" b="-7"/>
          <a:stretch/>
        </p:blipFill>
        <p:spPr>
          <a:xfrm>
            <a:off x="4806207" y="481264"/>
            <a:ext cx="1660359" cy="2855799"/>
          </a:xfrm>
          <a:prstGeom prst="rect">
            <a:avLst/>
          </a:prstGeom>
        </p:spPr>
      </p:pic>
      <p:sp>
        <p:nvSpPr>
          <p:cNvPr id="7173" name="Rectangle 76">
            <a:extLst>
              <a:ext uri="{FF2B5EF4-FFF2-40B4-BE49-F238E27FC236}">
                <a16:creationId xmlns:a16="http://schemas.microsoft.com/office/drawing/2014/main" id="{F2F5D6BE-C38C-4A7F-9D39-638E45C822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068" y="481264"/>
            <a:ext cx="1659636" cy="185787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4" name="Rectangle 78">
            <a:extLst>
              <a:ext uri="{FF2B5EF4-FFF2-40B4-BE49-F238E27FC236}">
                <a16:creationId xmlns:a16="http://schemas.microsoft.com/office/drawing/2014/main" id="{E53BCA64-8A4A-4B39-A64D-DBA0F97E48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98988" y="3497931"/>
            <a:ext cx="1659636" cy="288915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descr="Une image contenant personne, chien, portant&#10;&#10;Description générée automatiquement">
            <a:extLst>
              <a:ext uri="{FF2B5EF4-FFF2-40B4-BE49-F238E27FC236}">
                <a16:creationId xmlns:a16="http://schemas.microsoft.com/office/drawing/2014/main" id="{49B9FFEE-814E-40E7-A57D-067DD3C21E3B}"/>
              </a:ext>
            </a:extLst>
          </p:cNvPr>
          <p:cNvPicPr>
            <a:picLocks noChangeAspect="1"/>
          </p:cNvPicPr>
          <p:nvPr/>
        </p:nvPicPr>
        <p:blipFill rotWithShape="1">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3361" r="2128" b="3"/>
          <a:stretch/>
        </p:blipFill>
        <p:spPr>
          <a:xfrm>
            <a:off x="6582068" y="2503727"/>
            <a:ext cx="2198458" cy="389707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3C4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Title 1"/>
          <p:cNvSpPr>
            <a:spLocks noGrp="1"/>
          </p:cNvSpPr>
          <p:nvPr>
            <p:ph type="title"/>
          </p:nvPr>
        </p:nvSpPr>
        <p:spPr>
          <a:xfrm>
            <a:off x="393192" y="4767072"/>
            <a:ext cx="4945641" cy="1625210"/>
          </a:xfrm>
        </p:spPr>
        <p:txBody>
          <a:bodyPr>
            <a:normAutofit/>
          </a:bodyPr>
          <a:lstStyle/>
          <a:p>
            <a:pPr algn="ctr"/>
            <a:r>
              <a:rPr lang="en-CA" sz="4100" dirty="0">
                <a:solidFill>
                  <a:srgbClr val="FFFFFF"/>
                </a:solidFill>
                <a:latin typeface="Comic Sans MS" pitchFamily="66" charset="0"/>
              </a:rPr>
              <a:t>Les </a:t>
            </a:r>
            <a:r>
              <a:rPr lang="en-CA" sz="4100" dirty="0" err="1">
                <a:solidFill>
                  <a:srgbClr val="FFFFFF"/>
                </a:solidFill>
                <a:latin typeface="Comic Sans MS" pitchFamily="66" charset="0"/>
              </a:rPr>
              <a:t>fonctions</a:t>
            </a:r>
            <a:r>
              <a:rPr lang="en-CA" sz="4100" dirty="0">
                <a:solidFill>
                  <a:srgbClr val="FFFFFF"/>
                </a:solidFill>
                <a:latin typeface="Comic Sans MS" pitchFamily="66" charset="0"/>
              </a:rPr>
              <a:t> </a:t>
            </a:r>
            <a:r>
              <a:rPr lang="en-CA" sz="4100" dirty="0" err="1">
                <a:solidFill>
                  <a:srgbClr val="FFFFFF"/>
                </a:solidFill>
                <a:latin typeface="Comic Sans MS" pitchFamily="66" charset="0"/>
              </a:rPr>
              <a:t>d’une</a:t>
            </a:r>
            <a:r>
              <a:rPr lang="en-CA" sz="4100" dirty="0">
                <a:solidFill>
                  <a:srgbClr val="FFFFFF"/>
                </a:solidFill>
                <a:latin typeface="Comic Sans MS" pitchFamily="66" charset="0"/>
              </a:rPr>
              <a:t> </a:t>
            </a:r>
            <a:r>
              <a:rPr lang="en-CA" sz="4100" dirty="0" err="1">
                <a:solidFill>
                  <a:srgbClr val="FFFFFF"/>
                </a:solidFill>
                <a:latin typeface="Comic Sans MS" pitchFamily="66" charset="0"/>
              </a:rPr>
              <a:t>famille</a:t>
            </a:r>
            <a:r>
              <a:rPr lang="en-CA" sz="4100" dirty="0">
                <a:solidFill>
                  <a:srgbClr val="FFFFFF"/>
                </a:solidFill>
                <a:latin typeface="Comic Sans MS" pitchFamily="66" charset="0"/>
              </a:rPr>
              <a:t>
</a:t>
            </a:r>
          </a:p>
        </p:txBody>
      </p:sp>
      <p:pic>
        <p:nvPicPr>
          <p:cNvPr id="1026" name="Picture 2" descr="Quels sont les rôles RH du manager ?">
            <a:extLst>
              <a:ext uri="{FF2B5EF4-FFF2-40B4-BE49-F238E27FC236}">
                <a16:creationId xmlns:a16="http://schemas.microsoft.com/office/drawing/2014/main" id="{5797F14A-7259-4DDD-A689-D71CB29BAFF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877" r="10764" b="-1"/>
          <a:stretch/>
        </p:blipFill>
        <p:spPr bwMode="auto">
          <a:xfrm>
            <a:off x="245660" y="321733"/>
            <a:ext cx="5293729" cy="4107392"/>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5" name="Content Placeholder 2"/>
          <p:cNvSpPr>
            <a:spLocks noGrp="1"/>
          </p:cNvSpPr>
          <p:nvPr>
            <p:ph idx="1"/>
          </p:nvPr>
        </p:nvSpPr>
        <p:spPr>
          <a:xfrm>
            <a:off x="5539389" y="917725"/>
            <a:ext cx="3358951" cy="4852362"/>
          </a:xfrm>
        </p:spPr>
        <p:txBody>
          <a:bodyPr anchor="ctr">
            <a:normAutofit lnSpcReduction="10000"/>
          </a:bodyPr>
          <a:lstStyle/>
          <a:p>
            <a:pPr algn="ctr">
              <a:buFontTx/>
              <a:buNone/>
            </a:pPr>
            <a:endParaRPr lang="en-CA" sz="1600" dirty="0">
              <a:solidFill>
                <a:srgbClr val="FFFFFF"/>
              </a:solidFill>
              <a:latin typeface="Comic Sans MS" pitchFamily="66" charset="0"/>
            </a:endParaRPr>
          </a:p>
          <a:p>
            <a:pPr algn="ctr"/>
            <a:r>
              <a:rPr lang="fr-CA" sz="2400" dirty="0">
                <a:solidFill>
                  <a:srgbClr val="FFFFFF"/>
                </a:solidFill>
                <a:latin typeface="Comic Sans MS" pitchFamily="66" charset="0"/>
              </a:rPr>
              <a:t>Les individus sont motivés à s’acquitter de ces fonctions en raison de leur appartenance à un plus petit groupe de personnes, telles qu’une famille ou un ménage, avec lesquelles ils acceptent de coopérer pour survivre.</a:t>
            </a:r>
            <a:r>
              <a:rPr lang="fr-CA" sz="1600" dirty="0">
                <a:solidFill>
                  <a:srgbClr val="FFFFFF"/>
                </a:solidFill>
                <a:latin typeface="Comic Sans MS" pitchFamily="66" charset="0"/>
              </a:rPr>
              <a:t>
</a:t>
            </a:r>
            <a:endParaRPr lang="en-CA" sz="1600" dirty="0">
              <a:solidFill>
                <a:srgbClr val="FFFFFF"/>
              </a:solidFill>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B69A5A27-DEBD-4ADC-8177-58AD77CB4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84632"/>
            <a:ext cx="5846042" cy="351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63DE60A5-C0A6-4A97-AD0A-ED4DECB8B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150596"/>
            <a:ext cx="5846042"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Title 1"/>
          <p:cNvSpPr>
            <a:spLocks noGrp="1"/>
          </p:cNvSpPr>
          <p:nvPr>
            <p:ph type="title"/>
          </p:nvPr>
        </p:nvSpPr>
        <p:spPr>
          <a:xfrm>
            <a:off x="3513677" y="4391025"/>
            <a:ext cx="5014130" cy="1738808"/>
          </a:xfrm>
        </p:spPr>
        <p:txBody>
          <a:bodyPr>
            <a:normAutofit/>
          </a:bodyPr>
          <a:lstStyle/>
          <a:p>
            <a:pPr algn="ctr"/>
            <a:r>
              <a:rPr lang="en-US" sz="6000" dirty="0">
                <a:solidFill>
                  <a:srgbClr val="FFFFFF"/>
                </a:solidFill>
              </a:rPr>
              <a:t>Institutions</a:t>
            </a:r>
          </a:p>
        </p:txBody>
      </p:sp>
      <p:pic>
        <p:nvPicPr>
          <p:cNvPr id="2054" name="Picture 6" descr="Prendre Soin De Conseils En Santé Mentale, Clipart Santé, Appartement,  Psychologique Fichier PNG et PSD pour le téléchargement libre">
            <a:extLst>
              <a:ext uri="{FF2B5EF4-FFF2-40B4-BE49-F238E27FC236}">
                <a16:creationId xmlns:a16="http://schemas.microsoft.com/office/drawing/2014/main" id="{2976B8F7-8A91-4144-BAB7-6643CC9013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775" r="-4" b="14934"/>
          <a:stretch/>
        </p:blipFill>
        <p:spPr bwMode="auto">
          <a:xfrm>
            <a:off x="363474" y="484632"/>
            <a:ext cx="2436390" cy="185867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Free Parliament Cliparts, Download Free Parliament Cliparts png images,  Free ClipArts on Clipart Library">
            <a:extLst>
              <a:ext uri="{FF2B5EF4-FFF2-40B4-BE49-F238E27FC236}">
                <a16:creationId xmlns:a16="http://schemas.microsoft.com/office/drawing/2014/main" id="{CC7497AA-FE7A-409D-98D7-F8D412F4BA0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877" r="-2" b="-2"/>
          <a:stretch/>
        </p:blipFill>
        <p:spPr bwMode="auto">
          <a:xfrm>
            <a:off x="363474" y="2504178"/>
            <a:ext cx="2436390" cy="1858679"/>
          </a:xfrm>
          <a:prstGeom prst="rect">
            <a:avLst/>
          </a:prstGeom>
          <a:noFill/>
          <a:extLst>
            <a:ext uri="{909E8E84-426E-40DD-AFC4-6F175D3DCCD1}">
              <a14:hiddenFill xmlns:a14="http://schemas.microsoft.com/office/drawing/2010/main">
                <a:solidFill>
                  <a:srgbClr val="FFFFFF"/>
                </a:solidFill>
              </a14:hiddenFill>
            </a:ext>
          </a:extLst>
        </p:spPr>
      </p:pic>
      <p:sp>
        <p:nvSpPr>
          <p:cNvPr id="9219" name="Content Placeholder 2"/>
          <p:cNvSpPr>
            <a:spLocks noGrp="1"/>
          </p:cNvSpPr>
          <p:nvPr>
            <p:ph idx="1"/>
          </p:nvPr>
        </p:nvSpPr>
        <p:spPr>
          <a:xfrm>
            <a:off x="3164851" y="804998"/>
            <a:ext cx="5362956" cy="2871216"/>
          </a:xfrm>
        </p:spPr>
        <p:txBody>
          <a:bodyPr>
            <a:normAutofit lnSpcReduction="10000"/>
          </a:bodyPr>
          <a:lstStyle/>
          <a:p>
            <a:r>
              <a:rPr lang="fr-CA" sz="2800" dirty="0">
                <a:latin typeface="Comic Sans MS" pitchFamily="66" charset="0"/>
              </a:rPr>
              <a:t>À leur tour, les sociétés soutiennent les individus et les familles dans l’exécution de ces fonctions par le biais d’institutions telles que le gouvernement, l’éducation et les soins de santé.</a:t>
            </a:r>
            <a:r>
              <a:rPr lang="fr-CA" sz="1700" dirty="0">
                <a:latin typeface="Comic Sans MS" pitchFamily="66" charset="0"/>
              </a:rPr>
              <a:t>
</a:t>
            </a:r>
            <a:endParaRPr lang="en-CA" sz="1700" dirty="0">
              <a:latin typeface="Comic Sans MS" pitchFamily="66" charset="0"/>
            </a:endParaRPr>
          </a:p>
        </p:txBody>
      </p:sp>
      <p:pic>
        <p:nvPicPr>
          <p:cNvPr id="2052" name="Picture 4" descr="Free Educational Cliparts, Download Free Educational Cliparts png images,  Free ClipArts on Clipart Library">
            <a:extLst>
              <a:ext uri="{FF2B5EF4-FFF2-40B4-BE49-F238E27FC236}">
                <a16:creationId xmlns:a16="http://schemas.microsoft.com/office/drawing/2014/main" id="{C97A9C94-0357-4520-8471-CECE31885F8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8051" b="4"/>
          <a:stretch/>
        </p:blipFill>
        <p:spPr bwMode="auto">
          <a:xfrm>
            <a:off x="363474" y="4523724"/>
            <a:ext cx="2436390" cy="1858680"/>
          </a:xfrm>
          <a:prstGeom prst="rect">
            <a:avLst/>
          </a:prstGeom>
          <a:noFill/>
          <a:extLst>
            <a:ext uri="{909E8E84-426E-40DD-AFC4-6F175D3DCCD1}">
              <a14:hiddenFill xmlns:a14="http://schemas.microsoft.com/office/drawing/2010/main">
                <a:solidFill>
                  <a:srgbClr val="FFFFFF"/>
                </a:solidFill>
              </a14:hiddenFill>
            </a:ext>
          </a:extLst>
        </p:spPr>
      </p:pic>
      <p:cxnSp>
        <p:nvCxnSpPr>
          <p:cNvPr id="79" name="Straight Connector 78">
            <a:extLst>
              <a:ext uri="{FF2B5EF4-FFF2-40B4-BE49-F238E27FC236}">
                <a16:creationId xmlns:a16="http://schemas.microsoft.com/office/drawing/2014/main" id="{4E42D6A6-C789-4DAD-90DA-114992677D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317081" y="480322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a:xfrm>
            <a:off x="768096" y="585216"/>
            <a:ext cx="3549183" cy="1499616"/>
          </a:xfrm>
        </p:spPr>
        <p:txBody>
          <a:bodyPr>
            <a:normAutofit/>
          </a:bodyPr>
          <a:lstStyle/>
          <a:p>
            <a:pPr algn="ctr"/>
            <a:r>
              <a:rPr lang="en-CA" sz="3100" dirty="0" err="1">
                <a:latin typeface="Comic Sans MS" pitchFamily="66" charset="0"/>
              </a:rPr>
              <a:t>Définition</a:t>
            </a:r>
            <a:r>
              <a:rPr lang="en-CA" sz="3100" dirty="0">
                <a:latin typeface="Comic Sans MS" pitchFamily="66" charset="0"/>
              </a:rPr>
              <a:t> de la </a:t>
            </a:r>
            <a:r>
              <a:rPr lang="en-CA" sz="3100" dirty="0" err="1">
                <a:latin typeface="Comic Sans MS" pitchFamily="66" charset="0"/>
              </a:rPr>
              <a:t>famille</a:t>
            </a:r>
            <a:r>
              <a:rPr lang="en-CA" sz="3100" dirty="0">
                <a:latin typeface="Comic Sans MS" pitchFamily="66" charset="0"/>
              </a:rPr>
              <a:t>
</a:t>
            </a:r>
          </a:p>
        </p:txBody>
      </p:sp>
      <p:sp>
        <p:nvSpPr>
          <p:cNvPr id="10243" name="Content Placeholder 2"/>
          <p:cNvSpPr>
            <a:spLocks noGrp="1"/>
          </p:cNvSpPr>
          <p:nvPr>
            <p:ph idx="1"/>
          </p:nvPr>
        </p:nvSpPr>
        <p:spPr>
          <a:xfrm>
            <a:off x="533400" y="2286000"/>
            <a:ext cx="3726873" cy="4023360"/>
          </a:xfrm>
        </p:spPr>
        <p:txBody>
          <a:bodyPr rtlCol="0">
            <a:normAutofit fontScale="92500"/>
          </a:bodyPr>
          <a:lstStyle/>
          <a:p>
            <a:pPr fontAlgn="auto">
              <a:spcAft>
                <a:spcPts val="0"/>
              </a:spcAft>
              <a:buFont typeface="Arial" pitchFamily="34" charset="0"/>
              <a:buChar char="•"/>
              <a:defRPr/>
            </a:pPr>
            <a:endParaRPr lang="en-CA" sz="2400" dirty="0">
              <a:latin typeface="Comic Sans MS" pitchFamily="66" charset="0"/>
            </a:endParaRPr>
          </a:p>
          <a:p>
            <a:pPr>
              <a:buFont typeface="Arial" pitchFamily="34" charset="0"/>
              <a:buChar char="•"/>
              <a:defRPr/>
            </a:pPr>
            <a:r>
              <a:rPr lang="fr-CA" sz="2400" dirty="0">
                <a:latin typeface="Comic Sans MS" pitchFamily="66" charset="0"/>
              </a:rPr>
              <a:t>Les définitions sont utilisées pour déterminer qui est </a:t>
            </a:r>
            <a:r>
              <a:rPr lang="fr-CA" sz="2400" b="1" dirty="0">
                <a:solidFill>
                  <a:srgbClr val="00B0F0"/>
                </a:solidFill>
                <a:latin typeface="Comic Sans MS" pitchFamily="66" charset="0"/>
              </a:rPr>
              <a:t>admissible aux prestations </a:t>
            </a:r>
            <a:r>
              <a:rPr lang="fr-CA" sz="2400" dirty="0">
                <a:latin typeface="Comic Sans MS" pitchFamily="66" charset="0"/>
              </a:rPr>
              <a:t>des familles, comme l’admissibilité aux soins dentaires.
C’est efficace si tu peux l’utiliser pour différencier les familles et les autres groupes.</a:t>
            </a:r>
            <a:endParaRPr lang="en-CA" sz="2400" dirty="0">
              <a:latin typeface="Comic Sans MS" pitchFamily="66" charset="0"/>
            </a:endParaRPr>
          </a:p>
        </p:txBody>
      </p:sp>
      <p:sp>
        <p:nvSpPr>
          <p:cNvPr id="74" name="Rectangle 73">
            <a:extLst>
              <a:ext uri="{FF2B5EF4-FFF2-40B4-BE49-F238E27FC236}">
                <a16:creationId xmlns:a16="http://schemas.microsoft.com/office/drawing/2014/main" id="{9D431EF2-5A31-4C05-AA3E-4580F5534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2456" y="0"/>
            <a:ext cx="457908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67678399-6817-4845-9B59-E82951B0B0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3756" y="321731"/>
            <a:ext cx="2949380" cy="366223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Picture 4" descr="mot famille Stock Vector | Adobe Stock">
            <a:extLst>
              <a:ext uri="{FF2B5EF4-FFF2-40B4-BE49-F238E27FC236}">
                <a16:creationId xmlns:a16="http://schemas.microsoft.com/office/drawing/2014/main" id="{C81ED09E-CB3F-454F-B146-386334B96D0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27420" y="801822"/>
            <a:ext cx="2702052" cy="2702052"/>
          </a:xfrm>
          <a:prstGeom prst="rect">
            <a:avLst/>
          </a:prstGeom>
          <a:noFill/>
          <a:extLst>
            <a:ext uri="{909E8E84-426E-40DD-AFC4-6F175D3DCCD1}">
              <a14:hiddenFill xmlns:a14="http://schemas.microsoft.com/office/drawing/2010/main">
                <a:solidFill>
                  <a:srgbClr val="FFFFFF"/>
                </a:solidFill>
              </a14:hiddenFill>
            </a:ext>
          </a:extLst>
        </p:spPr>
      </p:pic>
      <p:sp>
        <p:nvSpPr>
          <p:cNvPr id="78" name="Rectangle 77">
            <a:extLst>
              <a:ext uri="{FF2B5EF4-FFF2-40B4-BE49-F238E27FC236}">
                <a16:creationId xmlns:a16="http://schemas.microsoft.com/office/drawing/2014/main" id="{B044E73A-9DB7-46CD-9B4D-9DE9FB5E6E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1846" y="321732"/>
            <a:ext cx="1014521" cy="3668542"/>
          </a:xfrm>
          <a:prstGeom prst="rect">
            <a:avLst/>
          </a:prstGeom>
          <a:solidFill>
            <a:srgbClr val="FFFF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F8057F48-2FD4-4DD3-B887-FEE2B4475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3756" y="4157447"/>
            <a:ext cx="1578562" cy="2312282"/>
          </a:xfrm>
          <a:prstGeom prst="rect">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7A4469D8-5936-48B8-AF0C-37FF2AEE29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2968" y="4157447"/>
            <a:ext cx="2405032" cy="231228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How has the definition of family evolved? Who's in, and who's trusted?  MassMutual takes a pulse across generations | Business Wire">
            <a:extLst>
              <a:ext uri="{FF2B5EF4-FFF2-40B4-BE49-F238E27FC236}">
                <a16:creationId xmlns:a16="http://schemas.microsoft.com/office/drawing/2014/main" id="{5190877C-7EF9-4B4B-BBE3-713517C6041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625349" y="4706689"/>
            <a:ext cx="2160270" cy="12137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267" name="Content Placeholder 2"/>
          <p:cNvSpPr>
            <a:spLocks noGrp="1"/>
          </p:cNvSpPr>
          <p:nvPr>
            <p:ph idx="1"/>
          </p:nvPr>
        </p:nvSpPr>
        <p:spPr>
          <a:xfrm>
            <a:off x="480059" y="2057400"/>
            <a:ext cx="3482331" cy="4160520"/>
          </a:xfrm>
        </p:spPr>
        <p:txBody>
          <a:bodyPr>
            <a:normAutofit fontScale="85000" lnSpcReduction="20000"/>
          </a:bodyPr>
          <a:lstStyle/>
          <a:p>
            <a:r>
              <a:rPr lang="fr-CA" sz="3100" dirty="0">
                <a:solidFill>
                  <a:srgbClr val="FFFFFF"/>
                </a:solidFill>
                <a:latin typeface="Comic Sans MS" pitchFamily="66" charset="0"/>
              </a:rPr>
              <a:t>Les individus définissent les familles en fonction de leurs propres expériences personnelles et de leurs attentes quant à ce que la famille signifie pour eux.  
</a:t>
            </a:r>
          </a:p>
          <a:p>
            <a:r>
              <a:rPr lang="fr-CA" sz="3100" dirty="0">
                <a:latin typeface="Comic Sans MS" pitchFamily="66" charset="0"/>
              </a:rPr>
              <a:t>Observe le tableau suivant.</a:t>
            </a:r>
            <a:r>
              <a:rPr lang="fr-CA" dirty="0">
                <a:solidFill>
                  <a:srgbClr val="FFFFFF"/>
                </a:solidFill>
                <a:latin typeface="Comic Sans MS" pitchFamily="66" charset="0"/>
              </a:rPr>
              <a:t>
</a:t>
            </a:r>
            <a:endParaRPr lang="en-CA" dirty="0">
              <a:solidFill>
                <a:srgbClr val="FFFFFF"/>
              </a:solidFill>
              <a:latin typeface="Comic Sans MS" pitchFamily="66" charset="0"/>
            </a:endParaRPr>
          </a:p>
        </p:txBody>
      </p:sp>
      <p:pic>
        <p:nvPicPr>
          <p:cNvPr id="4098" name="Picture 2" descr="Différents Types De Familles Collection | Vecteur Gratuite">
            <a:extLst>
              <a:ext uri="{FF2B5EF4-FFF2-40B4-BE49-F238E27FC236}">
                <a16:creationId xmlns:a16="http://schemas.microsoft.com/office/drawing/2014/main" id="{BFA1380B-D5B3-4FC5-A1B3-CAD2B0F1B9B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72000" y="1383030"/>
            <a:ext cx="4091940" cy="40919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a:xfrm>
            <a:off x="152400" y="4953000"/>
            <a:ext cx="8763000" cy="1676400"/>
          </a:xfrm>
        </p:spPr>
        <p:txBody>
          <a:bodyPr anchor="t">
            <a:normAutofit fontScale="90000"/>
          </a:bodyPr>
          <a:lstStyle/>
          <a:p>
            <a:r>
              <a:rPr lang="fr-CA" sz="2700" b="1" cap="none" dirty="0">
                <a:latin typeface="Comic Sans MS" pitchFamily="66" charset="0"/>
              </a:rPr>
              <a:t>1. En quoi consiste ce tableau? Explique.</a:t>
            </a:r>
            <a:br>
              <a:rPr lang="fr-CA" sz="2700" b="1" cap="none" dirty="0">
                <a:latin typeface="Comic Sans MS" pitchFamily="66" charset="0"/>
              </a:rPr>
            </a:br>
            <a:r>
              <a:rPr lang="fr-CA" sz="2700" b="1" cap="none" dirty="0">
                <a:latin typeface="Comic Sans MS" pitchFamily="66" charset="0"/>
              </a:rPr>
              <a:t>2. Comment interprètes-tu les données? </a:t>
            </a:r>
            <a:br>
              <a:rPr lang="fr-CA" sz="2700" b="1" cap="none" dirty="0">
                <a:latin typeface="Comic Sans MS" pitchFamily="66" charset="0"/>
              </a:rPr>
            </a:br>
            <a:r>
              <a:rPr lang="fr-CA" sz="2700" b="1" cap="none" dirty="0">
                <a:latin typeface="Comic Sans MS" pitchFamily="66" charset="0"/>
              </a:rPr>
              <a:t>3. Compare les 18-34 ans aux 55 ans et plus.</a:t>
            </a:r>
            <a:br>
              <a:rPr lang="fr-CA" sz="2700" b="1" cap="none" dirty="0">
                <a:latin typeface="Comic Sans MS" pitchFamily="66" charset="0"/>
              </a:rPr>
            </a:br>
            <a:br>
              <a:rPr lang="fr-CA" sz="2000" b="1" cap="none" dirty="0">
                <a:latin typeface="Comic Sans MS" pitchFamily="66" charset="0"/>
              </a:rPr>
            </a:br>
            <a:br>
              <a:rPr lang="fr-CA" sz="2000" b="1" cap="none" dirty="0">
                <a:latin typeface="Comic Sans MS" pitchFamily="66" charset="0"/>
              </a:rPr>
            </a:br>
            <a:r>
              <a:rPr lang="fr-CA" sz="1000" b="1" cap="none" dirty="0">
                <a:latin typeface="Comic Sans MS" pitchFamily="66" charset="0"/>
              </a:rPr>
              <a:t>-Pg.5 nouvelle I&amp;F</a:t>
            </a:r>
            <a:br>
              <a:rPr lang="fr-CA" sz="4000" b="1" cap="none" dirty="0">
                <a:latin typeface="Comic Sans MS" pitchFamily="66" charset="0"/>
              </a:rPr>
            </a:br>
            <a:endParaRPr lang="en-CA" sz="2000" b="1" cap="none" dirty="0">
              <a:solidFill>
                <a:srgbClr val="080300"/>
              </a:solidFill>
              <a:latin typeface="Comic Sans MS" pitchFamily="66" charset="0"/>
            </a:endParaRPr>
          </a:p>
        </p:txBody>
      </p:sp>
      <p:graphicFrame>
        <p:nvGraphicFramePr>
          <p:cNvPr id="12364" name="Group 76"/>
          <p:cNvGraphicFramePr>
            <a:graphicFrameLocks noGrp="1"/>
          </p:cNvGraphicFramePr>
          <p:nvPr>
            <p:ph idx="1"/>
            <p:extLst>
              <p:ext uri="{D42A27DB-BD31-4B8C-83A1-F6EECF244321}">
                <p14:modId xmlns:p14="http://schemas.microsoft.com/office/powerpoint/2010/main" val="1236310372"/>
              </p:ext>
            </p:extLst>
          </p:nvPr>
        </p:nvGraphicFramePr>
        <p:xfrm>
          <a:off x="228600" y="152400"/>
          <a:ext cx="8763000" cy="4514850"/>
        </p:xfrm>
        <a:graphic>
          <a:graphicData uri="http://schemas.openxmlformats.org/drawingml/2006/table">
            <a:tbl>
              <a:tblPr/>
              <a:tblGrid>
                <a:gridCol w="4724400">
                  <a:extLst>
                    <a:ext uri="{9D8B030D-6E8A-4147-A177-3AD203B41FA5}">
                      <a16:colId xmlns:a16="http://schemas.microsoft.com/office/drawing/2014/main" val="20000"/>
                    </a:ext>
                  </a:extLst>
                </a:gridCol>
                <a:gridCol w="1274763">
                  <a:extLst>
                    <a:ext uri="{9D8B030D-6E8A-4147-A177-3AD203B41FA5}">
                      <a16:colId xmlns:a16="http://schemas.microsoft.com/office/drawing/2014/main" val="20001"/>
                    </a:ext>
                  </a:extLst>
                </a:gridCol>
                <a:gridCol w="947737">
                  <a:extLst>
                    <a:ext uri="{9D8B030D-6E8A-4147-A177-3AD203B41FA5}">
                      <a16:colId xmlns:a16="http://schemas.microsoft.com/office/drawing/2014/main" val="20002"/>
                    </a:ext>
                  </a:extLst>
                </a:gridCol>
                <a:gridCol w="868363">
                  <a:extLst>
                    <a:ext uri="{9D8B030D-6E8A-4147-A177-3AD203B41FA5}">
                      <a16:colId xmlns:a16="http://schemas.microsoft.com/office/drawing/2014/main" val="20003"/>
                    </a:ext>
                  </a:extLst>
                </a:gridCol>
                <a:gridCol w="947737">
                  <a:extLst>
                    <a:ext uri="{9D8B030D-6E8A-4147-A177-3AD203B41FA5}">
                      <a16:colId xmlns:a16="http://schemas.microsoft.com/office/drawing/2014/main" val="20004"/>
                    </a:ext>
                  </a:extLst>
                </a:gridCol>
              </a:tblGrid>
              <a:tr h="374650">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a:ln>
                            <a:noFill/>
                          </a:ln>
                          <a:solidFill>
                            <a:schemeClr val="bg2"/>
                          </a:solidFill>
                          <a:effectLst/>
                          <a:latin typeface="Arial" charset="0"/>
                          <a:cs typeface="Arial" charset="0"/>
                        </a:rPr>
                        <a:t>Views of what constitutes a family by age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4650">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Percent indicating “yes”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Nationally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18-34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35-54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Married man and woman w/ at least 1 child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96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97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97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3"/>
                  </a:ext>
                </a:extLst>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dirty="0">
                          <a:ln>
                            <a:noFill/>
                          </a:ln>
                          <a:solidFill>
                            <a:srgbClr val="000000"/>
                          </a:solidFill>
                          <a:effectLst/>
                          <a:latin typeface="Arial" charset="0"/>
                          <a:cs typeface="Arial" charset="0"/>
                        </a:rPr>
                        <a:t>Unmarried man and  woman w/ at least 1 child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68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82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71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48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4"/>
                  </a:ext>
                </a:extLst>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Divorced or separated person w/ at least 1 child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68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71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52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5"/>
                  </a:ext>
                </a:extLst>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Unmarried person w/ at least 1 child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61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77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65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6"/>
                  </a:ext>
                </a:extLst>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Married man and women w/ no children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56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49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7"/>
                  </a:ext>
                </a:extLst>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Two people of the same sex w/ at least 1 child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46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68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8"/>
                  </a:ext>
                </a:extLst>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Unmarried man and woman w/ no children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36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34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9"/>
                  </a:ext>
                </a:extLst>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Two people of the same sex w/ no children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10"/>
                  </a:ext>
                </a:extLst>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One single person w/ no child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Arial" charset="0"/>
                          <a:cs typeface="Arial"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dirty="0">
                          <a:ln>
                            <a:noFill/>
                          </a:ln>
                          <a:solidFill>
                            <a:srgbClr val="000000"/>
                          </a:solidFill>
                          <a:effectLst/>
                          <a:latin typeface="Arial" charset="0"/>
                          <a:cs typeface="Arial"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11"/>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809</Words>
  <Application>Microsoft Office PowerPoint</Application>
  <PresentationFormat>Affichage à l'écran (4:3)</PresentationFormat>
  <Paragraphs>87</Paragraphs>
  <Slides>14</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14</vt:i4>
      </vt:variant>
    </vt:vector>
  </HeadingPairs>
  <TitlesOfParts>
    <vt:vector size="22" baseType="lpstr">
      <vt:lpstr>Arial</vt:lpstr>
      <vt:lpstr>Calibri</vt:lpstr>
      <vt:lpstr>Comic Sans MS</vt:lpstr>
      <vt:lpstr>Tw Cen MT</vt:lpstr>
      <vt:lpstr>Tw Cen MT Condensed</vt:lpstr>
      <vt:lpstr>Wingdings</vt:lpstr>
      <vt:lpstr>Wingdings 3</vt:lpstr>
      <vt:lpstr>Intégral</vt:lpstr>
      <vt:lpstr>Tous dans la famille 
</vt:lpstr>
      <vt:lpstr>Ta définition de « famille » </vt:lpstr>
      <vt:lpstr>Établir des liens entre les personnes, les familles et la société 
</vt:lpstr>
      <vt:lpstr>Présentation PowerPoint</vt:lpstr>
      <vt:lpstr>Les fonctions d’une famille
</vt:lpstr>
      <vt:lpstr>Institutions</vt:lpstr>
      <vt:lpstr>Définition de la famille
</vt:lpstr>
      <vt:lpstr>Présentation PowerPoint</vt:lpstr>
      <vt:lpstr>1. En quoi consiste ce tableau? Explique. 2. Comment interprètes-tu les données?  3. Compare les 18-34 ans aux 55 ans et plus.   -Pg.5 nouvelle I&amp;F </vt:lpstr>
      <vt:lpstr>Une définition pratique de la famille
</vt:lpstr>
      <vt:lpstr>Présentation PowerPoint</vt:lpstr>
      <vt:lpstr>L’Institut Vanier de la famille définit la famille comme…
</vt:lpstr>
      <vt:lpstr>* Considère la complexité du mot famille...
</vt:lpstr>
      <vt:lpstr>... assez profond, hein?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Tous dans la famille 
</dc:title>
  <dc:creator>Christine Lagrandeur</dc:creator>
  <cp:lastModifiedBy>Christine Lagrandeur</cp:lastModifiedBy>
  <cp:revision>1</cp:revision>
  <dcterms:created xsi:type="dcterms:W3CDTF">2021-08-20T04:08:12Z</dcterms:created>
  <dcterms:modified xsi:type="dcterms:W3CDTF">2021-08-20T04:12:45Z</dcterms:modified>
</cp:coreProperties>
</file>