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25"/>
  </p:notesMasterIdLst>
  <p:handoutMasterIdLst>
    <p:handoutMasterId r:id="rId26"/>
  </p:handout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7045325" cy="9345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78" autoAdjust="0"/>
    <p:restoredTop sz="94660"/>
  </p:normalViewPr>
  <p:slideViewPr>
    <p:cSldViewPr>
      <p:cViewPr varScale="1">
        <p:scale>
          <a:sx n="59" d="100"/>
          <a:sy n="59"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52763" cy="466725"/>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defTabSz="936625">
              <a:defRPr sz="1200">
                <a:latin typeface="Georgia" pitchFamily="18" charset="0"/>
              </a:defRPr>
            </a:lvl1pPr>
          </a:lstStyle>
          <a:p>
            <a:endParaRPr lang="en-CA"/>
          </a:p>
        </p:txBody>
      </p:sp>
      <p:sp>
        <p:nvSpPr>
          <p:cNvPr id="51203" name="Rectangle 3"/>
          <p:cNvSpPr>
            <a:spLocks noGrp="1" noChangeArrowheads="1"/>
          </p:cNvSpPr>
          <p:nvPr>
            <p:ph type="dt" sz="quarter" idx="1"/>
          </p:nvPr>
        </p:nvSpPr>
        <p:spPr bwMode="auto">
          <a:xfrm>
            <a:off x="3990975" y="0"/>
            <a:ext cx="3052763" cy="466725"/>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r" defTabSz="936625">
              <a:defRPr sz="1200">
                <a:latin typeface="Georgia" pitchFamily="18" charset="0"/>
              </a:defRPr>
            </a:lvl1pPr>
          </a:lstStyle>
          <a:p>
            <a:fld id="{3536DB53-1FF6-456F-91CD-80A81A12A6DC}" type="datetimeFigureOut">
              <a:rPr lang="en-CA"/>
              <a:pPr/>
              <a:t>2021-08-20</a:t>
            </a:fld>
            <a:endParaRPr lang="en-CA"/>
          </a:p>
        </p:txBody>
      </p:sp>
      <p:sp>
        <p:nvSpPr>
          <p:cNvPr id="51204" name="Rectangle 4"/>
          <p:cNvSpPr>
            <a:spLocks noGrp="1" noChangeArrowheads="1"/>
          </p:cNvSpPr>
          <p:nvPr>
            <p:ph type="ftr" sz="quarter" idx="2"/>
          </p:nvPr>
        </p:nvSpPr>
        <p:spPr bwMode="auto">
          <a:xfrm>
            <a:off x="0" y="8877300"/>
            <a:ext cx="3052763" cy="466725"/>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defTabSz="936625">
              <a:defRPr sz="1200">
                <a:latin typeface="Georgia" pitchFamily="18" charset="0"/>
              </a:defRPr>
            </a:lvl1pPr>
          </a:lstStyle>
          <a:p>
            <a:endParaRPr lang="en-CA"/>
          </a:p>
        </p:txBody>
      </p:sp>
      <p:sp>
        <p:nvSpPr>
          <p:cNvPr id="51205" name="Rectangle 5"/>
          <p:cNvSpPr>
            <a:spLocks noGrp="1" noChangeArrowheads="1"/>
          </p:cNvSpPr>
          <p:nvPr>
            <p:ph type="sldNum" sz="quarter" idx="3"/>
          </p:nvPr>
        </p:nvSpPr>
        <p:spPr bwMode="auto">
          <a:xfrm>
            <a:off x="3990975" y="8877300"/>
            <a:ext cx="3052763" cy="466725"/>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r" defTabSz="936625">
              <a:defRPr sz="1200">
                <a:latin typeface="Georgia" pitchFamily="18" charset="0"/>
              </a:defRPr>
            </a:lvl1pPr>
          </a:lstStyle>
          <a:p>
            <a:fld id="{37F1A57E-6FBF-4F1E-9242-4F7AE4E545B4}" type="slidenum">
              <a:rPr lang="en-CA"/>
              <a:pPr/>
              <a:t>‹N°›</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52763" cy="466725"/>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defTabSz="936625">
              <a:defRPr sz="1200">
                <a:latin typeface="Georgia" pitchFamily="18" charset="0"/>
              </a:defRPr>
            </a:lvl1pPr>
          </a:lstStyle>
          <a:p>
            <a:endParaRPr lang="en-CA"/>
          </a:p>
        </p:txBody>
      </p:sp>
      <p:sp>
        <p:nvSpPr>
          <p:cNvPr id="55299" name="Rectangle 3"/>
          <p:cNvSpPr>
            <a:spLocks noGrp="1" noChangeArrowheads="1"/>
          </p:cNvSpPr>
          <p:nvPr>
            <p:ph type="dt" idx="1"/>
          </p:nvPr>
        </p:nvSpPr>
        <p:spPr bwMode="auto">
          <a:xfrm>
            <a:off x="3990975" y="0"/>
            <a:ext cx="3052763" cy="466725"/>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r" defTabSz="936625">
              <a:defRPr sz="1200">
                <a:latin typeface="Georgia" pitchFamily="18" charset="0"/>
              </a:defRPr>
            </a:lvl1pPr>
          </a:lstStyle>
          <a:p>
            <a:fld id="{01F0147D-59C4-4E44-8FBB-8BACFAF3E1FA}" type="datetimeFigureOut">
              <a:rPr lang="en-CA"/>
              <a:pPr/>
              <a:t>2021-08-20</a:t>
            </a:fld>
            <a:endParaRPr lang="en-CA"/>
          </a:p>
        </p:txBody>
      </p:sp>
      <p:sp>
        <p:nvSpPr>
          <p:cNvPr id="55300" name="Rectangle 4"/>
          <p:cNvSpPr>
            <a:spLocks noGrp="1" noRot="1" noChangeAspect="1" noChangeArrowheads="1" noTextEdit="1"/>
          </p:cNvSpPr>
          <p:nvPr>
            <p:ph type="sldImg" idx="2"/>
          </p:nvPr>
        </p:nvSpPr>
        <p:spPr bwMode="auto">
          <a:xfrm>
            <a:off x="1185863" y="701675"/>
            <a:ext cx="4673600" cy="3503613"/>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704850" y="4438650"/>
            <a:ext cx="5635625" cy="4205288"/>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55302" name="Rectangle 6"/>
          <p:cNvSpPr>
            <a:spLocks noGrp="1" noChangeArrowheads="1"/>
          </p:cNvSpPr>
          <p:nvPr>
            <p:ph type="ftr" sz="quarter" idx="4"/>
          </p:nvPr>
        </p:nvSpPr>
        <p:spPr bwMode="auto">
          <a:xfrm>
            <a:off x="0" y="8877300"/>
            <a:ext cx="3052763" cy="466725"/>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defTabSz="936625">
              <a:defRPr sz="1200">
                <a:latin typeface="Georgia" pitchFamily="18" charset="0"/>
              </a:defRPr>
            </a:lvl1pPr>
          </a:lstStyle>
          <a:p>
            <a:endParaRPr lang="en-CA"/>
          </a:p>
        </p:txBody>
      </p:sp>
      <p:sp>
        <p:nvSpPr>
          <p:cNvPr id="55303" name="Rectangle 7"/>
          <p:cNvSpPr>
            <a:spLocks noGrp="1" noChangeArrowheads="1"/>
          </p:cNvSpPr>
          <p:nvPr>
            <p:ph type="sldNum" sz="quarter" idx="5"/>
          </p:nvPr>
        </p:nvSpPr>
        <p:spPr bwMode="auto">
          <a:xfrm>
            <a:off x="3990975" y="8877300"/>
            <a:ext cx="3052763" cy="466725"/>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r" defTabSz="936625">
              <a:defRPr sz="1200">
                <a:latin typeface="Georgia" pitchFamily="18" charset="0"/>
              </a:defRPr>
            </a:lvl1pPr>
          </a:lstStyle>
          <a:p>
            <a:fld id="{9AB82B6A-82AE-4326-A497-8571F0EC8325}" type="slidenum">
              <a:rPr lang="en-CA"/>
              <a:pPr/>
              <a:t>‹N°›</a:t>
            </a:fld>
            <a:endParaRPr lang="en-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1315499-AEE6-455E-B701-1FD487D7B67A}" type="slidenum">
              <a:rPr lang="en-CA"/>
              <a:pPr/>
              <a:t>8</a:t>
            </a:fld>
            <a:endParaRPr lang="en-CA"/>
          </a:p>
        </p:txBody>
      </p:sp>
      <p:sp>
        <p:nvSpPr>
          <p:cNvPr id="58370" name="Rectangle 2"/>
          <p:cNvSpPr>
            <a:spLocks noGrp="1" noRot="1" noChangeAspect="1" noChangeArrowheads="1" noTextEdit="1"/>
          </p:cNvSpPr>
          <p:nvPr>
            <p:ph type="sldImg"/>
          </p:nvPr>
        </p:nvSpPr>
        <p:spPr>
          <a:xfrm>
            <a:off x="1187450" y="701675"/>
            <a:ext cx="4670425" cy="3503613"/>
          </a:xfrm>
          <a:ln/>
        </p:spPr>
      </p:sp>
      <p:sp>
        <p:nvSpPr>
          <p:cNvPr id="58371" name="Rectangle 3"/>
          <p:cNvSpPr>
            <a:spLocks noGrp="1" noChangeArrowheads="1"/>
          </p:cNvSpPr>
          <p:nvPr>
            <p:ph type="body" idx="1"/>
          </p:nvPr>
        </p:nvSpPr>
        <p:spPr/>
        <p:txBody>
          <a:bodyPr/>
          <a:lstStyle/>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73D860D-F530-46D4-AC02-DBB9ABFA846A}" type="slidenum">
              <a:rPr lang="en-CA"/>
              <a:pPr/>
              <a:t>23</a:t>
            </a:fld>
            <a:endParaRPr lang="en-CA"/>
          </a:p>
        </p:txBody>
      </p:sp>
      <p:sp>
        <p:nvSpPr>
          <p:cNvPr id="56322" name="Rectangle 2"/>
          <p:cNvSpPr>
            <a:spLocks noGrp="1" noRot="1" noChangeAspect="1" noChangeArrowheads="1" noTextEdit="1"/>
          </p:cNvSpPr>
          <p:nvPr>
            <p:ph type="sldImg"/>
          </p:nvPr>
        </p:nvSpPr>
        <p:spPr>
          <a:xfrm>
            <a:off x="1187450" y="701675"/>
            <a:ext cx="4670425" cy="3503613"/>
          </a:xfrm>
          <a:ln/>
        </p:spPr>
      </p:sp>
      <p:sp>
        <p:nvSpPr>
          <p:cNvPr id="56323" name="Rectangle 3"/>
          <p:cNvSpPr>
            <a:spLocks noGrp="1" noChangeArrowheads="1"/>
          </p:cNvSpPr>
          <p:nvPr>
            <p:ph type="body" idx="1"/>
          </p:nvPr>
        </p:nvSpPr>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fr-FR"/>
              <a:t>Modifiez le style des sous-titres du masque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pPr>
              <a:defRPr/>
            </a:pPr>
            <a:fld id="{A342B7C0-17BE-481E-A15A-427C5871A189}" type="datetime1">
              <a:rPr lang="en-CA" smtClean="0"/>
              <a:pPr>
                <a:defRPr/>
              </a:pPr>
              <a:t>2021-08-20</a:t>
            </a:fld>
            <a:endParaRPr lang="en-CA"/>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CA"/>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441435155"/>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3420517201"/>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3947389677"/>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1521395076"/>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pPr>
              <a:defRPr/>
            </a:pPr>
            <a:fld id="{A342B7C0-17BE-481E-A15A-427C5871A189}" type="datetime1">
              <a:rPr lang="en-CA" smtClean="0"/>
              <a:pPr>
                <a:defRPr/>
              </a:pPr>
              <a:t>2021-08-20</a:t>
            </a:fld>
            <a:endParaRPr lang="en-CA"/>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CA"/>
          </a:p>
        </p:txBody>
      </p:sp>
      <p:sp>
        <p:nvSpPr>
          <p:cNvPr id="6" name="Slide Number Placeholder 5"/>
          <p:cNvSpPr>
            <a:spLocks noGrp="1"/>
          </p:cNvSpPr>
          <p:nvPr>
            <p:ph type="sldNum" sz="quarter" idx="12"/>
          </p:nvPr>
        </p:nvSpPr>
        <p:spPr>
          <a:xfrm>
            <a:off x="6453378" y="5211060"/>
            <a:ext cx="1584198" cy="228600"/>
          </a:xfrm>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1102013680"/>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195924405"/>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3698874493"/>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4011449145"/>
      </p:ext>
    </p:extLst>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2554026960"/>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fr-FR"/>
              <a:t>Modifiez le style du titre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pPr>
              <a:defRPr/>
            </a:pPr>
            <a:fld id="{A342B7C0-17BE-481E-A15A-427C5871A189}" type="datetime1">
              <a:rPr lang="en-CA" smtClean="0"/>
              <a:pPr>
                <a:defRPr/>
              </a:pPr>
              <a:t>2021-08-20</a:t>
            </a:fld>
            <a:endParaRPr lang="en-CA"/>
          </a:p>
        </p:txBody>
      </p:sp>
      <p:sp>
        <p:nvSpPr>
          <p:cNvPr id="9" name="Footer Placeholder 8"/>
          <p:cNvSpPr>
            <a:spLocks noGrp="1"/>
          </p:cNvSpPr>
          <p:nvPr>
            <p:ph type="ftr" sz="quarter" idx="11"/>
          </p:nvPr>
        </p:nvSpPr>
        <p:spPr/>
        <p:txBody>
          <a:bodyPr/>
          <a:lstStyle>
            <a:lvl1pPr algn="r">
              <a:defRPr/>
            </a:lvl1pPr>
          </a:lstStyle>
          <a:p>
            <a:endParaRPr lang="en-CA"/>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pPr>
              <a:defRPr/>
            </a:pPr>
            <a:fld id="{BC97D59A-DE10-405B-8783-B0E22B1AD3FC}" type="slidenum">
              <a:rPr lang="en-CA" smtClean="0"/>
              <a:pPr>
                <a:defRPr/>
              </a:pPr>
              <a:t>‹N°›</a:t>
            </a:fld>
            <a:endParaRPr lang="en-CA"/>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9568733"/>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A342B7C0-17BE-481E-A15A-427C5871A189}" type="datetime1">
              <a:rPr lang="en-CA" smtClean="0"/>
              <a:pPr>
                <a:defRPr/>
              </a:pPr>
              <a:t>2021-08-20</a:t>
            </a:fld>
            <a:endParaRPr lang="en-CA"/>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CA"/>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pPr>
              <a:defRPr/>
            </a:pPr>
            <a:fld id="{BC97D59A-DE10-405B-8783-B0E22B1AD3FC}" type="slidenum">
              <a:rPr lang="en-CA" smtClean="0"/>
              <a:pPr>
                <a:defRPr/>
              </a:pPr>
              <a:t>‹N°›</a:t>
            </a:fld>
            <a:endParaRPr lang="en-CA"/>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42670"/>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pPr>
              <a:defRPr/>
            </a:pPr>
            <a:fld id="{A342B7C0-17BE-481E-A15A-427C5871A189}" type="datetime1">
              <a:rPr lang="en-CA" smtClean="0"/>
              <a:pPr>
                <a:defRPr/>
              </a:pPr>
              <a:t>2021-08-20</a:t>
            </a:fld>
            <a:endParaRPr lang="en-CA"/>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CA"/>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pPr>
              <a:defRPr/>
            </a:pPr>
            <a:fld id="{BC97D59A-DE10-405B-8783-B0E22B1AD3FC}" type="slidenum">
              <a:rPr lang="en-CA" smtClean="0"/>
              <a:pPr>
                <a:defRPr/>
              </a:pPr>
              <a:t>‹N°›</a:t>
            </a:fld>
            <a:endParaRPr lang="en-CA"/>
          </a:p>
        </p:txBody>
      </p:sp>
    </p:spTree>
    <p:extLst>
      <p:ext uri="{BB962C8B-B14F-4D97-AF65-F5344CB8AC3E}">
        <p14:creationId xmlns:p14="http://schemas.microsoft.com/office/powerpoint/2010/main" val="4033369777"/>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hf sldNum="0" hdr="0" ftr="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2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msirandoust.weebly.com/hhs4m---handouts--not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image" Target="../media/image37.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chimps-primates-apes-relax-cozy-1273602/"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Title 1"/>
          <p:cNvSpPr>
            <a:spLocks noGrp="1"/>
          </p:cNvSpPr>
          <p:nvPr>
            <p:ph type="title"/>
          </p:nvPr>
        </p:nvSpPr>
        <p:spPr>
          <a:xfrm>
            <a:off x="4934587" y="727627"/>
            <a:ext cx="3718165" cy="1645920"/>
          </a:xfrm>
        </p:spPr>
        <p:txBody>
          <a:bodyPr>
            <a:normAutofit fontScale="90000"/>
          </a:bodyPr>
          <a:lstStyle/>
          <a:p>
            <a:pPr algn="ctr"/>
            <a:r>
              <a:rPr lang="fr-CA" sz="3600" b="1" dirty="0">
                <a:solidFill>
                  <a:srgbClr val="FF0000"/>
                </a:solidFill>
              </a:rPr>
              <a:t>Histoire de la famille Introduction</a:t>
            </a:r>
            <a:br>
              <a:rPr lang="fr-CA" sz="2800" dirty="0"/>
            </a:br>
            <a:r>
              <a:rPr lang="fr-CA" sz="2800" dirty="0"/>
              <a:t>
</a:t>
            </a:r>
            <a:endParaRPr lang="en-CA" sz="2800" b="1" dirty="0"/>
          </a:p>
        </p:txBody>
      </p:sp>
      <p:sp>
        <p:nvSpPr>
          <p:cNvPr id="76" name="Rectangle 75">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40" y="727628"/>
            <a:ext cx="4025373"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8" name="Rectangle 77">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983" y="886862"/>
            <a:ext cx="3790888" cy="5097085"/>
          </a:xfrm>
          <a:prstGeom prst="rect">
            <a:avLst/>
          </a:prstGeom>
          <a:noFill/>
          <a:ln w="6350" cap="sq" cmpd="sng" algn="ctr">
            <a:solidFill>
              <a:schemeClr val="tx1">
                <a:lumMod val="75000"/>
                <a:lumOff val="25000"/>
              </a:schemeClr>
            </a:solidFill>
            <a:prstDash val="solid"/>
            <a:miter lim="800000"/>
          </a:ln>
          <a:effectLst/>
        </p:spPr>
      </p:sp>
      <p:pic>
        <p:nvPicPr>
          <p:cNvPr id="2050" name="Picture 2" descr="Peuples autochtones au Canada | l'Encyclopédie Canadienne">
            <a:extLst>
              <a:ext uri="{FF2B5EF4-FFF2-40B4-BE49-F238E27FC236}">
                <a16:creationId xmlns:a16="http://schemas.microsoft.com/office/drawing/2014/main" id="{467BA23B-C552-46AE-9FA1-31E1E3CF513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3012" y="2323739"/>
            <a:ext cx="3310829" cy="2223330"/>
          </a:xfrm>
          <a:prstGeom prst="rect">
            <a:avLst/>
          </a:prstGeom>
          <a:noFill/>
          <a:extLst>
            <a:ext uri="{909E8E84-426E-40DD-AFC4-6F175D3DCCD1}">
              <a14:hiddenFill xmlns:a14="http://schemas.microsoft.com/office/drawing/2010/main">
                <a:solidFill>
                  <a:srgbClr val="FFFFFF"/>
                </a:solidFill>
              </a14:hiddenFill>
            </a:ext>
          </a:extLst>
        </p:spPr>
      </p:pic>
      <p:sp>
        <p:nvSpPr>
          <p:cNvPr id="14338" name="Content Placeholder 2"/>
          <p:cNvSpPr>
            <a:spLocks noGrp="1"/>
          </p:cNvSpPr>
          <p:nvPr>
            <p:ph idx="1"/>
          </p:nvPr>
        </p:nvSpPr>
        <p:spPr>
          <a:xfrm>
            <a:off x="4780983" y="1988839"/>
            <a:ext cx="4025372" cy="3995107"/>
          </a:xfrm>
        </p:spPr>
        <p:txBody>
          <a:bodyPr>
            <a:normAutofit fontScale="92500" lnSpcReduction="10000"/>
          </a:bodyPr>
          <a:lstStyle/>
          <a:p>
            <a:r>
              <a:rPr lang="fr-CA" sz="2400" b="1" dirty="0"/>
              <a:t>En commençant par les ancêtres des Premières Nations du Canada, différents groupes culturels de partout au Canada ont organisé leurs structures familiales de diverses façons.
Le développement s’est fait sur des centaines d’années, mais à un rythme différent.</a:t>
            </a:r>
            <a:endParaRPr lang="en-CA" sz="2400" b="1" dirty="0"/>
          </a:p>
        </p:txBody>
      </p:sp>
      <p:sp>
        <p:nvSpPr>
          <p:cNvPr id="4" name="Date Placeholder 3"/>
          <p:cNvSpPr>
            <a:spLocks noGrp="1"/>
          </p:cNvSpPr>
          <p:nvPr>
            <p:ph type="dt" sz="half" idx="10"/>
          </p:nvPr>
        </p:nvSpPr>
        <p:spPr>
          <a:xfrm>
            <a:off x="205740" y="6307672"/>
            <a:ext cx="2057400" cy="274320"/>
          </a:xfrm>
        </p:spPr>
        <p:txBody>
          <a:bodyPr>
            <a:normAutofit/>
          </a:bodyPr>
          <a:lstStyle/>
          <a:p>
            <a:pPr>
              <a:spcAft>
                <a:spcPts val="600"/>
              </a:spcAft>
              <a:defRPr/>
            </a:pPr>
            <a:fld id="{9666A45F-E498-4ED6-B11B-D837A3C171F8}" type="datetime1">
              <a:rPr lang="en-CA"/>
              <a:pPr>
                <a:spcAft>
                  <a:spcPts val="600"/>
                </a:spcAft>
                <a:defRPr/>
              </a:pPr>
              <a:t>2021-08-20</a:t>
            </a:fld>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7" name="Title 1"/>
          <p:cNvSpPr>
            <a:spLocks noGrp="1"/>
          </p:cNvSpPr>
          <p:nvPr>
            <p:ph type="title"/>
          </p:nvPr>
        </p:nvSpPr>
        <p:spPr>
          <a:xfrm>
            <a:off x="4934588" y="476672"/>
            <a:ext cx="3957891" cy="1537522"/>
          </a:xfrm>
        </p:spPr>
        <p:txBody>
          <a:bodyPr>
            <a:normAutofit/>
          </a:bodyPr>
          <a:lstStyle/>
          <a:p>
            <a:pPr algn="ctr"/>
            <a:r>
              <a:rPr lang="en-CA" sz="2800" b="1" dirty="0">
                <a:solidFill>
                  <a:srgbClr val="FF0000"/>
                </a:solidFill>
              </a:rPr>
              <a:t>Les premières </a:t>
            </a:r>
            <a:r>
              <a:rPr lang="en-CA" sz="2800" b="1" dirty="0" err="1">
                <a:solidFill>
                  <a:srgbClr val="FF0000"/>
                </a:solidFill>
              </a:rPr>
              <a:t>familles</a:t>
            </a:r>
            <a:r>
              <a:rPr lang="en-CA" sz="2800" b="1" dirty="0">
                <a:solidFill>
                  <a:srgbClr val="FF0000"/>
                </a:solidFill>
              </a:rPr>
              <a:t> </a:t>
            </a:r>
            <a:r>
              <a:rPr lang="en-CA" sz="2800" b="1" dirty="0" err="1">
                <a:solidFill>
                  <a:srgbClr val="FF0000"/>
                </a:solidFill>
              </a:rPr>
              <a:t>canadiennes</a:t>
            </a:r>
            <a:r>
              <a:rPr lang="en-CA" sz="2400" dirty="0"/>
              <a:t>
</a:t>
            </a:r>
          </a:p>
        </p:txBody>
      </p:sp>
      <p:sp>
        <p:nvSpPr>
          <p:cNvPr id="135" name="Rectangle 134">
            <a:extLst>
              <a:ext uri="{FF2B5EF4-FFF2-40B4-BE49-F238E27FC236}">
                <a16:creationId xmlns:a16="http://schemas.microsoft.com/office/drawing/2014/main" id="{6F9E9273-EC39-4D91-81D2-9E2DC0258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3458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Les chasseurs-cueilleurs bénéficiaient de vies longues et saines (REWILD)">
            <a:extLst>
              <a:ext uri="{FF2B5EF4-FFF2-40B4-BE49-F238E27FC236}">
                <a16:creationId xmlns:a16="http://schemas.microsoft.com/office/drawing/2014/main" id="{3DCFDB10-967A-4133-B728-B748D7E0B6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703" r="29013" b="-1"/>
          <a:stretch/>
        </p:blipFill>
        <p:spPr bwMode="auto">
          <a:xfrm>
            <a:off x="545740" y="727628"/>
            <a:ext cx="4025374" cy="5415552"/>
          </a:xfrm>
          <a:prstGeom prst="rect">
            <a:avLst/>
          </a:prstGeom>
          <a:noFill/>
          <a:extLst>
            <a:ext uri="{909E8E84-426E-40DD-AFC4-6F175D3DCCD1}">
              <a14:hiddenFill xmlns:a14="http://schemas.microsoft.com/office/drawing/2010/main">
                <a:solidFill>
                  <a:srgbClr val="FFFFFF"/>
                </a:solidFill>
              </a14:hiddenFill>
            </a:ext>
          </a:extLst>
        </p:spPr>
      </p:pic>
      <p:sp>
        <p:nvSpPr>
          <p:cNvPr id="24578" name="Content Placeholder 2"/>
          <p:cNvSpPr>
            <a:spLocks noGrp="1"/>
          </p:cNvSpPr>
          <p:nvPr>
            <p:ph idx="1"/>
          </p:nvPr>
        </p:nvSpPr>
        <p:spPr>
          <a:xfrm>
            <a:off x="4934588" y="2103120"/>
            <a:ext cx="3957891" cy="3931920"/>
          </a:xfrm>
        </p:spPr>
        <p:txBody>
          <a:bodyPr>
            <a:normAutofit fontScale="92500"/>
          </a:bodyPr>
          <a:lstStyle/>
          <a:p>
            <a:r>
              <a:rPr lang="fr-CA" sz="2000" b="1" dirty="0"/>
              <a:t>Étaient des chasseurs-cueilleurs lorsqu’ils sont venus vivre ici pour la première fois il y a des milliers d’années.
Assez diversifiés en raison des différents environnements physiques au Canada. 
Égalitaire dans leur prise de décision, le leadership a été acquis par des qualités personnelles, telles que la force et l’intelligence.</a:t>
            </a:r>
            <a:endParaRPr lang="en-CA" sz="2000" b="1" dirty="0"/>
          </a:p>
        </p:txBody>
      </p:sp>
      <p:sp>
        <p:nvSpPr>
          <p:cNvPr id="4" name="Date Placeholder 3"/>
          <p:cNvSpPr>
            <a:spLocks noGrp="1"/>
          </p:cNvSpPr>
          <p:nvPr>
            <p:ph type="dt" sz="half" idx="10"/>
          </p:nvPr>
        </p:nvSpPr>
        <p:spPr>
          <a:xfrm>
            <a:off x="5000122" y="6307672"/>
            <a:ext cx="2057400" cy="274320"/>
          </a:xfrm>
        </p:spPr>
        <p:txBody>
          <a:bodyPr>
            <a:normAutofit/>
          </a:bodyPr>
          <a:lstStyle/>
          <a:p>
            <a:pPr>
              <a:spcAft>
                <a:spcPts val="600"/>
              </a:spcAft>
              <a:defRPr/>
            </a:pPr>
            <a:fld id="{DA9C7271-EC8C-4734-AA50-CA36653AFAB0}" type="datetime1">
              <a:rPr lang="en-CA"/>
              <a:pPr>
                <a:spcAft>
                  <a:spcPts val="600"/>
                </a:spcAft>
                <a:defRPr/>
              </a:pPr>
              <a:t>2021-08-20</a:t>
            </a:fld>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F6306EB-203B-4A48-8CDF-23DD52F03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7801EC8-B630-4BF4-841D-CDE9A180C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3973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01" name="Title 1"/>
          <p:cNvSpPr>
            <a:spLocks noGrp="1"/>
          </p:cNvSpPr>
          <p:nvPr>
            <p:ph type="title"/>
          </p:nvPr>
        </p:nvSpPr>
        <p:spPr>
          <a:xfrm>
            <a:off x="651510" y="642593"/>
            <a:ext cx="4711446" cy="1744183"/>
          </a:xfrm>
        </p:spPr>
        <p:txBody>
          <a:bodyPr>
            <a:normAutofit/>
          </a:bodyPr>
          <a:lstStyle/>
          <a:p>
            <a:pPr algn="ctr"/>
            <a:r>
              <a:rPr lang="en-CA" b="1" dirty="0" err="1">
                <a:solidFill>
                  <a:srgbClr val="FF0000"/>
                </a:solidFill>
              </a:rPr>
              <a:t>Familles</a:t>
            </a:r>
            <a:r>
              <a:rPr lang="en-CA" b="1" dirty="0">
                <a:solidFill>
                  <a:srgbClr val="FF0000"/>
                </a:solidFill>
              </a:rPr>
              <a:t> </a:t>
            </a:r>
            <a:r>
              <a:rPr lang="en-CA" b="1" dirty="0" err="1">
                <a:solidFill>
                  <a:srgbClr val="FF0000"/>
                </a:solidFill>
              </a:rPr>
              <a:t>agricoles</a:t>
            </a:r>
            <a:r>
              <a:rPr lang="en-CA" dirty="0"/>
              <a:t>
</a:t>
            </a:r>
          </a:p>
        </p:txBody>
      </p:sp>
      <p:sp>
        <p:nvSpPr>
          <p:cNvPr id="25602" name="Content Placeholder 2"/>
          <p:cNvSpPr>
            <a:spLocks noGrp="1"/>
          </p:cNvSpPr>
          <p:nvPr>
            <p:ph idx="1"/>
          </p:nvPr>
        </p:nvSpPr>
        <p:spPr>
          <a:xfrm>
            <a:off x="363474" y="1844824"/>
            <a:ext cx="5360654" cy="4190216"/>
          </a:xfrm>
        </p:spPr>
        <p:txBody>
          <a:bodyPr>
            <a:normAutofit/>
          </a:bodyPr>
          <a:lstStyle/>
          <a:p>
            <a:r>
              <a:rPr lang="fr-CA" sz="2400" b="1" dirty="0"/>
              <a:t>A commencé il y a 11 000 ans au Moyen-Orient. 
Une fois que nos ancêtres ont domestiqué des animaux et cultivé des plantes pour se nourrir, leur quête quotidienne de nourriture a été éliminée et ils ont pu vivre dans des établissements plus permanents.</a:t>
            </a:r>
            <a:endParaRPr lang="en-CA" sz="2400" b="1" dirty="0"/>
          </a:p>
          <a:p>
            <a:endParaRPr lang="en-CA" dirty="0"/>
          </a:p>
        </p:txBody>
      </p:sp>
      <p:pic>
        <p:nvPicPr>
          <p:cNvPr id="10244" name="Picture 4" descr="Moyen-Orient — Wikitravel">
            <a:extLst>
              <a:ext uri="{FF2B5EF4-FFF2-40B4-BE49-F238E27FC236}">
                <a16:creationId xmlns:a16="http://schemas.microsoft.com/office/drawing/2014/main" id="{061F340C-5CC1-45AB-93CE-6666532FB5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417" r="8107" b="4"/>
          <a:stretch/>
        </p:blipFill>
        <p:spPr bwMode="auto">
          <a:xfrm>
            <a:off x="6289627" y="484632"/>
            <a:ext cx="2489215" cy="2790023"/>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Santé mentale des agriculteurs - L'organisme Au cœur des familles agricoles  reçoit une aide financière de">
            <a:extLst>
              <a:ext uri="{FF2B5EF4-FFF2-40B4-BE49-F238E27FC236}">
                <a16:creationId xmlns:a16="http://schemas.microsoft.com/office/drawing/2014/main" id="{04F463A8-1B03-48AF-9B3A-173E9CD80D0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151" r="20653"/>
          <a:stretch/>
        </p:blipFill>
        <p:spPr bwMode="auto">
          <a:xfrm>
            <a:off x="6289627" y="3435522"/>
            <a:ext cx="2490899" cy="279002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292098" y="6301164"/>
            <a:ext cx="1783080" cy="256032"/>
          </a:xfrm>
        </p:spPr>
        <p:txBody>
          <a:bodyPr>
            <a:normAutofit/>
          </a:bodyPr>
          <a:lstStyle/>
          <a:p>
            <a:pPr>
              <a:spcAft>
                <a:spcPts val="600"/>
              </a:spcAft>
              <a:defRPr/>
            </a:pPr>
            <a:fld id="{026F0EFD-7C17-4BF6-AE04-020005443E74}" type="datetime1">
              <a:rPr lang="en-CA"/>
              <a:pPr>
                <a:spcAft>
                  <a:spcPts val="600"/>
                </a:spcAft>
                <a:defRPr/>
              </a:pPr>
              <a:t>2021-08-20</a:t>
            </a:fld>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5" name="Title 1"/>
          <p:cNvSpPr>
            <a:spLocks noGrp="1"/>
          </p:cNvSpPr>
          <p:nvPr>
            <p:ph type="title"/>
          </p:nvPr>
        </p:nvSpPr>
        <p:spPr>
          <a:xfrm>
            <a:off x="4161831" y="260648"/>
            <a:ext cx="4563583" cy="1645920"/>
          </a:xfrm>
        </p:spPr>
        <p:txBody>
          <a:bodyPr>
            <a:normAutofit/>
          </a:bodyPr>
          <a:lstStyle/>
          <a:p>
            <a:pPr algn="ctr"/>
            <a:r>
              <a:rPr lang="en-CA" sz="3700" b="1" dirty="0">
                <a:solidFill>
                  <a:srgbClr val="FF0000"/>
                </a:solidFill>
              </a:rPr>
              <a:t>Ménages </a:t>
            </a:r>
            <a:r>
              <a:rPr lang="en-CA" sz="3700" b="1" dirty="0" err="1">
                <a:solidFill>
                  <a:srgbClr val="FF0000"/>
                </a:solidFill>
              </a:rPr>
              <a:t>familiaux</a:t>
            </a:r>
            <a:r>
              <a:rPr lang="en-CA" sz="3700" b="1" dirty="0">
                <a:solidFill>
                  <a:srgbClr val="FF0000"/>
                </a:solidFill>
              </a:rPr>
              <a:t> </a:t>
            </a:r>
            <a:r>
              <a:rPr lang="en-CA" sz="3700" dirty="0"/>
              <a:t>
</a:t>
            </a:r>
          </a:p>
        </p:txBody>
      </p:sp>
      <p:sp>
        <p:nvSpPr>
          <p:cNvPr id="26628" name="Rectangle 134">
            <a:extLst>
              <a:ext uri="{FF2B5EF4-FFF2-40B4-BE49-F238E27FC236}">
                <a16:creationId xmlns:a16="http://schemas.microsoft.com/office/drawing/2014/main" id="{3FC67B06-867A-4D0B-8E72-3D1CBBABF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9" y="0"/>
            <a:ext cx="394606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9" name="Rectangle 136">
            <a:extLst>
              <a:ext uri="{FF2B5EF4-FFF2-40B4-BE49-F238E27FC236}">
                <a16:creationId xmlns:a16="http://schemas.microsoft.com/office/drawing/2014/main" id="{742DA6F1-EE0D-4BF0-B5FE-BF303A6B8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1344" y="643464"/>
            <a:ext cx="2977094"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11266" name="Picture 2" descr="Artificialisation des sols : la Cour des comptes rappelle l'urgence d'une  &quot;véritable politique foncière agricole&quot;">
            <a:extLst>
              <a:ext uri="{FF2B5EF4-FFF2-40B4-BE49-F238E27FC236}">
                <a16:creationId xmlns:a16="http://schemas.microsoft.com/office/drawing/2014/main" id="{AE491BB9-A6F5-46D0-8E75-E963D82218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 r="23014" b="3"/>
          <a:stretch/>
        </p:blipFill>
        <p:spPr bwMode="auto">
          <a:xfrm>
            <a:off x="615148" y="809244"/>
            <a:ext cx="2729484" cy="2539322"/>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What trade freedom did to Bihar's farmers">
            <a:extLst>
              <a:ext uri="{FF2B5EF4-FFF2-40B4-BE49-F238E27FC236}">
                <a16:creationId xmlns:a16="http://schemas.microsoft.com/office/drawing/2014/main" id="{E60354CF-D6CD-4B3E-B2FF-3450D80727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403" r="17403"/>
          <a:stretch/>
        </p:blipFill>
        <p:spPr bwMode="auto">
          <a:xfrm>
            <a:off x="615148" y="3509431"/>
            <a:ext cx="2729484" cy="2539323"/>
          </a:xfrm>
          <a:prstGeom prst="rect">
            <a:avLst/>
          </a:prstGeom>
          <a:noFill/>
          <a:extLst>
            <a:ext uri="{909E8E84-426E-40DD-AFC4-6F175D3DCCD1}">
              <a14:hiddenFill xmlns:a14="http://schemas.microsoft.com/office/drawing/2010/main">
                <a:solidFill>
                  <a:srgbClr val="FFFFFF"/>
                </a:solidFill>
              </a14:hiddenFill>
            </a:ext>
          </a:extLst>
        </p:spPr>
      </p:pic>
      <p:sp>
        <p:nvSpPr>
          <p:cNvPr id="26626" name="Content Placeholder 2"/>
          <p:cNvSpPr>
            <a:spLocks noGrp="1"/>
          </p:cNvSpPr>
          <p:nvPr>
            <p:ph idx="1"/>
          </p:nvPr>
        </p:nvSpPr>
        <p:spPr>
          <a:xfrm>
            <a:off x="4161832" y="1628800"/>
            <a:ext cx="4563582" cy="4419954"/>
          </a:xfrm>
        </p:spPr>
        <p:txBody>
          <a:bodyPr>
            <a:normAutofit lnSpcReduction="10000"/>
          </a:bodyPr>
          <a:lstStyle/>
          <a:p>
            <a:r>
              <a:rPr lang="fr-CA" sz="2400" b="1" dirty="0"/>
              <a:t>Plus de nourriture, mais nécessitait plus de travail manuel.
Le concept de propriété privée s’est développé, les terres devaient être défendues et les excédents alimentaires devaient être contrôlés et distribués. 
Les rôles des hommes et des femmes sont devenus plus définis et ciblés.</a:t>
            </a:r>
            <a:endParaRPr lang="en-CA" sz="2400" b="1" dirty="0"/>
          </a:p>
        </p:txBody>
      </p:sp>
      <p:sp>
        <p:nvSpPr>
          <p:cNvPr id="4" name="Date Placeholder 3"/>
          <p:cNvSpPr>
            <a:spLocks noGrp="1"/>
          </p:cNvSpPr>
          <p:nvPr>
            <p:ph type="dt" sz="half" idx="10"/>
          </p:nvPr>
        </p:nvSpPr>
        <p:spPr>
          <a:xfrm>
            <a:off x="365769" y="6307672"/>
            <a:ext cx="2057400" cy="274320"/>
          </a:xfrm>
        </p:spPr>
        <p:txBody>
          <a:bodyPr>
            <a:normAutofit/>
          </a:bodyPr>
          <a:lstStyle/>
          <a:p>
            <a:pPr>
              <a:spcAft>
                <a:spcPts val="600"/>
              </a:spcAft>
              <a:defRPr/>
            </a:pPr>
            <a:fld id="{38D9C21A-D44D-4696-9505-98CA4DA783D3}" type="datetime1">
              <a:rPr lang="en-CA" smtClean="0"/>
              <a:pPr>
                <a:spcAft>
                  <a:spcPts val="600"/>
                </a:spcAft>
                <a:defRPr/>
              </a:pPr>
              <a:t>2021-08-20</a:t>
            </a:fld>
            <a:endParaRPr lang="en-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2" name="Rectangle 134">
            <a:extLst>
              <a:ext uri="{FF2B5EF4-FFF2-40B4-BE49-F238E27FC236}">
                <a16:creationId xmlns:a16="http://schemas.microsoft.com/office/drawing/2014/main" id="{93EF527E-76C9-48D0-AD8D-3694C5FCE0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3" name="Rectangle 136">
            <a:extLst>
              <a:ext uri="{FF2B5EF4-FFF2-40B4-BE49-F238E27FC236}">
                <a16:creationId xmlns:a16="http://schemas.microsoft.com/office/drawing/2014/main" id="{6F0B011F-6C65-4AC1-9953-6861E70AA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3973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49" name="Title 1"/>
          <p:cNvSpPr>
            <a:spLocks noGrp="1"/>
          </p:cNvSpPr>
          <p:nvPr>
            <p:ph type="title"/>
          </p:nvPr>
        </p:nvSpPr>
        <p:spPr>
          <a:xfrm>
            <a:off x="651510" y="642593"/>
            <a:ext cx="4711446" cy="1744183"/>
          </a:xfrm>
        </p:spPr>
        <p:txBody>
          <a:bodyPr>
            <a:normAutofit/>
          </a:bodyPr>
          <a:lstStyle/>
          <a:p>
            <a:pPr algn="ctr"/>
            <a:r>
              <a:rPr lang="en-CA" b="1" dirty="0">
                <a:solidFill>
                  <a:srgbClr val="FF0000"/>
                </a:solidFill>
              </a:rPr>
              <a:t>La </a:t>
            </a:r>
            <a:r>
              <a:rPr lang="en-CA" b="1" dirty="0" err="1">
                <a:solidFill>
                  <a:srgbClr val="FF0000"/>
                </a:solidFill>
              </a:rPr>
              <a:t>famille</a:t>
            </a:r>
            <a:r>
              <a:rPr lang="en-CA" b="1" dirty="0">
                <a:solidFill>
                  <a:srgbClr val="FF0000"/>
                </a:solidFill>
              </a:rPr>
              <a:t> </a:t>
            </a:r>
            <a:r>
              <a:rPr lang="en-CA" b="1" dirty="0" err="1">
                <a:solidFill>
                  <a:srgbClr val="FF0000"/>
                </a:solidFill>
              </a:rPr>
              <a:t>patriarcale</a:t>
            </a:r>
            <a:r>
              <a:rPr lang="en-CA" dirty="0"/>
              <a:t>
</a:t>
            </a:r>
          </a:p>
        </p:txBody>
      </p:sp>
      <p:sp>
        <p:nvSpPr>
          <p:cNvPr id="27650" name="Content Placeholder 2"/>
          <p:cNvSpPr>
            <a:spLocks noGrp="1"/>
          </p:cNvSpPr>
          <p:nvPr>
            <p:ph idx="1"/>
          </p:nvPr>
        </p:nvSpPr>
        <p:spPr>
          <a:xfrm>
            <a:off x="651510" y="2386584"/>
            <a:ext cx="4711446" cy="3648456"/>
          </a:xfrm>
        </p:spPr>
        <p:txBody>
          <a:bodyPr>
            <a:normAutofit fontScale="92500" lnSpcReduction="10000"/>
          </a:bodyPr>
          <a:lstStyle/>
          <a:p>
            <a:r>
              <a:rPr lang="fr-CA" sz="2800" b="1" dirty="0"/>
              <a:t>Les familles sont devenues très organisées. 
Les hommes sont les décideurs et l’autorité de la famille. 
La notion d’héritage de biens a été établie par le biais des droits de naissance.</a:t>
            </a:r>
            <a:endParaRPr lang="en-CA" sz="2800" b="1" dirty="0"/>
          </a:p>
        </p:txBody>
      </p:sp>
      <p:pic>
        <p:nvPicPr>
          <p:cNvPr id="12290" name="Picture 2" descr="Daddy Clipart - Clip Art Pic Of Father PNG Image | Transparent PNG Free  Download on SeekPNG">
            <a:extLst>
              <a:ext uri="{FF2B5EF4-FFF2-40B4-BE49-F238E27FC236}">
                <a16:creationId xmlns:a16="http://schemas.microsoft.com/office/drawing/2014/main" id="{ABFB95A6-C1FB-4D34-959A-907CFD57FF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89627" y="851709"/>
            <a:ext cx="2489215" cy="2055869"/>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Stand Up Against The Norm. Feminism and the Patriarchal Norm | by Anna  Rosas | Gender Theory | Medium">
            <a:extLst>
              <a:ext uri="{FF2B5EF4-FFF2-40B4-BE49-F238E27FC236}">
                <a16:creationId xmlns:a16="http://schemas.microsoft.com/office/drawing/2014/main" id="{93BCA2FD-1C88-419E-93D7-B87E0818909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89627" y="4001744"/>
            <a:ext cx="2490899" cy="165758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3903045" y="6301164"/>
            <a:ext cx="1783080" cy="256032"/>
          </a:xfrm>
        </p:spPr>
        <p:txBody>
          <a:bodyPr>
            <a:normAutofit/>
          </a:bodyPr>
          <a:lstStyle/>
          <a:p>
            <a:pPr algn="r">
              <a:spcAft>
                <a:spcPts val="600"/>
              </a:spcAft>
              <a:defRPr/>
            </a:pPr>
            <a:fld id="{294930FD-D22A-401C-8E75-63F28AEA6F43}" type="datetime1">
              <a:rPr lang="en-CA" smtClean="0"/>
              <a:pPr algn="r">
                <a:spcAft>
                  <a:spcPts val="600"/>
                </a:spcAft>
                <a:defRPr/>
              </a:pPr>
              <a:t>2021-08-20</a:t>
            </a:fld>
            <a:endParaRPr lang="en-C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CA" b="1" dirty="0" err="1">
                <a:solidFill>
                  <a:srgbClr val="FF0000"/>
                </a:solidFill>
              </a:rPr>
              <a:t>Sortes</a:t>
            </a:r>
            <a:r>
              <a:rPr lang="en-CA" b="1" dirty="0">
                <a:solidFill>
                  <a:srgbClr val="FF0000"/>
                </a:solidFill>
              </a:rPr>
              <a:t> de </a:t>
            </a:r>
            <a:r>
              <a:rPr lang="en-CA" b="1" dirty="0" err="1">
                <a:solidFill>
                  <a:srgbClr val="FF0000"/>
                </a:solidFill>
              </a:rPr>
              <a:t>mariages</a:t>
            </a:r>
            <a:endParaRPr lang="en-CA" b="1" dirty="0">
              <a:solidFill>
                <a:srgbClr val="FF0000"/>
              </a:solidFill>
            </a:endParaRPr>
          </a:p>
        </p:txBody>
      </p:sp>
      <p:sp>
        <p:nvSpPr>
          <p:cNvPr id="28674" name="Content Placeholder 2"/>
          <p:cNvSpPr>
            <a:spLocks noGrp="1"/>
          </p:cNvSpPr>
          <p:nvPr>
            <p:ph idx="1"/>
          </p:nvPr>
        </p:nvSpPr>
        <p:spPr/>
        <p:txBody>
          <a:bodyPr>
            <a:normAutofit/>
          </a:bodyPr>
          <a:lstStyle/>
          <a:p>
            <a:r>
              <a:rPr lang="fr-CA" sz="2400" dirty="0"/>
              <a:t>Des</a:t>
            </a:r>
            <a:r>
              <a:rPr lang="fr-CA" sz="2400" b="1" dirty="0"/>
              <a:t> mariages arrangés </a:t>
            </a:r>
            <a:r>
              <a:rPr lang="fr-CA" sz="2400" dirty="0"/>
              <a:t>ont eu lieu </a:t>
            </a:r>
            <a:r>
              <a:rPr lang="fr-CA" sz="2400" b="1" dirty="0"/>
              <a:t>
</a:t>
            </a:r>
            <a:r>
              <a:rPr lang="fr-CA" sz="2400" dirty="0"/>
              <a:t>La</a:t>
            </a:r>
            <a:r>
              <a:rPr lang="fr-CA" sz="2400" b="1" dirty="0"/>
              <a:t> polygamie </a:t>
            </a:r>
            <a:r>
              <a:rPr lang="fr-CA" sz="2400" dirty="0"/>
              <a:t>est également devenue courante dans de nombreuses sociétés</a:t>
            </a:r>
            <a:r>
              <a:rPr lang="fr-CA" sz="2400" b="1" dirty="0"/>
              <a:t>
</a:t>
            </a:r>
            <a:r>
              <a:rPr lang="fr-CA" sz="2400" dirty="0"/>
              <a:t>Des</a:t>
            </a:r>
            <a:r>
              <a:rPr lang="fr-CA" sz="2400" b="1" dirty="0"/>
              <a:t> familles élargies </a:t>
            </a:r>
            <a:r>
              <a:rPr lang="fr-CA" sz="2400" dirty="0"/>
              <a:t>se sont également formées en raison du besoin de terres pour l’agriculture</a:t>
            </a:r>
          </a:p>
          <a:p>
            <a:r>
              <a:rPr lang="fr-CA" sz="2400" b="1" dirty="0">
                <a:solidFill>
                  <a:srgbClr val="FF0000"/>
                </a:solidFill>
              </a:rPr>
              <a:t>Des mariages du même sexe et le divorce sont venues avec les familles contemporaines</a:t>
            </a:r>
            <a:r>
              <a:rPr lang="fr-CA" sz="2400" dirty="0"/>
              <a:t>.</a:t>
            </a:r>
            <a:endParaRPr lang="en-CA" sz="2400" dirty="0"/>
          </a:p>
        </p:txBody>
      </p:sp>
      <p:sp>
        <p:nvSpPr>
          <p:cNvPr id="4" name="Date Placeholder 3"/>
          <p:cNvSpPr>
            <a:spLocks noGrp="1"/>
          </p:cNvSpPr>
          <p:nvPr>
            <p:ph type="dt" sz="half" idx="10"/>
          </p:nvPr>
        </p:nvSpPr>
        <p:spPr/>
        <p:txBody>
          <a:bodyPr/>
          <a:lstStyle/>
          <a:p>
            <a:pPr>
              <a:defRPr/>
            </a:pPr>
            <a:fld id="{1E2838F0-4792-4434-9B48-DE246BAA529C}" type="datetime1">
              <a:rPr lang="en-CA"/>
              <a:pPr>
                <a:defRPr/>
              </a:pPr>
              <a:t>2021-08-20</a:t>
            </a:fld>
            <a:endParaRPr lang="en-C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20016" y="615156"/>
            <a:ext cx="8534400" cy="758825"/>
          </a:xfrm>
        </p:spPr>
        <p:txBody>
          <a:bodyPr>
            <a:normAutofit fontScale="90000"/>
          </a:bodyPr>
          <a:lstStyle/>
          <a:p>
            <a:pPr algn="ctr"/>
            <a:r>
              <a:rPr lang="en-CA" b="1" dirty="0" err="1">
                <a:solidFill>
                  <a:srgbClr val="FF0000"/>
                </a:solidFill>
              </a:rPr>
              <a:t>Familles</a:t>
            </a:r>
            <a:r>
              <a:rPr lang="en-CA" b="1" dirty="0">
                <a:solidFill>
                  <a:srgbClr val="FF0000"/>
                </a:solidFill>
              </a:rPr>
              <a:t> </a:t>
            </a:r>
            <a:r>
              <a:rPr lang="en-CA" b="1" dirty="0" err="1">
                <a:solidFill>
                  <a:srgbClr val="FF0000"/>
                </a:solidFill>
              </a:rPr>
              <a:t>préindustrielles</a:t>
            </a:r>
            <a:r>
              <a:rPr lang="en-CA" dirty="0">
                <a:solidFill>
                  <a:srgbClr val="FF0000"/>
                </a:solidFill>
              </a:rPr>
              <a:t>
</a:t>
            </a:r>
          </a:p>
        </p:txBody>
      </p:sp>
      <p:sp>
        <p:nvSpPr>
          <p:cNvPr id="29698" name="Content Placeholder 2"/>
          <p:cNvSpPr>
            <a:spLocks noGrp="1"/>
          </p:cNvSpPr>
          <p:nvPr>
            <p:ph idx="1"/>
          </p:nvPr>
        </p:nvSpPr>
        <p:spPr>
          <a:xfrm>
            <a:off x="395536" y="1132215"/>
            <a:ext cx="8208912" cy="4661059"/>
          </a:xfrm>
        </p:spPr>
        <p:txBody>
          <a:bodyPr>
            <a:normAutofit/>
          </a:bodyPr>
          <a:lstStyle/>
          <a:p>
            <a:r>
              <a:rPr lang="fr-CA" sz="2400" b="1" dirty="0"/>
              <a:t>Alors que la majorité des gens ont continué à vivre sur des fermes familiales, l’augmentation de la population qu’une économie agricole a permise signifiait que les familles ont dépassé la terre.
Les membres masculins de la famille sans terre ont déménagé avec leurs femmes dans les villes. </a:t>
            </a:r>
            <a:endParaRPr lang="en-CA" sz="2400" b="1" dirty="0"/>
          </a:p>
        </p:txBody>
      </p:sp>
      <p:sp>
        <p:nvSpPr>
          <p:cNvPr id="4" name="Date Placeholder 3"/>
          <p:cNvSpPr>
            <a:spLocks noGrp="1"/>
          </p:cNvSpPr>
          <p:nvPr>
            <p:ph type="dt" sz="half" idx="10"/>
          </p:nvPr>
        </p:nvSpPr>
        <p:spPr/>
        <p:txBody>
          <a:bodyPr/>
          <a:lstStyle/>
          <a:p>
            <a:pPr>
              <a:defRPr/>
            </a:pPr>
            <a:fld id="{B6DF6CEF-68A5-4887-A513-B4F6695B4BF7}" type="datetime1">
              <a:rPr lang="en-CA"/>
              <a:pPr>
                <a:defRPr/>
              </a:pPr>
              <a:t>2021-08-20</a:t>
            </a:fld>
            <a:endParaRPr lang="en-CA"/>
          </a:p>
        </p:txBody>
      </p:sp>
      <p:pic>
        <p:nvPicPr>
          <p:cNvPr id="13314" name="Picture 2" descr="Urban/Rural: Building our Farm Future, Together">
            <a:extLst>
              <a:ext uri="{FF2B5EF4-FFF2-40B4-BE49-F238E27FC236}">
                <a16:creationId xmlns:a16="http://schemas.microsoft.com/office/drawing/2014/main" id="{1A141E17-4761-4B22-8DC5-7BA17E5801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874225"/>
            <a:ext cx="6002022" cy="25722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5F6306EB-203B-4A48-8CDF-23DD52F03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17801EC8-B630-4BF4-841D-CDE9A180C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3973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721" name="Title 1"/>
          <p:cNvSpPr>
            <a:spLocks noGrp="1"/>
          </p:cNvSpPr>
          <p:nvPr>
            <p:ph type="title"/>
          </p:nvPr>
        </p:nvSpPr>
        <p:spPr>
          <a:xfrm>
            <a:off x="651510" y="642593"/>
            <a:ext cx="4711446" cy="1744183"/>
          </a:xfrm>
        </p:spPr>
        <p:txBody>
          <a:bodyPr>
            <a:normAutofit/>
          </a:bodyPr>
          <a:lstStyle/>
          <a:p>
            <a:pPr algn="ctr"/>
            <a:r>
              <a:rPr lang="en-CA" sz="3700" b="1" dirty="0">
                <a:solidFill>
                  <a:srgbClr val="FF0000"/>
                </a:solidFill>
              </a:rPr>
              <a:t>Travail des enfants (child labour)</a:t>
            </a:r>
            <a:r>
              <a:rPr lang="en-CA" sz="3700" dirty="0"/>
              <a:t>
</a:t>
            </a:r>
          </a:p>
        </p:txBody>
      </p:sp>
      <p:sp>
        <p:nvSpPr>
          <p:cNvPr id="30722" name="Content Placeholder 2"/>
          <p:cNvSpPr>
            <a:spLocks noGrp="1"/>
          </p:cNvSpPr>
          <p:nvPr>
            <p:ph idx="1"/>
          </p:nvPr>
        </p:nvSpPr>
        <p:spPr>
          <a:xfrm>
            <a:off x="363473" y="2132856"/>
            <a:ext cx="5514553" cy="3902184"/>
          </a:xfrm>
        </p:spPr>
        <p:txBody>
          <a:bodyPr>
            <a:normAutofit/>
          </a:bodyPr>
          <a:lstStyle/>
          <a:p>
            <a:r>
              <a:rPr lang="fr-CA" sz="2400" b="1" dirty="0"/>
              <a:t>Les enfants étaient une nécessité économique à une époque où moins de 50% d’entre eux atteignaient l’âge adulte.
La survie de la famille économique dépend du travail de tous les membres de la famille, y compris les enfants.
La notion d’enfance n’existait pas. </a:t>
            </a:r>
            <a:endParaRPr lang="en-CA" sz="2400" b="1" dirty="0"/>
          </a:p>
        </p:txBody>
      </p:sp>
      <p:pic>
        <p:nvPicPr>
          <p:cNvPr id="14340" name="Picture 4" descr="child labor | Definition, History, &amp; Facts | Britannica">
            <a:extLst>
              <a:ext uri="{FF2B5EF4-FFF2-40B4-BE49-F238E27FC236}">
                <a16:creationId xmlns:a16="http://schemas.microsoft.com/office/drawing/2014/main" id="{5DA80633-DB27-41CB-8056-B64C4B4C8F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189" r="9366" b="2"/>
          <a:stretch/>
        </p:blipFill>
        <p:spPr bwMode="auto">
          <a:xfrm>
            <a:off x="6289627" y="484632"/>
            <a:ext cx="2489215" cy="2790023"/>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descr="Child Labor Today: Forgotten but Facts and Statistics Shows It Is Not Gone  - GFA - GFA World">
            <a:extLst>
              <a:ext uri="{FF2B5EF4-FFF2-40B4-BE49-F238E27FC236}">
                <a16:creationId xmlns:a16="http://schemas.microsoft.com/office/drawing/2014/main" id="{9F7FAA6C-45F9-4D92-8A86-FFF0D7AB51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414" r="23659"/>
          <a:stretch/>
        </p:blipFill>
        <p:spPr bwMode="auto">
          <a:xfrm>
            <a:off x="6289627" y="3435522"/>
            <a:ext cx="2490899" cy="279002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292098" y="6301164"/>
            <a:ext cx="1783080" cy="256032"/>
          </a:xfrm>
        </p:spPr>
        <p:txBody>
          <a:bodyPr>
            <a:normAutofit/>
          </a:bodyPr>
          <a:lstStyle/>
          <a:p>
            <a:pPr>
              <a:spcAft>
                <a:spcPts val="600"/>
              </a:spcAft>
              <a:defRPr/>
            </a:pPr>
            <a:fld id="{E3A74061-FEB9-4D4A-9F90-3B7124850D0A}" type="datetime1">
              <a:rPr lang="en-CA"/>
              <a:pPr>
                <a:spcAft>
                  <a:spcPts val="600"/>
                </a:spcAft>
                <a:defRPr/>
              </a:pPr>
              <a:t>2021-08-20</a:t>
            </a:fld>
            <a:endParaRPr lang="en-C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5" name="Title 1"/>
          <p:cNvSpPr>
            <a:spLocks noGrp="1"/>
          </p:cNvSpPr>
          <p:nvPr>
            <p:ph type="title"/>
          </p:nvPr>
        </p:nvSpPr>
        <p:spPr>
          <a:xfrm>
            <a:off x="4044113" y="372896"/>
            <a:ext cx="4799020" cy="1645920"/>
          </a:xfrm>
        </p:spPr>
        <p:txBody>
          <a:bodyPr>
            <a:normAutofit/>
          </a:bodyPr>
          <a:lstStyle/>
          <a:p>
            <a:pPr algn="ctr"/>
            <a:r>
              <a:rPr lang="en-CA" sz="3700" b="1" dirty="0">
                <a:solidFill>
                  <a:srgbClr val="FF0000"/>
                </a:solidFill>
              </a:rPr>
              <a:t>Maître de la Maison</a:t>
            </a:r>
            <a:r>
              <a:rPr lang="en-CA" sz="3700" dirty="0"/>
              <a:t>
</a:t>
            </a:r>
          </a:p>
        </p:txBody>
      </p:sp>
      <p:sp>
        <p:nvSpPr>
          <p:cNvPr id="135" name="Rectangle 134">
            <a:extLst>
              <a:ext uri="{FF2B5EF4-FFF2-40B4-BE49-F238E27FC236}">
                <a16:creationId xmlns:a16="http://schemas.microsoft.com/office/drawing/2014/main" id="{6FF45042-AEC9-4B91-860A-994157883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9" y="0"/>
            <a:ext cx="394606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6AB7BCF8-0384-41F0-BF6F-C8642DBCD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1344" y="643464"/>
            <a:ext cx="2977094"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15362" name="Picture 2" descr="Butoir chat Maitre de la Maison | Mtout">
            <a:extLst>
              <a:ext uri="{FF2B5EF4-FFF2-40B4-BE49-F238E27FC236}">
                <a16:creationId xmlns:a16="http://schemas.microsoft.com/office/drawing/2014/main" id="{DCB052A4-4F55-43CD-8BA7-0676F15C1B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0229" y="809244"/>
            <a:ext cx="2539322" cy="2539322"/>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Significatif autre Mariage Amour Relation intime Famille, relation,  meubles, cœur png | PNGEgg">
            <a:extLst>
              <a:ext uri="{FF2B5EF4-FFF2-40B4-BE49-F238E27FC236}">
                <a16:creationId xmlns:a16="http://schemas.microsoft.com/office/drawing/2014/main" id="{A16D5D73-227C-4844-B7B6-4ED74BDD1D1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0228" y="3509431"/>
            <a:ext cx="2539323" cy="2539323"/>
          </a:xfrm>
          <a:prstGeom prst="rect">
            <a:avLst/>
          </a:prstGeom>
          <a:noFill/>
          <a:extLst>
            <a:ext uri="{909E8E84-426E-40DD-AFC4-6F175D3DCCD1}">
              <a14:hiddenFill xmlns:a14="http://schemas.microsoft.com/office/drawing/2010/main">
                <a:solidFill>
                  <a:srgbClr val="FFFFFF"/>
                </a:solidFill>
              </a14:hiddenFill>
            </a:ext>
          </a:extLst>
        </p:spPr>
      </p:pic>
      <p:sp>
        <p:nvSpPr>
          <p:cNvPr id="31746" name="Content Placeholder 2"/>
          <p:cNvSpPr>
            <a:spLocks noGrp="1"/>
          </p:cNvSpPr>
          <p:nvPr>
            <p:ph idx="1"/>
          </p:nvPr>
        </p:nvSpPr>
        <p:spPr>
          <a:xfrm>
            <a:off x="4163552" y="1547344"/>
            <a:ext cx="4799020" cy="4329928"/>
          </a:xfrm>
        </p:spPr>
        <p:txBody>
          <a:bodyPr>
            <a:normAutofit fontScale="92500" lnSpcReduction="10000"/>
          </a:bodyPr>
          <a:lstStyle/>
          <a:p>
            <a:r>
              <a:rPr lang="fr-CA" sz="2400" b="1" dirty="0"/>
              <a:t>Les mariages étaient monogames. 
Les familles avaient moins d’enfants que les familles agricoles, mais continuaient d’être principalement patriarcales.
Les hommes possédaient des biens; les enfants et les femmes étaient considérés comme des biens et pouvaient donc également faire l’objet de mesures disciplinaires sévères.</a:t>
            </a:r>
            <a:endParaRPr lang="en-CA" sz="2400" b="1" dirty="0"/>
          </a:p>
        </p:txBody>
      </p:sp>
      <p:sp>
        <p:nvSpPr>
          <p:cNvPr id="4" name="Date Placeholder 3"/>
          <p:cNvSpPr>
            <a:spLocks noGrp="1"/>
          </p:cNvSpPr>
          <p:nvPr>
            <p:ph type="dt" sz="half" idx="10"/>
          </p:nvPr>
        </p:nvSpPr>
        <p:spPr>
          <a:xfrm>
            <a:off x="365769" y="6307672"/>
            <a:ext cx="2057400" cy="274320"/>
          </a:xfrm>
        </p:spPr>
        <p:txBody>
          <a:bodyPr>
            <a:normAutofit/>
          </a:bodyPr>
          <a:lstStyle/>
          <a:p>
            <a:pPr>
              <a:spcAft>
                <a:spcPts val="600"/>
              </a:spcAft>
              <a:defRPr/>
            </a:pPr>
            <a:fld id="{D136698D-4D62-4895-889F-477619231139}" type="datetime1">
              <a:rPr lang="en-CA"/>
              <a:pPr>
                <a:spcAft>
                  <a:spcPts val="600"/>
                </a:spcAft>
                <a:defRPr/>
              </a:pPr>
              <a:t>2021-08-20</a:t>
            </a:fld>
            <a:endParaRPr lang="en-C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F6306EB-203B-4A48-8CDF-23DD52F03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7801EC8-B630-4BF4-841D-CDE9A180C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3973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769" name="Title 1"/>
          <p:cNvSpPr>
            <a:spLocks noGrp="1"/>
          </p:cNvSpPr>
          <p:nvPr>
            <p:ph type="title"/>
          </p:nvPr>
        </p:nvSpPr>
        <p:spPr>
          <a:xfrm>
            <a:off x="492739" y="404944"/>
            <a:ext cx="5070858" cy="1744183"/>
          </a:xfrm>
        </p:spPr>
        <p:txBody>
          <a:bodyPr>
            <a:normAutofit/>
          </a:bodyPr>
          <a:lstStyle/>
          <a:p>
            <a:pPr algn="ctr"/>
            <a:r>
              <a:rPr lang="en-CA" sz="3700" b="1" dirty="0" err="1">
                <a:solidFill>
                  <a:srgbClr val="FF0000"/>
                </a:solidFill>
              </a:rPr>
              <a:t>Familles</a:t>
            </a:r>
            <a:r>
              <a:rPr lang="en-CA" sz="3700" b="1" dirty="0">
                <a:solidFill>
                  <a:srgbClr val="FF0000"/>
                </a:solidFill>
              </a:rPr>
              <a:t> </a:t>
            </a:r>
            <a:r>
              <a:rPr lang="en-CA" sz="3700" b="1" dirty="0" err="1">
                <a:solidFill>
                  <a:srgbClr val="FF0000"/>
                </a:solidFill>
              </a:rPr>
              <a:t>industrielles</a:t>
            </a:r>
            <a:r>
              <a:rPr lang="en-CA" sz="3700" b="1" dirty="0">
                <a:solidFill>
                  <a:srgbClr val="FF0000"/>
                </a:solidFill>
              </a:rPr>
              <a:t> </a:t>
            </a:r>
            <a:r>
              <a:rPr lang="en-CA" sz="3700" b="1" dirty="0" err="1">
                <a:solidFill>
                  <a:srgbClr val="FF0000"/>
                </a:solidFill>
              </a:rPr>
              <a:t>urbaines</a:t>
            </a:r>
            <a:r>
              <a:rPr lang="en-CA" sz="3700" dirty="0"/>
              <a:t>
</a:t>
            </a:r>
          </a:p>
        </p:txBody>
      </p:sp>
      <p:sp>
        <p:nvSpPr>
          <p:cNvPr id="32770" name="Content Placeholder 2"/>
          <p:cNvSpPr>
            <a:spLocks noGrp="1"/>
          </p:cNvSpPr>
          <p:nvPr>
            <p:ph idx="1"/>
          </p:nvPr>
        </p:nvSpPr>
        <p:spPr>
          <a:xfrm>
            <a:off x="492739" y="1772816"/>
            <a:ext cx="5231389" cy="4452730"/>
          </a:xfrm>
        </p:spPr>
        <p:txBody>
          <a:bodyPr>
            <a:normAutofit fontScale="92500" lnSpcReduction="10000"/>
          </a:bodyPr>
          <a:lstStyle/>
          <a:p>
            <a:r>
              <a:rPr lang="fr-CA" sz="2400" b="1" dirty="0"/>
              <a:t>Au fur et à mesure que l’économie passait d’une économie basée sur l’agriculture et le commerce à une économie basée sur la production industrielle dans les villes, le travail est devenu quelque chose qui se faisait en dehors de la maison familiale pour gagner un salaire afin de subvenir aux besoins de subsistance de la famille.
Le rôle du consommateur est resté, mais en tant que producteur a été perdu.</a:t>
            </a:r>
            <a:endParaRPr lang="en-CA" sz="2400" b="1" dirty="0"/>
          </a:p>
        </p:txBody>
      </p:sp>
      <p:pic>
        <p:nvPicPr>
          <p:cNvPr id="16388" name="Picture 4" descr="Industrialisation au Canada | l'Encyclopédie Canadienne">
            <a:extLst>
              <a:ext uri="{FF2B5EF4-FFF2-40B4-BE49-F238E27FC236}">
                <a16:creationId xmlns:a16="http://schemas.microsoft.com/office/drawing/2014/main" id="{2B238ED9-CD14-4FDF-AFC6-A839327AC0B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453" r="23506" b="-2"/>
          <a:stretch/>
        </p:blipFill>
        <p:spPr bwMode="auto">
          <a:xfrm>
            <a:off x="6289627" y="484632"/>
            <a:ext cx="2489215" cy="2790023"/>
          </a:xfrm>
          <a:prstGeom prst="rect">
            <a:avLst/>
          </a:prstGeom>
          <a:noFill/>
          <a:extLst>
            <a:ext uri="{909E8E84-426E-40DD-AFC4-6F175D3DCCD1}">
              <a14:hiddenFill xmlns:a14="http://schemas.microsoft.com/office/drawing/2010/main">
                <a:solidFill>
                  <a:srgbClr val="FFFFFF"/>
                </a:solidFill>
              </a14:hiddenFill>
            </a:ext>
          </a:extLst>
        </p:spPr>
      </p:pic>
      <p:pic>
        <p:nvPicPr>
          <p:cNvPr id="16386" name="Picture 2" descr="Adam Smith et les débuts de la Révolution industrielle - Spécialités | Lumni">
            <a:extLst>
              <a:ext uri="{FF2B5EF4-FFF2-40B4-BE49-F238E27FC236}">
                <a16:creationId xmlns:a16="http://schemas.microsoft.com/office/drawing/2014/main" id="{CACC4D1C-28D5-45D5-81E9-EF3DFB177F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377" r="15249" b="1"/>
          <a:stretch/>
        </p:blipFill>
        <p:spPr bwMode="auto">
          <a:xfrm>
            <a:off x="6289627" y="3435522"/>
            <a:ext cx="2490899" cy="279002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292098" y="6301164"/>
            <a:ext cx="1783080" cy="256032"/>
          </a:xfrm>
        </p:spPr>
        <p:txBody>
          <a:bodyPr>
            <a:normAutofit/>
          </a:bodyPr>
          <a:lstStyle/>
          <a:p>
            <a:pPr>
              <a:spcAft>
                <a:spcPts val="600"/>
              </a:spcAft>
              <a:defRPr/>
            </a:pPr>
            <a:fld id="{8E9A02DF-6D08-4E9A-B5A2-C4515A053A0B}" type="datetime1">
              <a:rPr lang="en-CA"/>
              <a:pPr>
                <a:spcAft>
                  <a:spcPts val="600"/>
                </a:spcAft>
                <a:defRPr/>
              </a:pPr>
              <a:t>2021-08-20</a:t>
            </a:fld>
            <a:endParaRPr lang="en-C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3" name="Title 1"/>
          <p:cNvSpPr>
            <a:spLocks noGrp="1"/>
          </p:cNvSpPr>
          <p:nvPr>
            <p:ph type="title"/>
          </p:nvPr>
        </p:nvSpPr>
        <p:spPr>
          <a:xfrm>
            <a:off x="4644008" y="404664"/>
            <a:ext cx="4104456" cy="1609530"/>
          </a:xfrm>
        </p:spPr>
        <p:txBody>
          <a:bodyPr>
            <a:normAutofit/>
          </a:bodyPr>
          <a:lstStyle/>
          <a:p>
            <a:pPr algn="ctr"/>
            <a:r>
              <a:rPr lang="fr-CA" sz="2400" b="1" dirty="0">
                <a:solidFill>
                  <a:srgbClr val="FF0000"/>
                </a:solidFill>
              </a:rPr>
              <a:t>Les familles au Canada du 19e siècle</a:t>
            </a:r>
            <a:r>
              <a:rPr lang="fr-CA" sz="2300" dirty="0"/>
              <a:t>
</a:t>
            </a:r>
            <a:endParaRPr lang="en-CA" sz="2300" dirty="0"/>
          </a:p>
        </p:txBody>
      </p:sp>
      <p:sp>
        <p:nvSpPr>
          <p:cNvPr id="74" name="Round Single Corner Rectangle 8">
            <a:extLst>
              <a:ext uri="{FF2B5EF4-FFF2-40B4-BE49-F238E27FC236}">
                <a16:creationId xmlns:a16="http://schemas.microsoft.com/office/drawing/2014/main" id="{91715096-2E2D-4C9E-B6C6-35C0B22E08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3729" y="808058"/>
            <a:ext cx="3960265" cy="2536764"/>
          </a:xfrm>
          <a:prstGeom prst="round1Rect">
            <a:avLst>
              <a:gd name="adj" fmla="val 0"/>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17414" name="Picture 6" descr="Quels sont les avantages de la loi travail ? - salaries.info">
            <a:extLst>
              <a:ext uri="{FF2B5EF4-FFF2-40B4-BE49-F238E27FC236}">
                <a16:creationId xmlns:a16="http://schemas.microsoft.com/office/drawing/2014/main" id="{2AE3DFFD-BF02-47A8-8FB0-B5FF95F6CB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3737" y="1118771"/>
            <a:ext cx="3420248" cy="1915339"/>
          </a:xfrm>
          <a:prstGeom prst="rect">
            <a:avLst/>
          </a:prstGeom>
          <a:noFill/>
          <a:extLst>
            <a:ext uri="{909E8E84-426E-40DD-AFC4-6F175D3DCCD1}">
              <a14:hiddenFill xmlns:a14="http://schemas.microsoft.com/office/drawing/2010/main">
                <a:solidFill>
                  <a:srgbClr val="FFFFFF"/>
                </a:solidFill>
              </a14:hiddenFill>
            </a:ext>
          </a:extLst>
        </p:spPr>
      </p:pic>
      <p:sp>
        <p:nvSpPr>
          <p:cNvPr id="76" name="Round Diagonal Corner Rectangle 7">
            <a:extLst>
              <a:ext uri="{FF2B5EF4-FFF2-40B4-BE49-F238E27FC236}">
                <a16:creationId xmlns:a16="http://schemas.microsoft.com/office/drawing/2014/main" id="{10739850-3B0C-45BE-ADA6-B68ED61DF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214" y="3505687"/>
            <a:ext cx="1924323" cy="2536763"/>
          </a:xfrm>
          <a:prstGeom prst="round2DiagRect">
            <a:avLst>
              <a:gd name="adj1" fmla="val 0"/>
              <a:gd name="adj2" fmla="val 0"/>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17410" name="Picture 2" descr="Images Clipart Cute Femme Enceinte Rêver Sur Ses Futurs">
            <a:extLst>
              <a:ext uri="{FF2B5EF4-FFF2-40B4-BE49-F238E27FC236}">
                <a16:creationId xmlns:a16="http://schemas.microsoft.com/office/drawing/2014/main" id="{64772EF9-30FE-4AA9-9EA1-3416C6E1126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7857" y="4050549"/>
            <a:ext cx="1447038" cy="1447038"/>
          </a:xfrm>
          <a:prstGeom prst="rect">
            <a:avLst/>
          </a:prstGeom>
          <a:noFill/>
          <a:extLst>
            <a:ext uri="{909E8E84-426E-40DD-AFC4-6F175D3DCCD1}">
              <a14:hiddenFill xmlns:a14="http://schemas.microsoft.com/office/drawing/2010/main">
                <a:solidFill>
                  <a:srgbClr val="FFFFFF"/>
                </a:solidFill>
              </a14:hiddenFill>
            </a:ext>
          </a:extLst>
        </p:spPr>
      </p:pic>
      <p:sp>
        <p:nvSpPr>
          <p:cNvPr id="78" name="Round Single Corner Rectangle 9">
            <a:extLst>
              <a:ext uri="{FF2B5EF4-FFF2-40B4-BE49-F238E27FC236}">
                <a16:creationId xmlns:a16="http://schemas.microsoft.com/office/drawing/2014/main" id="{8AB70FE3-441B-4FC2-AA9A-072F88970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2644186" y="3505686"/>
            <a:ext cx="1919807" cy="2536763"/>
          </a:xfrm>
          <a:prstGeom prst="round1Rect">
            <a:avLst>
              <a:gd name="adj" fmla="val 0"/>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17412" name="Picture 4" descr="école-primaire-clipart-5-300x200 | Le Prélude">
            <a:extLst>
              <a:ext uri="{FF2B5EF4-FFF2-40B4-BE49-F238E27FC236}">
                <a16:creationId xmlns:a16="http://schemas.microsoft.com/office/drawing/2014/main" id="{FEED916E-148D-4F4E-B74C-53C40878D3A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880570" y="4292598"/>
            <a:ext cx="1447038" cy="962938"/>
          </a:xfrm>
          <a:prstGeom prst="rect">
            <a:avLst/>
          </a:prstGeom>
          <a:noFill/>
          <a:extLst>
            <a:ext uri="{909E8E84-426E-40DD-AFC4-6F175D3DCCD1}">
              <a14:hiddenFill xmlns:a14="http://schemas.microsoft.com/office/drawing/2010/main">
                <a:solidFill>
                  <a:srgbClr val="FFFFFF"/>
                </a:solidFill>
              </a14:hiddenFill>
            </a:ext>
          </a:extLst>
        </p:spPr>
      </p:pic>
      <p:sp>
        <p:nvSpPr>
          <p:cNvPr id="33794" name="Content Placeholder 2"/>
          <p:cNvSpPr>
            <a:spLocks noGrp="1"/>
          </p:cNvSpPr>
          <p:nvPr>
            <p:ph idx="1"/>
          </p:nvPr>
        </p:nvSpPr>
        <p:spPr>
          <a:xfrm>
            <a:off x="4684642" y="1556791"/>
            <a:ext cx="4143835" cy="4485657"/>
          </a:xfrm>
        </p:spPr>
        <p:txBody>
          <a:bodyPr>
            <a:normAutofit/>
          </a:bodyPr>
          <a:lstStyle/>
          <a:p>
            <a:r>
              <a:rPr lang="fr-CA" b="1" dirty="0"/>
              <a:t>Les familles sont devenues urbaines; plus de 1/3 vivaient dans des villes et de plus en plus de Canadiens ont migré vers les villes où l’on pouvait trouver du travail.
La maternité en tant que rôle sacré et primordial des femmes était l’idéal.
Le rôle des enfants a changé; l’éducation obligatoire conduit à des lois sur le travail des enfants et plus de temps libre et à « l’âge de l’innocence ». </a:t>
            </a:r>
            <a:endParaRPr lang="en-CA" b="1" dirty="0"/>
          </a:p>
        </p:txBody>
      </p:sp>
      <p:sp>
        <p:nvSpPr>
          <p:cNvPr id="4" name="Date Placeholder 3"/>
          <p:cNvSpPr>
            <a:spLocks noGrp="1"/>
          </p:cNvSpPr>
          <p:nvPr>
            <p:ph type="dt" sz="half" idx="10"/>
          </p:nvPr>
        </p:nvSpPr>
        <p:spPr>
          <a:xfrm>
            <a:off x="205740" y="6307672"/>
            <a:ext cx="2057400" cy="274320"/>
          </a:xfrm>
        </p:spPr>
        <p:txBody>
          <a:bodyPr>
            <a:normAutofit/>
          </a:bodyPr>
          <a:lstStyle/>
          <a:p>
            <a:pPr>
              <a:spcAft>
                <a:spcPts val="600"/>
              </a:spcAft>
              <a:defRPr/>
            </a:pPr>
            <a:fld id="{F60A0C7B-6F94-48C6-99ED-C3FDCDE4C1DD}" type="datetime1">
              <a:rPr lang="en-CA"/>
              <a:pPr>
                <a:spcAft>
                  <a:spcPts val="600"/>
                </a:spcAft>
                <a:defRPr/>
              </a:pPr>
              <a:t>2021-08-20</a:t>
            </a:fld>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C8DCBC9-E0DE-46B3-8FAE-C5C151378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4896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61" name="Title 1"/>
          <p:cNvSpPr>
            <a:spLocks noGrp="1"/>
          </p:cNvSpPr>
          <p:nvPr>
            <p:ph type="title"/>
          </p:nvPr>
        </p:nvSpPr>
        <p:spPr>
          <a:xfrm>
            <a:off x="282158" y="237743"/>
            <a:ext cx="5362956" cy="1744183"/>
          </a:xfrm>
        </p:spPr>
        <p:txBody>
          <a:bodyPr>
            <a:normAutofit/>
          </a:bodyPr>
          <a:lstStyle/>
          <a:p>
            <a:pPr algn="ctr"/>
            <a:r>
              <a:rPr lang="en-CA" b="1" dirty="0" err="1">
                <a:solidFill>
                  <a:srgbClr val="FF0000"/>
                </a:solidFill>
              </a:rPr>
              <a:t>L’origine</a:t>
            </a:r>
            <a:r>
              <a:rPr lang="en-CA" b="1" dirty="0">
                <a:solidFill>
                  <a:srgbClr val="FF0000"/>
                </a:solidFill>
              </a:rPr>
              <a:t> de la </a:t>
            </a:r>
            <a:r>
              <a:rPr lang="en-CA" b="1" dirty="0" err="1">
                <a:solidFill>
                  <a:srgbClr val="FF0000"/>
                </a:solidFill>
              </a:rPr>
              <a:t>famille</a:t>
            </a:r>
            <a:r>
              <a:rPr lang="en-CA" b="1" dirty="0">
                <a:solidFill>
                  <a:srgbClr val="FF0000"/>
                </a:solidFill>
              </a:rPr>
              <a:t> </a:t>
            </a:r>
            <a:r>
              <a:rPr lang="en-CA" dirty="0"/>
              <a:t>
</a:t>
            </a:r>
          </a:p>
        </p:txBody>
      </p:sp>
      <p:sp>
        <p:nvSpPr>
          <p:cNvPr id="15362" name="Content Placeholder 2"/>
          <p:cNvSpPr>
            <a:spLocks noGrp="1"/>
          </p:cNvSpPr>
          <p:nvPr>
            <p:ph idx="1"/>
          </p:nvPr>
        </p:nvSpPr>
        <p:spPr>
          <a:xfrm>
            <a:off x="467544" y="1376172"/>
            <a:ext cx="5281420" cy="4141059"/>
          </a:xfrm>
        </p:spPr>
        <p:txBody>
          <a:bodyPr>
            <a:normAutofit fontScale="92500"/>
          </a:bodyPr>
          <a:lstStyle/>
          <a:p>
            <a:endParaRPr lang="en-CA" sz="2400" b="1" dirty="0"/>
          </a:p>
          <a:p>
            <a:r>
              <a:rPr lang="fr-CA" sz="2400" b="1" dirty="0"/>
              <a:t>Plus précisément, les anthropologues culturels étudient les sociétés humaines isolées à la fois de l’extérieur et de l’intérieur. 
En conséquence, de nombreuses théories ont été développées pour expliquer le développement des civilisations humaines et l’origine de la cellule familiale humaine.</a:t>
            </a:r>
            <a:endParaRPr lang="en-CA" sz="2400" b="1" dirty="0"/>
          </a:p>
        </p:txBody>
      </p:sp>
      <p:pic>
        <p:nvPicPr>
          <p:cNvPr id="3076" name="Picture 4" descr="L'effondrement de notre civilisation est une bonne chose">
            <a:extLst>
              <a:ext uri="{FF2B5EF4-FFF2-40B4-BE49-F238E27FC236}">
                <a16:creationId xmlns:a16="http://schemas.microsoft.com/office/drawing/2014/main" id="{B90C87AE-EBC3-4537-AE90-4E63A6E9DC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520" r="16005" b="3"/>
          <a:stretch/>
        </p:blipFill>
        <p:spPr bwMode="auto">
          <a:xfrm>
            <a:off x="5927271" y="237745"/>
            <a:ext cx="3044069" cy="319125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3946848" y="6215283"/>
            <a:ext cx="1525556" cy="255283"/>
          </a:xfrm>
        </p:spPr>
        <p:txBody>
          <a:bodyPr>
            <a:normAutofit/>
          </a:bodyPr>
          <a:lstStyle/>
          <a:p>
            <a:pPr algn="r">
              <a:spcAft>
                <a:spcPts val="600"/>
              </a:spcAft>
              <a:defRPr/>
            </a:pPr>
            <a:fld id="{4BEF57C2-5184-41CD-A5C4-5BF48715D7BF}" type="datetime1">
              <a:rPr lang="en-CA"/>
              <a:pPr algn="r">
                <a:spcAft>
                  <a:spcPts val="600"/>
                </a:spcAft>
                <a:defRPr/>
              </a:pPr>
              <a:t>2021-08-20</a:t>
            </a:fld>
            <a:endParaRPr lang="en-CA"/>
          </a:p>
        </p:txBody>
      </p:sp>
      <p:pic>
        <p:nvPicPr>
          <p:cNvPr id="3078" name="Picture 6" descr="Nuage de Tags FAMILLE (cercle cellule familiale parents enfants) Stock  Vector | Adobe Stock">
            <a:extLst>
              <a:ext uri="{FF2B5EF4-FFF2-40B4-BE49-F238E27FC236}">
                <a16:creationId xmlns:a16="http://schemas.microsoft.com/office/drawing/2014/main" id="{741C07BA-E487-4691-8FE4-D412530366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170" r="14137" b="-2"/>
          <a:stretch/>
        </p:blipFill>
        <p:spPr bwMode="auto">
          <a:xfrm>
            <a:off x="5927271" y="3429002"/>
            <a:ext cx="3044069" cy="31912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0355" y="642594"/>
            <a:ext cx="5493544" cy="1371600"/>
          </a:xfrm>
        </p:spPr>
        <p:txBody>
          <a:bodyPr>
            <a:normAutofit fontScale="90000"/>
          </a:bodyPr>
          <a:lstStyle/>
          <a:p>
            <a:pPr algn="ctr" fontAlgn="auto">
              <a:spcAft>
                <a:spcPts val="0"/>
              </a:spcAft>
              <a:defRPr/>
            </a:pPr>
            <a:r>
              <a:rPr lang="fr-CA" sz="3600" b="1" dirty="0">
                <a:solidFill>
                  <a:srgbClr val="FF0000"/>
                </a:solidFill>
              </a:rPr>
              <a:t>Rester au foyer: Les mères dans la famille nucléaire industrielle </a:t>
            </a:r>
            <a:r>
              <a:rPr lang="fr-CA" sz="2500" dirty="0"/>
              <a:t>
</a:t>
            </a:r>
            <a:endParaRPr lang="en-CA" sz="2500" dirty="0"/>
          </a:p>
        </p:txBody>
      </p:sp>
      <p:sp>
        <p:nvSpPr>
          <p:cNvPr id="135" name="Round Single Corner Rectangle 4">
            <a:extLst>
              <a:ext uri="{FF2B5EF4-FFF2-40B4-BE49-F238E27FC236}">
                <a16:creationId xmlns:a16="http://schemas.microsoft.com/office/drawing/2014/main" id="{1596CBE5-5E49-4F95-A86C-CB467D863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3729" y="643467"/>
            <a:ext cx="1919808" cy="1706538"/>
          </a:xfrm>
          <a:prstGeom prst="round1Rect">
            <a:avLst>
              <a:gd name="adj" fmla="val 0"/>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p>
        </p:txBody>
      </p:sp>
      <p:pic>
        <p:nvPicPr>
          <p:cNvPr id="18438" name="Picture 6" descr="Famille nucléaire images vectorielles, Famille nucléaire vecteurs libres de  droits | Depositphotos">
            <a:extLst>
              <a:ext uri="{FF2B5EF4-FFF2-40B4-BE49-F238E27FC236}">
                <a16:creationId xmlns:a16="http://schemas.microsoft.com/office/drawing/2014/main" id="{50E064CD-E276-48F0-8573-C1A71D7F72C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5640" y="808396"/>
            <a:ext cx="1291471" cy="1380744"/>
          </a:xfrm>
          <a:prstGeom prst="rect">
            <a:avLst/>
          </a:prstGeom>
          <a:noFill/>
          <a:extLst>
            <a:ext uri="{909E8E84-426E-40DD-AFC4-6F175D3DCCD1}">
              <a14:hiddenFill xmlns:a14="http://schemas.microsoft.com/office/drawing/2010/main">
                <a:solidFill>
                  <a:srgbClr val="FFFFFF"/>
                </a:solidFill>
              </a14:hiddenFill>
            </a:ext>
          </a:extLst>
        </p:spPr>
      </p:pic>
      <p:sp>
        <p:nvSpPr>
          <p:cNvPr id="137" name="Round Diagonal Corner Rectangle 6">
            <a:extLst>
              <a:ext uri="{FF2B5EF4-FFF2-40B4-BE49-F238E27FC236}">
                <a16:creationId xmlns:a16="http://schemas.microsoft.com/office/drawing/2014/main" id="{45FA91BF-C551-4288-BC83-644611A1FF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214" y="2554110"/>
            <a:ext cx="1924323" cy="1710603"/>
          </a:xfrm>
          <a:prstGeom prst="round2DiagRect">
            <a:avLst>
              <a:gd name="adj1" fmla="val 0"/>
              <a:gd name="adj2" fmla="val 0"/>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p>
        </p:txBody>
      </p:sp>
      <p:pic>
        <p:nvPicPr>
          <p:cNvPr id="18434" name="Picture 2" descr="À partir de ce 4 novembre, à 16h16, les femmes travaillent bénévolement  jusqu'à la fin de l'année">
            <a:extLst>
              <a:ext uri="{FF2B5EF4-FFF2-40B4-BE49-F238E27FC236}">
                <a16:creationId xmlns:a16="http://schemas.microsoft.com/office/drawing/2014/main" id="{DE1F45D6-BE37-42F1-9405-174058A9407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4413" y="2845796"/>
            <a:ext cx="1693926" cy="1127230"/>
          </a:xfrm>
          <a:prstGeom prst="rect">
            <a:avLst/>
          </a:prstGeom>
          <a:noFill/>
          <a:extLst>
            <a:ext uri="{909E8E84-426E-40DD-AFC4-6F175D3DCCD1}">
              <a14:hiddenFill xmlns:a14="http://schemas.microsoft.com/office/drawing/2010/main">
                <a:solidFill>
                  <a:srgbClr val="FFFFFF"/>
                </a:solidFill>
              </a14:hiddenFill>
            </a:ext>
          </a:extLst>
        </p:spPr>
      </p:pic>
      <p:sp>
        <p:nvSpPr>
          <p:cNvPr id="139" name="Round Single Corner Rectangle 3">
            <a:extLst>
              <a:ext uri="{FF2B5EF4-FFF2-40B4-BE49-F238E27FC236}">
                <a16:creationId xmlns:a16="http://schemas.microsoft.com/office/drawing/2014/main" id="{E04A7B9F-54C3-40B0-9944-CED99CB02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03729" y="4472883"/>
            <a:ext cx="1919808" cy="1706538"/>
          </a:xfrm>
          <a:prstGeom prst="round1Rect">
            <a:avLst>
              <a:gd name="adj" fmla="val 0"/>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p>
        </p:txBody>
      </p:sp>
      <p:pic>
        <p:nvPicPr>
          <p:cNvPr id="18436" name="Picture 4" descr="Sans inégalités salariales hommes-femmes, l'Etat empocherait 33,6 milliards  d'euros par an">
            <a:extLst>
              <a:ext uri="{FF2B5EF4-FFF2-40B4-BE49-F238E27FC236}">
                <a16:creationId xmlns:a16="http://schemas.microsoft.com/office/drawing/2014/main" id="{ED558CD4-9C2F-4A0A-A36A-5660B95A827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4413" y="4913789"/>
            <a:ext cx="1693926" cy="820659"/>
          </a:xfrm>
          <a:prstGeom prst="rect">
            <a:avLst/>
          </a:prstGeom>
          <a:noFill/>
          <a:extLst>
            <a:ext uri="{909E8E84-426E-40DD-AFC4-6F175D3DCCD1}">
              <a14:hiddenFill xmlns:a14="http://schemas.microsoft.com/office/drawing/2010/main">
                <a:solidFill>
                  <a:srgbClr val="FFFFFF"/>
                </a:solidFill>
              </a14:hiddenFill>
            </a:ext>
          </a:extLst>
        </p:spPr>
      </p:pic>
      <p:sp>
        <p:nvSpPr>
          <p:cNvPr id="34818" name="Content Placeholder 2"/>
          <p:cNvSpPr>
            <a:spLocks noGrp="1"/>
          </p:cNvSpPr>
          <p:nvPr>
            <p:ph idx="1"/>
          </p:nvPr>
        </p:nvSpPr>
        <p:spPr>
          <a:xfrm>
            <a:off x="2850355" y="2103120"/>
            <a:ext cx="5493545" cy="3931920"/>
          </a:xfrm>
        </p:spPr>
        <p:txBody>
          <a:bodyPr>
            <a:normAutofit/>
          </a:bodyPr>
          <a:lstStyle/>
          <a:p>
            <a:r>
              <a:rPr lang="fr-CA" sz="2400" b="1" dirty="0"/>
              <a:t>L’idéal était la famille nucléaire industrielle.
Cependant, au début du 20ème siècle, il était inhabituel pour les femmes mariées de travailler en dehors de la maison et celles qui le faisaient recevaient 1/3 de moins que le salaire familial gagné par les hommes pour le même travail.</a:t>
            </a:r>
            <a:endParaRPr lang="en-CA" sz="2400" b="1" dirty="0"/>
          </a:p>
        </p:txBody>
      </p:sp>
      <p:sp>
        <p:nvSpPr>
          <p:cNvPr id="4" name="Date Placeholder 3"/>
          <p:cNvSpPr>
            <a:spLocks noGrp="1"/>
          </p:cNvSpPr>
          <p:nvPr>
            <p:ph type="dt" sz="half" idx="10"/>
          </p:nvPr>
        </p:nvSpPr>
        <p:spPr>
          <a:xfrm>
            <a:off x="205740" y="6307672"/>
            <a:ext cx="2057400" cy="274320"/>
          </a:xfrm>
        </p:spPr>
        <p:txBody>
          <a:bodyPr>
            <a:normAutofit/>
          </a:bodyPr>
          <a:lstStyle/>
          <a:p>
            <a:pPr>
              <a:spcAft>
                <a:spcPts val="600"/>
              </a:spcAft>
              <a:defRPr/>
            </a:pPr>
            <a:fld id="{3D5C9F77-99BD-4AC6-8BDF-43012FB8ECC7}" type="datetime1">
              <a:rPr lang="en-CA"/>
              <a:pPr>
                <a:spcAft>
                  <a:spcPts val="600"/>
                </a:spcAft>
                <a:defRPr/>
              </a:pPr>
              <a:t>2021-08-20</a:t>
            </a:fld>
            <a:endParaRPr lang="en-C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65B2778-6678-45B6-9A79-C0910CFCA0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294" y="237744"/>
            <a:ext cx="573973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841" name="Title 1"/>
          <p:cNvSpPr>
            <a:spLocks noGrp="1"/>
          </p:cNvSpPr>
          <p:nvPr>
            <p:ph type="title"/>
          </p:nvPr>
        </p:nvSpPr>
        <p:spPr>
          <a:xfrm>
            <a:off x="651510" y="642593"/>
            <a:ext cx="4711446" cy="1744183"/>
          </a:xfrm>
        </p:spPr>
        <p:txBody>
          <a:bodyPr>
            <a:normAutofit/>
          </a:bodyPr>
          <a:lstStyle/>
          <a:p>
            <a:pPr algn="ctr"/>
            <a:r>
              <a:rPr lang="fr-CA" b="1" dirty="0">
                <a:solidFill>
                  <a:srgbClr val="FF0000"/>
                </a:solidFill>
              </a:rPr>
              <a:t>Famille du début du 20e siècle</a:t>
            </a:r>
            <a:r>
              <a:rPr lang="fr-CA" dirty="0"/>
              <a:t>
</a:t>
            </a:r>
            <a:endParaRPr lang="en-CA" dirty="0"/>
          </a:p>
        </p:txBody>
      </p:sp>
      <p:sp>
        <p:nvSpPr>
          <p:cNvPr id="35842" name="Content Placeholder 2"/>
          <p:cNvSpPr>
            <a:spLocks noGrp="1"/>
          </p:cNvSpPr>
          <p:nvPr>
            <p:ph idx="1"/>
          </p:nvPr>
        </p:nvSpPr>
        <p:spPr>
          <a:xfrm>
            <a:off x="467544" y="2060848"/>
            <a:ext cx="5256584" cy="3974192"/>
          </a:xfrm>
        </p:spPr>
        <p:txBody>
          <a:bodyPr>
            <a:normAutofit lnSpcReduction="10000"/>
          </a:bodyPr>
          <a:lstStyle/>
          <a:p>
            <a:endParaRPr lang="en-CA" sz="2400" b="1" dirty="0"/>
          </a:p>
          <a:p>
            <a:r>
              <a:rPr lang="fr-CA" sz="2400" b="1" dirty="0"/>
              <a:t>Mariage retardé jusqu’à ce qu’ils puissent se permettre leur propre maison.
Les enfants devaient être soutenus jusqu’à ce qu’ils aient terminé l’école. 
Le mari en tant que pourvoyeur, chef de famille, lien entre la famille et la société.</a:t>
            </a:r>
            <a:endParaRPr lang="en-CA" sz="2400" b="1" dirty="0"/>
          </a:p>
        </p:txBody>
      </p:sp>
      <p:sp>
        <p:nvSpPr>
          <p:cNvPr id="4" name="Date Placeholder 3"/>
          <p:cNvSpPr>
            <a:spLocks noGrp="1"/>
          </p:cNvSpPr>
          <p:nvPr>
            <p:ph type="dt" sz="half" idx="10"/>
          </p:nvPr>
        </p:nvSpPr>
        <p:spPr>
          <a:xfrm>
            <a:off x="292098" y="6214535"/>
            <a:ext cx="1783080" cy="256032"/>
          </a:xfrm>
        </p:spPr>
        <p:txBody>
          <a:bodyPr>
            <a:normAutofit/>
          </a:bodyPr>
          <a:lstStyle/>
          <a:p>
            <a:pPr>
              <a:spcAft>
                <a:spcPts val="600"/>
              </a:spcAft>
              <a:defRPr/>
            </a:pPr>
            <a:fld id="{6AA572B9-9AB5-480E-BBCF-31BBB5B11F42}" type="datetime1">
              <a:rPr lang="en-CA"/>
              <a:pPr>
                <a:spcAft>
                  <a:spcPts val="600"/>
                </a:spcAft>
                <a:defRPr/>
              </a:pPr>
              <a:t>2021-08-20</a:t>
            </a:fld>
            <a:endParaRPr lang="en-CA"/>
          </a:p>
        </p:txBody>
      </p:sp>
      <p:sp useBgFill="1">
        <p:nvSpPr>
          <p:cNvPr id="74" name="Rectangle 73">
            <a:extLst>
              <a:ext uri="{FF2B5EF4-FFF2-40B4-BE49-F238E27FC236}">
                <a16:creationId xmlns:a16="http://schemas.microsoft.com/office/drawing/2014/main" id="{82C57F61-3F6E-4BE5-B964-003AA9B35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458" name="Picture 2" descr="Le 20e siècle | QuipoQuiz">
            <a:extLst>
              <a:ext uri="{FF2B5EF4-FFF2-40B4-BE49-F238E27FC236}">
                <a16:creationId xmlns:a16="http://schemas.microsoft.com/office/drawing/2014/main" id="{E0AEE69A-9245-4E8C-9BC8-FD825B1BA82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39646" y="2601395"/>
            <a:ext cx="2489127" cy="165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5" name="Title 1"/>
          <p:cNvSpPr>
            <a:spLocks noGrp="1"/>
          </p:cNvSpPr>
          <p:nvPr>
            <p:ph type="title"/>
          </p:nvPr>
        </p:nvSpPr>
        <p:spPr>
          <a:xfrm>
            <a:off x="205740" y="727823"/>
            <a:ext cx="2998108" cy="5402353"/>
          </a:xfrm>
        </p:spPr>
        <p:txBody>
          <a:bodyPr>
            <a:normAutofit/>
          </a:bodyPr>
          <a:lstStyle/>
          <a:p>
            <a:pPr algn="ctr"/>
            <a:r>
              <a:rPr lang="fr-CA" sz="2800" b="1" dirty="0">
                <a:solidFill>
                  <a:srgbClr val="FF0000"/>
                </a:solidFill>
              </a:rPr>
              <a:t>La famille des consommateurs modernes </a:t>
            </a:r>
            <a:r>
              <a:rPr lang="fr-CA" sz="2800" dirty="0"/>
              <a:t>
</a:t>
            </a:r>
            <a:endParaRPr lang="en-CA" sz="2800" dirty="0"/>
          </a:p>
        </p:txBody>
      </p:sp>
      <p:sp>
        <p:nvSpPr>
          <p:cNvPr id="36866" name="Content Placeholder 2"/>
          <p:cNvSpPr>
            <a:spLocks noGrp="1"/>
          </p:cNvSpPr>
          <p:nvPr>
            <p:ph idx="1"/>
          </p:nvPr>
        </p:nvSpPr>
        <p:spPr>
          <a:xfrm>
            <a:off x="3392020" y="376565"/>
            <a:ext cx="5195882" cy="3649624"/>
          </a:xfrm>
        </p:spPr>
        <p:txBody>
          <a:bodyPr>
            <a:normAutofit lnSpcReduction="10000"/>
          </a:bodyPr>
          <a:lstStyle/>
          <a:p>
            <a:r>
              <a:rPr lang="fr-CA" sz="2000" b="1" dirty="0"/>
              <a:t>Pas entièrement une femme jusqu’à ce que vous êtes devenue mère.
Les stéréotypes de genre à leur point culminant.
Les enfants étaient disciplinés mais protégés des difficultés du monde adulte.
L’adolescence est apparue comme un âge distinct en raison de l’extension de la scolarité jusqu’à l’adolescence.  
Famille moderne stéréotypée.</a:t>
            </a:r>
            <a:endParaRPr lang="en-CA" sz="2000" b="1" dirty="0"/>
          </a:p>
        </p:txBody>
      </p:sp>
      <p:pic>
        <p:nvPicPr>
          <p:cNvPr id="20482" name="Picture 2" descr="Stéréotypes et préjugés | Raccourcis">
            <a:extLst>
              <a:ext uri="{FF2B5EF4-FFF2-40B4-BE49-F238E27FC236}">
                <a16:creationId xmlns:a16="http://schemas.microsoft.com/office/drawing/2014/main" id="{F3CEADF6-F5C9-4D80-A84E-9EDB4944457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91880" y="4026189"/>
            <a:ext cx="5095211" cy="267909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205740" y="6307672"/>
            <a:ext cx="2057400" cy="274320"/>
          </a:xfrm>
        </p:spPr>
        <p:txBody>
          <a:bodyPr>
            <a:normAutofit/>
          </a:bodyPr>
          <a:lstStyle/>
          <a:p>
            <a:pPr>
              <a:spcAft>
                <a:spcPts val="600"/>
              </a:spcAft>
              <a:defRPr/>
            </a:pPr>
            <a:fld id="{1D8B9418-B317-4437-9CC3-D8BA324009DF}" type="datetime1">
              <a:rPr lang="en-CA"/>
              <a:pPr>
                <a:spcAft>
                  <a:spcPts val="600"/>
                </a:spcAft>
                <a:defRPr/>
              </a:pPr>
              <a:t>2021-08-20</a:t>
            </a:fld>
            <a:endParaRPr lang="en-C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304800" y="615156"/>
            <a:ext cx="8534400" cy="758825"/>
          </a:xfrm>
        </p:spPr>
        <p:txBody>
          <a:bodyPr>
            <a:normAutofit fontScale="90000"/>
          </a:bodyPr>
          <a:lstStyle/>
          <a:p>
            <a:pPr algn="ctr"/>
            <a:r>
              <a:rPr lang="en-CA" b="1" dirty="0">
                <a:solidFill>
                  <a:srgbClr val="FF0000"/>
                </a:solidFill>
              </a:rPr>
              <a:t>La </a:t>
            </a:r>
            <a:r>
              <a:rPr lang="en-CA" b="1" dirty="0" err="1">
                <a:solidFill>
                  <a:srgbClr val="FF0000"/>
                </a:solidFill>
              </a:rPr>
              <a:t>famille</a:t>
            </a:r>
            <a:r>
              <a:rPr lang="en-CA" b="1" dirty="0">
                <a:solidFill>
                  <a:srgbClr val="FF0000"/>
                </a:solidFill>
              </a:rPr>
              <a:t> </a:t>
            </a:r>
            <a:r>
              <a:rPr lang="en-CA" b="1" dirty="0" err="1">
                <a:solidFill>
                  <a:srgbClr val="FF0000"/>
                </a:solidFill>
              </a:rPr>
              <a:t>canadienne</a:t>
            </a:r>
            <a:r>
              <a:rPr lang="en-CA" b="1" dirty="0">
                <a:solidFill>
                  <a:srgbClr val="FF0000"/>
                </a:solidFill>
              </a:rPr>
              <a:t> </a:t>
            </a:r>
            <a:r>
              <a:rPr lang="en-CA" b="1" dirty="0" err="1">
                <a:solidFill>
                  <a:srgbClr val="FF0000"/>
                </a:solidFill>
              </a:rPr>
              <a:t>contemporaine</a:t>
            </a:r>
            <a:r>
              <a:rPr lang="en-CA" dirty="0">
                <a:solidFill>
                  <a:srgbClr val="FF0000"/>
                </a:solidFill>
              </a:rPr>
              <a:t>
</a:t>
            </a:r>
          </a:p>
        </p:txBody>
      </p:sp>
      <p:sp>
        <p:nvSpPr>
          <p:cNvPr id="37890" name="Content Placeholder 2"/>
          <p:cNvSpPr>
            <a:spLocks noGrp="1"/>
          </p:cNvSpPr>
          <p:nvPr>
            <p:ph idx="1"/>
          </p:nvPr>
        </p:nvSpPr>
        <p:spPr>
          <a:xfrm>
            <a:off x="179512" y="1590047"/>
            <a:ext cx="8504238" cy="4572000"/>
          </a:xfrm>
        </p:spPr>
        <p:txBody>
          <a:bodyPr/>
          <a:lstStyle/>
          <a:p>
            <a:r>
              <a:rPr lang="fr-CA" sz="2400" b="1" dirty="0"/>
              <a:t>Prends tes propres notes sur ce qui suit : 
Les 50 dernières années 
Famille de transition
Famille à double revenu
Famille recomposée
Changements dans le comportement individuel et familial 
L’avenir de la famille</a:t>
            </a:r>
            <a:endParaRPr lang="en-CA" sz="2400" b="1" dirty="0"/>
          </a:p>
          <a:p>
            <a:endParaRPr lang="en-CA" dirty="0"/>
          </a:p>
        </p:txBody>
      </p:sp>
      <p:sp>
        <p:nvSpPr>
          <p:cNvPr id="4" name="Date Placeholder 3"/>
          <p:cNvSpPr>
            <a:spLocks noGrp="1"/>
          </p:cNvSpPr>
          <p:nvPr>
            <p:ph type="dt" sz="half" idx="10"/>
          </p:nvPr>
        </p:nvSpPr>
        <p:spPr/>
        <p:txBody>
          <a:bodyPr/>
          <a:lstStyle/>
          <a:p>
            <a:pPr>
              <a:defRPr/>
            </a:pPr>
            <a:fld id="{3D29C1B4-E9E3-4E96-9495-E34E3F8AEF83}" type="datetime1">
              <a:rPr lang="en-CA"/>
              <a:pPr>
                <a:defRPr/>
              </a:pPr>
              <a:t>2021-08-20</a:t>
            </a:fld>
            <a:endParaRPr lang="en-CA"/>
          </a:p>
        </p:txBody>
      </p:sp>
      <p:sp>
        <p:nvSpPr>
          <p:cNvPr id="2" name="ZoneTexte 1">
            <a:extLst>
              <a:ext uri="{FF2B5EF4-FFF2-40B4-BE49-F238E27FC236}">
                <a16:creationId xmlns:a16="http://schemas.microsoft.com/office/drawing/2014/main" id="{065E2E15-5C36-49B1-A1F2-FCA04FA6B6CC}"/>
              </a:ext>
            </a:extLst>
          </p:cNvPr>
          <p:cNvSpPr txBox="1"/>
          <p:nvPr/>
        </p:nvSpPr>
        <p:spPr>
          <a:xfrm>
            <a:off x="539552" y="6433014"/>
            <a:ext cx="7278014" cy="230832"/>
          </a:xfrm>
          <a:prstGeom prst="rect">
            <a:avLst/>
          </a:prstGeom>
          <a:noFill/>
        </p:spPr>
        <p:txBody>
          <a:bodyPr wrap="square" rtlCol="0">
            <a:spAutoFit/>
          </a:bodyPr>
          <a:lstStyle/>
          <a:p>
            <a:r>
              <a:rPr lang="fr-CA" sz="900"/>
              <a:t>Source: </a:t>
            </a:r>
            <a:r>
              <a:rPr lang="fr-CA" sz="900">
                <a:hlinkClick r:id="rId3"/>
              </a:rPr>
              <a:t>http://msirandoust.weebly.com/hhs4m---handouts--notes.html</a:t>
            </a:r>
            <a:r>
              <a:rPr lang="fr-CA" sz="900"/>
              <a:t> modifié par Mme Lagrandeur</a:t>
            </a:r>
            <a:endParaRPr lang="fr-CA" sz="900" dirty="0"/>
          </a:p>
        </p:txBody>
      </p:sp>
      <p:pic>
        <p:nvPicPr>
          <p:cNvPr id="1026" name="Picture 2" descr="revue siècle 21 | La contre allée">
            <a:extLst>
              <a:ext uri="{FF2B5EF4-FFF2-40B4-BE49-F238E27FC236}">
                <a16:creationId xmlns:a16="http://schemas.microsoft.com/office/drawing/2014/main" id="{61362616-B30E-440F-802F-DEF7FE1E61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9169" y="4555841"/>
            <a:ext cx="2211687" cy="160620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nsemble D'ajouter Gais Aux Enfants De Différents âges Mâle Et Femelle De  LGBT Avec Des Bébés Collection Homosexuelle De Famille Illustration de  Vecteur - Illustration du enfant, type: 93854629">
            <a:extLst>
              <a:ext uri="{FF2B5EF4-FFF2-40B4-BE49-F238E27FC236}">
                <a16:creationId xmlns:a16="http://schemas.microsoft.com/office/drawing/2014/main" id="{B3F2E08C-154A-434E-BA5B-BCC85D81E7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9637" y="1000450"/>
            <a:ext cx="2190750" cy="2085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8B8B85F6-6831-4D2A-9EFD-9CFC13EB1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67E72B3D-9DFB-422A-92FC-8B1B9DE59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879424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5" name="Title 1"/>
          <p:cNvSpPr>
            <a:spLocks noGrp="1"/>
          </p:cNvSpPr>
          <p:nvPr>
            <p:ph type="title"/>
          </p:nvPr>
        </p:nvSpPr>
        <p:spPr>
          <a:xfrm>
            <a:off x="301418" y="266411"/>
            <a:ext cx="5411630" cy="1744183"/>
          </a:xfrm>
        </p:spPr>
        <p:txBody>
          <a:bodyPr>
            <a:normAutofit/>
          </a:bodyPr>
          <a:lstStyle/>
          <a:p>
            <a:r>
              <a:rPr lang="en-CA" b="1" dirty="0">
                <a:solidFill>
                  <a:srgbClr val="FF0000"/>
                </a:solidFill>
              </a:rPr>
              <a:t>Le </a:t>
            </a:r>
            <a:r>
              <a:rPr lang="en-CA" b="1" dirty="0" err="1">
                <a:solidFill>
                  <a:srgbClr val="FF0000"/>
                </a:solidFill>
              </a:rPr>
              <a:t>besoin</a:t>
            </a:r>
            <a:r>
              <a:rPr lang="en-CA" b="1" dirty="0">
                <a:solidFill>
                  <a:srgbClr val="FF0000"/>
                </a:solidFill>
              </a:rPr>
              <a:t> de </a:t>
            </a:r>
            <a:r>
              <a:rPr lang="en-CA" b="1" dirty="0" err="1">
                <a:solidFill>
                  <a:srgbClr val="FF0000"/>
                </a:solidFill>
              </a:rPr>
              <a:t>familles</a:t>
            </a:r>
            <a:r>
              <a:rPr lang="en-CA" dirty="0"/>
              <a:t>
</a:t>
            </a:r>
          </a:p>
        </p:txBody>
      </p:sp>
      <p:sp>
        <p:nvSpPr>
          <p:cNvPr id="16386" name="Content Placeholder 2"/>
          <p:cNvSpPr>
            <a:spLocks noGrp="1"/>
          </p:cNvSpPr>
          <p:nvPr>
            <p:ph idx="1"/>
          </p:nvPr>
        </p:nvSpPr>
        <p:spPr>
          <a:xfrm>
            <a:off x="395536" y="1412776"/>
            <a:ext cx="4967420" cy="4622264"/>
          </a:xfrm>
        </p:spPr>
        <p:txBody>
          <a:bodyPr>
            <a:normAutofit fontScale="92500" lnSpcReduction="10000"/>
          </a:bodyPr>
          <a:lstStyle/>
          <a:p>
            <a:r>
              <a:rPr lang="fr-CA" sz="2400" b="1" dirty="0"/>
              <a:t>Notre cerveau nous distingue des autres espèces animales et nous permet de penser, de résoudre des problèmes, d’utiliser le langage comme moyen de communication, d’inventer et de ressentir des émotions. 
Les humains n’ont peut-être pas survécu en tant qu’espèce à moins qu’une certaine forme de regroupement familial ne se soit développée pour fournir des soins, une protection et une socialisation.</a:t>
            </a:r>
            <a:endParaRPr lang="en-CA" sz="2400" b="1" dirty="0"/>
          </a:p>
        </p:txBody>
      </p:sp>
      <p:sp>
        <p:nvSpPr>
          <p:cNvPr id="4" name="Date Placeholder 3"/>
          <p:cNvSpPr>
            <a:spLocks noGrp="1"/>
          </p:cNvSpPr>
          <p:nvPr>
            <p:ph type="dt" sz="half" idx="10"/>
          </p:nvPr>
        </p:nvSpPr>
        <p:spPr>
          <a:xfrm>
            <a:off x="292098" y="6301164"/>
            <a:ext cx="1783080" cy="256032"/>
          </a:xfrm>
        </p:spPr>
        <p:txBody>
          <a:bodyPr>
            <a:normAutofit/>
          </a:bodyPr>
          <a:lstStyle/>
          <a:p>
            <a:pPr>
              <a:spcAft>
                <a:spcPts val="600"/>
              </a:spcAft>
              <a:defRPr/>
            </a:pPr>
            <a:fld id="{BBF0EFD4-8BD3-4BDA-B1CC-9CA42DB8A96F}" type="datetime1">
              <a:rPr lang="en-CA"/>
              <a:pPr>
                <a:spcAft>
                  <a:spcPts val="600"/>
                </a:spcAft>
                <a:defRPr/>
              </a:pPr>
              <a:t>2021-08-20</a:t>
            </a:fld>
            <a:endParaRPr lang="en-CA"/>
          </a:p>
        </p:txBody>
      </p:sp>
      <p:sp useBgFill="1">
        <p:nvSpPr>
          <p:cNvPr id="139" name="Rectangle 138">
            <a:extLst>
              <a:ext uri="{FF2B5EF4-FFF2-40B4-BE49-F238E27FC236}">
                <a16:creationId xmlns:a16="http://schemas.microsoft.com/office/drawing/2014/main" id="{8BDB2D29-D4A4-449C-9673-11FAF8A1CB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8741" y="0"/>
            <a:ext cx="33352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oins infirmiers - 2e DEC intensif | Humanis">
            <a:extLst>
              <a:ext uri="{FF2B5EF4-FFF2-40B4-BE49-F238E27FC236}">
                <a16:creationId xmlns:a16="http://schemas.microsoft.com/office/drawing/2014/main" id="{BF999FE5-5E65-4985-9784-C72517BA90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775" r="40482"/>
          <a:stretch/>
        </p:blipFill>
        <p:spPr bwMode="auto">
          <a:xfrm>
            <a:off x="5875178" y="237744"/>
            <a:ext cx="1518603" cy="321777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ow to Use a Psychic Shield for Psychic Protection">
            <a:extLst>
              <a:ext uri="{FF2B5EF4-FFF2-40B4-BE49-F238E27FC236}">
                <a16:creationId xmlns:a16="http://schemas.microsoft.com/office/drawing/2014/main" id="{E3765F1C-39F5-42F3-8811-E234B036F92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294" r="25872" b="1"/>
          <a:stretch/>
        </p:blipFill>
        <p:spPr bwMode="auto">
          <a:xfrm>
            <a:off x="7458075" y="237744"/>
            <a:ext cx="1514475" cy="3217773"/>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PACT OF SOCIALISATION PROCESS ON 'BECOMING A TEACHER AND ITS LIMITATIONS'.">
            <a:extLst>
              <a:ext uri="{FF2B5EF4-FFF2-40B4-BE49-F238E27FC236}">
                <a16:creationId xmlns:a16="http://schemas.microsoft.com/office/drawing/2014/main" id="{37BEA950-9B58-4AA5-8861-75F45B37E0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526" r="24151" b="1"/>
          <a:stretch/>
        </p:blipFill>
        <p:spPr bwMode="auto">
          <a:xfrm>
            <a:off x="5875179" y="3533774"/>
            <a:ext cx="3097371" cy="30864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 2" descr="Une image contenant primate, singe, mammifère, terrain&#10;&#10;Description générée automatiquement">
            <a:extLst>
              <a:ext uri="{FF2B5EF4-FFF2-40B4-BE49-F238E27FC236}">
                <a16:creationId xmlns:a16="http://schemas.microsoft.com/office/drawing/2014/main" id="{48575CFC-F753-4B91-AECD-A22518705F6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3018" r="35411" b="-2"/>
          <a:stretch/>
        </p:blipFill>
        <p:spPr>
          <a:xfrm>
            <a:off x="143134" y="237744"/>
            <a:ext cx="3030025" cy="6382512"/>
          </a:xfrm>
          <a:prstGeom prst="rect">
            <a:avLst/>
          </a:prstGeom>
        </p:spPr>
      </p:pic>
      <p:sp>
        <p:nvSpPr>
          <p:cNvPr id="71" name="Rectangle 70">
            <a:extLst>
              <a:ext uri="{FF2B5EF4-FFF2-40B4-BE49-F238E27FC236}">
                <a16:creationId xmlns:a16="http://schemas.microsoft.com/office/drawing/2014/main" id="{BE7270DF-375F-4ECC-989A-D033E481AE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098" y="237744"/>
            <a:ext cx="573973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9" name="Title 1"/>
          <p:cNvSpPr>
            <a:spLocks noGrp="1"/>
          </p:cNvSpPr>
          <p:nvPr>
            <p:ph type="title"/>
          </p:nvPr>
        </p:nvSpPr>
        <p:spPr>
          <a:xfrm>
            <a:off x="3723893" y="259718"/>
            <a:ext cx="4710619" cy="1746504"/>
          </a:xfrm>
        </p:spPr>
        <p:txBody>
          <a:bodyPr>
            <a:normAutofit/>
          </a:bodyPr>
          <a:lstStyle/>
          <a:p>
            <a:pPr algn="ctr"/>
            <a:r>
              <a:rPr lang="en-CA" b="1" dirty="0" err="1">
                <a:solidFill>
                  <a:srgbClr val="FF0000"/>
                </a:solidFill>
              </a:rPr>
              <a:t>Regroupement</a:t>
            </a:r>
            <a:r>
              <a:rPr lang="en-CA" b="1" dirty="0">
                <a:solidFill>
                  <a:srgbClr val="FF0000"/>
                </a:solidFill>
              </a:rPr>
              <a:t> familial</a:t>
            </a:r>
          </a:p>
        </p:txBody>
      </p:sp>
      <p:sp>
        <p:nvSpPr>
          <p:cNvPr id="17410" name="Content Placeholder 2"/>
          <p:cNvSpPr>
            <a:spLocks noGrp="1"/>
          </p:cNvSpPr>
          <p:nvPr>
            <p:ph idx="1"/>
          </p:nvPr>
        </p:nvSpPr>
        <p:spPr>
          <a:xfrm>
            <a:off x="3347864" y="1844823"/>
            <a:ext cx="5454826" cy="4625743"/>
          </a:xfrm>
        </p:spPr>
        <p:txBody>
          <a:bodyPr>
            <a:normAutofit lnSpcReduction="10000"/>
          </a:bodyPr>
          <a:lstStyle/>
          <a:p>
            <a:pPr>
              <a:lnSpc>
                <a:spcPct val="90000"/>
              </a:lnSpc>
            </a:pPr>
            <a:r>
              <a:rPr lang="fr-CA" sz="2000" b="1" dirty="0"/>
              <a:t>Les premiers regroupements familiaux peuvent avoir été des primates.
Peut-être étaient-ils similaires aux organisations sociales de chimpanzés?</a:t>
            </a:r>
          </a:p>
          <a:p>
            <a:pPr>
              <a:lnSpc>
                <a:spcPct val="90000"/>
              </a:lnSpc>
            </a:pPr>
            <a:r>
              <a:rPr lang="fr-CA" sz="2000" b="1" dirty="0"/>
              <a:t>Mais, contrairement aux primates, nous avons développé des tabous contre certains types d’agression et d’activité sexuelle.
Nous avons créé une paix et une coopération relatives nécessaires à la survie de la horde.
Plus tard, un système d’organisation sociale basé sur la parenté a remplacé une hiérarchie sociale basée sur la taille et la force de l’homme dominant.</a:t>
            </a:r>
            <a:endParaRPr lang="en-CA" sz="2000" b="1" dirty="0"/>
          </a:p>
          <a:p>
            <a:pPr>
              <a:lnSpc>
                <a:spcPct val="90000"/>
              </a:lnSpc>
            </a:pPr>
            <a:endParaRPr lang="en-CA" sz="1500" dirty="0"/>
          </a:p>
        </p:txBody>
      </p:sp>
      <p:sp>
        <p:nvSpPr>
          <p:cNvPr id="4" name="Date Placeholder 3"/>
          <p:cNvSpPr>
            <a:spLocks noGrp="1"/>
          </p:cNvSpPr>
          <p:nvPr>
            <p:ph type="dt" sz="half" idx="10"/>
          </p:nvPr>
        </p:nvSpPr>
        <p:spPr>
          <a:xfrm>
            <a:off x="6745290" y="6214535"/>
            <a:ext cx="2057400" cy="256032"/>
          </a:xfrm>
        </p:spPr>
        <p:txBody>
          <a:bodyPr>
            <a:normAutofit/>
          </a:bodyPr>
          <a:lstStyle/>
          <a:p>
            <a:pPr algn="r">
              <a:spcAft>
                <a:spcPts val="600"/>
              </a:spcAft>
              <a:defRPr/>
            </a:pPr>
            <a:fld id="{07D6172F-9B51-48AD-B0D0-CC3E7ADCD8BE}" type="datetime1">
              <a:rPr lang="en-CA"/>
              <a:pPr algn="r">
                <a:spcAft>
                  <a:spcPts val="600"/>
                </a:spcAft>
                <a:defRPr/>
              </a:pPr>
              <a:t>2021-08-20</a:t>
            </a:fld>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7" name="Title 1"/>
          <p:cNvSpPr>
            <a:spLocks noGrp="1"/>
          </p:cNvSpPr>
          <p:nvPr>
            <p:ph type="title"/>
          </p:nvPr>
        </p:nvSpPr>
        <p:spPr>
          <a:xfrm>
            <a:off x="5134602" y="727626"/>
            <a:ext cx="3451614" cy="1718225"/>
          </a:xfrm>
        </p:spPr>
        <p:txBody>
          <a:bodyPr>
            <a:normAutofit/>
          </a:bodyPr>
          <a:lstStyle/>
          <a:p>
            <a:pPr algn="ctr"/>
            <a:r>
              <a:rPr lang="en-CA" sz="3700" b="1" dirty="0" err="1">
                <a:solidFill>
                  <a:srgbClr val="FF0000"/>
                </a:solidFill>
              </a:rPr>
              <a:t>L’invention</a:t>
            </a:r>
            <a:r>
              <a:rPr lang="en-CA" sz="3700" b="1" dirty="0">
                <a:solidFill>
                  <a:srgbClr val="FF0000"/>
                </a:solidFill>
              </a:rPr>
              <a:t> des </a:t>
            </a:r>
            <a:r>
              <a:rPr lang="en-CA" sz="3700" b="1" dirty="0" err="1">
                <a:solidFill>
                  <a:srgbClr val="FF0000"/>
                </a:solidFill>
              </a:rPr>
              <a:t>familles</a:t>
            </a:r>
            <a:r>
              <a:rPr lang="en-CA" sz="3700" dirty="0"/>
              <a:t>
</a:t>
            </a:r>
          </a:p>
        </p:txBody>
      </p:sp>
      <p:sp useBgFill="1">
        <p:nvSpPr>
          <p:cNvPr id="19462" name="Rectangle 137">
            <a:extLst>
              <a:ext uri="{FF2B5EF4-FFF2-40B4-BE49-F238E27FC236}">
                <a16:creationId xmlns:a16="http://schemas.microsoft.com/office/drawing/2014/main" id="{4E1605C1-ED2D-4AAA-BD9C-24B82055F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9" y="0"/>
            <a:ext cx="47582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3" name="Rectangle 139">
            <a:extLst>
              <a:ext uri="{FF2B5EF4-FFF2-40B4-BE49-F238E27FC236}">
                <a16:creationId xmlns:a16="http://schemas.microsoft.com/office/drawing/2014/main" id="{E8DFA4F8-B856-483B-85AE-5CDF5A5F13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268" y="253548"/>
            <a:ext cx="4388846"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9464" name="Rectangle 141">
            <a:extLst>
              <a:ext uri="{FF2B5EF4-FFF2-40B4-BE49-F238E27FC236}">
                <a16:creationId xmlns:a16="http://schemas.microsoft.com/office/drawing/2014/main" id="{6FC9FCC7-29B1-433A-AC58-FEAE48D84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561" y="407588"/>
            <a:ext cx="4149110" cy="6066184"/>
          </a:xfrm>
          <a:prstGeom prst="rect">
            <a:avLst/>
          </a:prstGeom>
          <a:noFill/>
          <a:ln w="6350" cap="sq" cmpd="sng" algn="ctr">
            <a:solidFill>
              <a:schemeClr val="tx1">
                <a:lumMod val="75000"/>
                <a:lumOff val="25000"/>
              </a:schemeClr>
            </a:solidFill>
            <a:prstDash val="solid"/>
            <a:miter lim="800000"/>
          </a:ln>
          <a:effectLst/>
        </p:spPr>
      </p:sp>
      <p:pic>
        <p:nvPicPr>
          <p:cNvPr id="5124" name="Picture 4" descr="14th Century Marriage Banque d'image et photos - Alamy">
            <a:extLst>
              <a:ext uri="{FF2B5EF4-FFF2-40B4-BE49-F238E27FC236}">
                <a16:creationId xmlns:a16="http://schemas.microsoft.com/office/drawing/2014/main" id="{07DEE709-25B5-4B93-9B83-FB57A2A3D7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2034" y="2090393"/>
            <a:ext cx="3429314" cy="2721677"/>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640611" y="6088174"/>
            <a:ext cx="2057400" cy="274320"/>
          </a:xfrm>
        </p:spPr>
        <p:txBody>
          <a:bodyPr>
            <a:normAutofit/>
          </a:bodyPr>
          <a:lstStyle/>
          <a:p>
            <a:pPr>
              <a:spcAft>
                <a:spcPts val="600"/>
              </a:spcAft>
              <a:defRPr/>
            </a:pPr>
            <a:fld id="{3A352795-9240-4BAB-ADDC-CB5C80B10655}" type="datetime1">
              <a:rPr lang="en-CA" smtClean="0"/>
              <a:pPr>
                <a:spcAft>
                  <a:spcPts val="600"/>
                </a:spcAft>
                <a:defRPr/>
              </a:pPr>
              <a:t>2021-08-20</a:t>
            </a:fld>
            <a:endParaRPr lang="en-CA"/>
          </a:p>
        </p:txBody>
      </p:sp>
      <p:sp>
        <p:nvSpPr>
          <p:cNvPr id="19458" name="Content Placeholder 2"/>
          <p:cNvSpPr>
            <a:spLocks noGrp="1"/>
          </p:cNvSpPr>
          <p:nvPr>
            <p:ph idx="1"/>
          </p:nvPr>
        </p:nvSpPr>
        <p:spPr>
          <a:xfrm>
            <a:off x="4913164" y="2204864"/>
            <a:ext cx="3673052" cy="3930935"/>
          </a:xfrm>
        </p:spPr>
        <p:txBody>
          <a:bodyPr>
            <a:normAutofit/>
          </a:bodyPr>
          <a:lstStyle/>
          <a:p>
            <a:r>
              <a:rPr lang="fr-CA" sz="2400" b="1" dirty="0"/>
              <a:t>Probablement, la première forme de famille humaine était une sorte de mariage de groupe au sein de la horde, dans lequel l’appariement informel a eu lieu pendant diverses durées de temps.</a:t>
            </a:r>
            <a:endParaRPr lang="en-CA"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C8DCBC9-E0DE-46B3-8FAE-C5C151378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4896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81" name="Title 1"/>
          <p:cNvSpPr>
            <a:spLocks noGrp="1"/>
          </p:cNvSpPr>
          <p:nvPr>
            <p:ph type="title"/>
          </p:nvPr>
        </p:nvSpPr>
        <p:spPr>
          <a:xfrm>
            <a:off x="414909" y="610239"/>
            <a:ext cx="5275761" cy="1744183"/>
          </a:xfrm>
        </p:spPr>
        <p:txBody>
          <a:bodyPr>
            <a:normAutofit fontScale="90000"/>
          </a:bodyPr>
          <a:lstStyle/>
          <a:p>
            <a:pPr algn="ctr"/>
            <a:r>
              <a:rPr lang="en-CA" sz="4400" b="1" dirty="0" err="1">
                <a:solidFill>
                  <a:srgbClr val="FF0000"/>
                </a:solidFill>
              </a:rPr>
              <a:t>Familles</a:t>
            </a:r>
            <a:r>
              <a:rPr lang="en-CA" sz="4400" b="1" dirty="0">
                <a:solidFill>
                  <a:srgbClr val="FF0000"/>
                </a:solidFill>
              </a:rPr>
              <a:t> de chasseurs-</a:t>
            </a:r>
            <a:r>
              <a:rPr lang="en-CA" sz="4400" b="1" dirty="0" err="1">
                <a:solidFill>
                  <a:srgbClr val="FF0000"/>
                </a:solidFill>
              </a:rPr>
              <a:t>cueilleurs</a:t>
            </a:r>
            <a:r>
              <a:rPr lang="en-CA" sz="3400" dirty="0"/>
              <a:t>
</a:t>
            </a:r>
          </a:p>
        </p:txBody>
      </p:sp>
      <p:sp>
        <p:nvSpPr>
          <p:cNvPr id="20482" name="Content Placeholder 2"/>
          <p:cNvSpPr>
            <a:spLocks noGrp="1"/>
          </p:cNvSpPr>
          <p:nvPr>
            <p:ph idx="1"/>
          </p:nvPr>
        </p:nvSpPr>
        <p:spPr>
          <a:xfrm>
            <a:off x="687128" y="2355877"/>
            <a:ext cx="4711446" cy="3648456"/>
          </a:xfrm>
        </p:spPr>
        <p:txBody>
          <a:bodyPr>
            <a:normAutofit/>
          </a:bodyPr>
          <a:lstStyle/>
          <a:p>
            <a:r>
              <a:rPr lang="fr-CA" sz="2800" b="1" dirty="0"/>
              <a:t>Les premières familles (les Premières Nations canadiennes étaient des chasseurs-cueilleurs).
Une quête quotidienne de nourriture (hommes et femmes).</a:t>
            </a:r>
            <a:endParaRPr lang="en-CA" sz="2800" b="1" dirty="0"/>
          </a:p>
        </p:txBody>
      </p:sp>
      <p:pic>
        <p:nvPicPr>
          <p:cNvPr id="6148" name="Picture 4" descr="Ils travaillent 15 heures par semaine. Pourquoi pas nous? | Marc Allard |  Chroniques | Le Soleil - Québec">
            <a:extLst>
              <a:ext uri="{FF2B5EF4-FFF2-40B4-BE49-F238E27FC236}">
                <a16:creationId xmlns:a16="http://schemas.microsoft.com/office/drawing/2014/main" id="{81352F39-BF5D-492F-9B87-3AD2674A68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403" r="19998" b="-1"/>
          <a:stretch/>
        </p:blipFill>
        <p:spPr bwMode="auto">
          <a:xfrm>
            <a:off x="5927271" y="237745"/>
            <a:ext cx="3044069" cy="319125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3946848" y="6215283"/>
            <a:ext cx="1525556" cy="255283"/>
          </a:xfrm>
        </p:spPr>
        <p:txBody>
          <a:bodyPr>
            <a:normAutofit/>
          </a:bodyPr>
          <a:lstStyle/>
          <a:p>
            <a:pPr algn="r">
              <a:spcAft>
                <a:spcPts val="600"/>
              </a:spcAft>
              <a:defRPr/>
            </a:pPr>
            <a:fld id="{EC7D984D-134D-4A35-8530-E94F0E2ECC66}" type="datetime1">
              <a:rPr lang="en-CA"/>
              <a:pPr algn="r">
                <a:spcAft>
                  <a:spcPts val="600"/>
                </a:spcAft>
                <a:defRPr/>
              </a:pPr>
              <a:t>2021-08-20</a:t>
            </a:fld>
            <a:endParaRPr lang="en-CA"/>
          </a:p>
        </p:txBody>
      </p:sp>
      <p:pic>
        <p:nvPicPr>
          <p:cNvPr id="6146" name="Picture 2" descr="Chasseur-cueilleur — Wikipédia">
            <a:extLst>
              <a:ext uri="{FF2B5EF4-FFF2-40B4-BE49-F238E27FC236}">
                <a16:creationId xmlns:a16="http://schemas.microsoft.com/office/drawing/2014/main" id="{0BAF12E8-D639-481D-B3DA-448FF0D2D9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097" r="1" b="18014"/>
          <a:stretch/>
        </p:blipFill>
        <p:spPr bwMode="auto">
          <a:xfrm>
            <a:off x="5927271" y="3429002"/>
            <a:ext cx="3044069" cy="31912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1625" y="687645"/>
            <a:ext cx="8534400" cy="758825"/>
          </a:xfrm>
        </p:spPr>
        <p:txBody>
          <a:bodyPr>
            <a:normAutofit fontScale="90000"/>
          </a:bodyPr>
          <a:lstStyle/>
          <a:p>
            <a:pPr algn="ctr"/>
            <a:r>
              <a:rPr lang="en-CA" b="1" dirty="0">
                <a:solidFill>
                  <a:srgbClr val="FF0000"/>
                </a:solidFill>
              </a:rPr>
              <a:t>Chasseurs-</a:t>
            </a:r>
            <a:r>
              <a:rPr lang="en-CA" b="1" dirty="0" err="1">
                <a:solidFill>
                  <a:srgbClr val="FF0000"/>
                </a:solidFill>
              </a:rPr>
              <a:t>cueilleurs</a:t>
            </a:r>
            <a:r>
              <a:rPr lang="en-CA" dirty="0">
                <a:solidFill>
                  <a:srgbClr val="FF0000"/>
                </a:solidFill>
              </a:rPr>
              <a:t> </a:t>
            </a:r>
            <a:r>
              <a:rPr lang="en-CA" dirty="0">
                <a:solidFill>
                  <a:srgbClr val="7B9899"/>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9500535"/>
              </p:ext>
            </p:extLst>
          </p:nvPr>
        </p:nvGraphicFramePr>
        <p:xfrm>
          <a:off x="265111" y="1392311"/>
          <a:ext cx="8613776" cy="1920240"/>
        </p:xfrm>
        <a:graphic>
          <a:graphicData uri="http://schemas.openxmlformats.org/drawingml/2006/table">
            <a:tbl>
              <a:tblPr firstRow="1" bandRow="1">
                <a:tableStyleId>{5C22544A-7EE6-4342-B048-85BDC9FD1C3A}</a:tableStyleId>
              </a:tblPr>
              <a:tblGrid>
                <a:gridCol w="4306888">
                  <a:extLst>
                    <a:ext uri="{9D8B030D-6E8A-4147-A177-3AD203B41FA5}">
                      <a16:colId xmlns:a16="http://schemas.microsoft.com/office/drawing/2014/main" val="20000"/>
                    </a:ext>
                  </a:extLst>
                </a:gridCol>
                <a:gridCol w="4306888">
                  <a:extLst>
                    <a:ext uri="{9D8B030D-6E8A-4147-A177-3AD203B41FA5}">
                      <a16:colId xmlns:a16="http://schemas.microsoft.com/office/drawing/2014/main" val="20001"/>
                    </a:ext>
                  </a:extLst>
                </a:gridCol>
              </a:tblGrid>
              <a:tr h="304986">
                <a:tc>
                  <a:txBody>
                    <a:bodyPr/>
                    <a:lstStyle/>
                    <a:p>
                      <a:r>
                        <a:rPr lang="en-CA" dirty="0"/>
                        <a:t>Hommes </a:t>
                      </a:r>
                    </a:p>
                  </a:txBody>
                  <a:tcPr marL="94492" marR="94492"/>
                </a:tc>
                <a:tc>
                  <a:txBody>
                    <a:bodyPr/>
                    <a:lstStyle/>
                    <a:p>
                      <a:r>
                        <a:rPr lang="en-CA" dirty="0"/>
                        <a:t>Femmes</a:t>
                      </a:r>
                    </a:p>
                  </a:txBody>
                  <a:tcPr marL="94492" marR="94492"/>
                </a:tc>
                <a:extLst>
                  <a:ext uri="{0D108BD9-81ED-4DB2-BD59-A6C34878D82A}">
                    <a16:rowId xmlns:a16="http://schemas.microsoft.com/office/drawing/2014/main" val="10000"/>
                  </a:ext>
                </a:extLst>
              </a:tr>
              <a:tr h="526415">
                <a:tc>
                  <a:txBody>
                    <a:bodyPr/>
                    <a:lstStyle/>
                    <a:p>
                      <a:r>
                        <a:rPr lang="en-CA" b="1" dirty="0" err="1"/>
                        <a:t>Chassent</a:t>
                      </a:r>
                      <a:r>
                        <a:rPr lang="en-CA" b="1" dirty="0"/>
                        <a:t> les grands </a:t>
                      </a:r>
                      <a:r>
                        <a:rPr lang="en-CA" b="1" dirty="0" err="1"/>
                        <a:t>animaux</a:t>
                      </a:r>
                      <a:r>
                        <a:rPr lang="en-CA" b="1" dirty="0"/>
                        <a:t>
</a:t>
                      </a:r>
                    </a:p>
                  </a:txBody>
                  <a:tcPr marL="94492" marR="94492"/>
                </a:tc>
                <a:tc>
                  <a:txBody>
                    <a:bodyPr/>
                    <a:lstStyle/>
                    <a:p>
                      <a:r>
                        <a:rPr lang="fr-CA" b="1" dirty="0"/>
                        <a:t>Font la cueillette de fruits, de noix, de céréales, d’herbes et de petites proies</a:t>
                      </a:r>
                      <a:endParaRPr lang="en-CA" b="1" dirty="0"/>
                    </a:p>
                  </a:txBody>
                  <a:tcPr marL="94492" marR="94492"/>
                </a:tc>
                <a:extLst>
                  <a:ext uri="{0D108BD9-81ED-4DB2-BD59-A6C34878D82A}">
                    <a16:rowId xmlns:a16="http://schemas.microsoft.com/office/drawing/2014/main" val="10001"/>
                  </a:ext>
                </a:extLst>
              </a:tr>
              <a:tr h="451299">
                <a:tc>
                  <a:txBody>
                    <a:bodyPr/>
                    <a:lstStyle/>
                    <a:p>
                      <a:r>
                        <a:rPr lang="fr-CA" b="1" dirty="0"/>
                        <a:t>Ont quitté la famille pendant de longues périodes</a:t>
                      </a:r>
                      <a:endParaRPr lang="en-CA" b="1" dirty="0"/>
                    </a:p>
                  </a:txBody>
                  <a:tcPr marL="94492" marR="94492"/>
                </a:tc>
                <a:tc>
                  <a:txBody>
                    <a:bodyPr/>
                    <a:lstStyle/>
                    <a:p>
                      <a:r>
                        <a:rPr lang="en-CA" b="1" dirty="0" err="1"/>
                        <a:t>S’occupant</a:t>
                      </a:r>
                      <a:r>
                        <a:rPr lang="en-CA" b="1" dirty="0"/>
                        <a:t> de </a:t>
                      </a:r>
                      <a:r>
                        <a:rPr lang="en-CA" b="1" dirty="0" err="1"/>
                        <a:t>l’éducation</a:t>
                      </a:r>
                      <a:r>
                        <a:rPr lang="en-CA" b="1" dirty="0"/>
                        <a:t> des </a:t>
                      </a:r>
                      <a:r>
                        <a:rPr lang="en-CA" b="1" dirty="0" err="1"/>
                        <a:t>jeunes</a:t>
                      </a:r>
                      <a:endParaRPr lang="en-CA" b="1" dirty="0"/>
                    </a:p>
                  </a:txBody>
                  <a:tcPr marL="94492" marR="94492"/>
                </a:tc>
                <a:extLst>
                  <a:ext uri="{0D108BD9-81ED-4DB2-BD59-A6C34878D82A}">
                    <a16:rowId xmlns:a16="http://schemas.microsoft.com/office/drawing/2014/main" val="10002"/>
                  </a:ext>
                </a:extLst>
              </a:tr>
            </a:tbl>
          </a:graphicData>
        </a:graphic>
      </p:graphicFrame>
      <p:sp>
        <p:nvSpPr>
          <p:cNvPr id="7" name="Date Placeholder 3"/>
          <p:cNvSpPr>
            <a:spLocks noGrp="1"/>
          </p:cNvSpPr>
          <p:nvPr>
            <p:ph type="dt" sz="half" idx="10"/>
          </p:nvPr>
        </p:nvSpPr>
        <p:spPr/>
        <p:txBody>
          <a:bodyPr/>
          <a:lstStyle/>
          <a:p>
            <a:pPr>
              <a:defRPr/>
            </a:pPr>
            <a:fld id="{9D218231-C8C3-4306-A79F-130F9B755308}" type="datetime1">
              <a:rPr lang="en-CA"/>
              <a:pPr>
                <a:defRPr/>
              </a:pPr>
              <a:t>2021-08-20</a:t>
            </a:fld>
            <a:endParaRPr lang="en-CA"/>
          </a:p>
        </p:txBody>
      </p:sp>
      <p:sp>
        <p:nvSpPr>
          <p:cNvPr id="21526" name="TextBox 4"/>
          <p:cNvSpPr txBox="1">
            <a:spLocks noChangeArrowheads="1"/>
          </p:cNvSpPr>
          <p:nvPr/>
        </p:nvSpPr>
        <p:spPr bwMode="auto">
          <a:xfrm>
            <a:off x="755650" y="4365625"/>
            <a:ext cx="7561263" cy="368300"/>
          </a:xfrm>
          <a:prstGeom prst="rect">
            <a:avLst/>
          </a:prstGeom>
          <a:noFill/>
          <a:ln w="9525">
            <a:noFill/>
            <a:miter lim="800000"/>
            <a:headEnd/>
            <a:tailEnd/>
          </a:ln>
        </p:spPr>
        <p:txBody>
          <a:bodyPr>
            <a:spAutoFit/>
          </a:bodyPr>
          <a:lstStyle/>
          <a:p>
            <a:endParaRPr lang="en-CA">
              <a:latin typeface="Georgia" pitchFamily="18" charset="0"/>
            </a:endParaRPr>
          </a:p>
        </p:txBody>
      </p:sp>
      <p:sp>
        <p:nvSpPr>
          <p:cNvPr id="21527" name="Content Placeholder 2"/>
          <p:cNvSpPr txBox="1">
            <a:spLocks/>
          </p:cNvSpPr>
          <p:nvPr/>
        </p:nvSpPr>
        <p:spPr bwMode="auto">
          <a:xfrm>
            <a:off x="539750" y="4941888"/>
            <a:ext cx="8229600" cy="1539875"/>
          </a:xfrm>
          <a:prstGeom prst="rect">
            <a:avLst/>
          </a:prstGeom>
          <a:noFill/>
          <a:ln w="9525">
            <a:noFill/>
            <a:miter lim="800000"/>
            <a:headEnd/>
            <a:tailEnd/>
          </a:ln>
        </p:spPr>
        <p:txBody>
          <a:bodyPr/>
          <a:lstStyle/>
          <a:p>
            <a:pPr marL="342900" indent="-342900">
              <a:spcBef>
                <a:spcPct val="20000"/>
              </a:spcBef>
              <a:buFont typeface="Arial" charset="0"/>
              <a:buChar char="•"/>
            </a:pPr>
            <a:endParaRPr lang="en-CA" sz="3200">
              <a:latin typeface="Georgia" pitchFamily="18" charset="0"/>
            </a:endParaRPr>
          </a:p>
          <a:p>
            <a:pPr marL="342900" indent="-342900">
              <a:spcBef>
                <a:spcPct val="20000"/>
              </a:spcBef>
              <a:buFont typeface="Arial" charset="0"/>
              <a:buChar char="•"/>
            </a:pPr>
            <a:endParaRPr lang="en-CA" sz="3200">
              <a:latin typeface="Georgia" pitchFamily="18" charset="0"/>
            </a:endParaRPr>
          </a:p>
        </p:txBody>
      </p:sp>
      <p:sp>
        <p:nvSpPr>
          <p:cNvPr id="21528" name="Rectangle 8"/>
          <p:cNvSpPr>
            <a:spLocks noChangeArrowheads="1"/>
          </p:cNvSpPr>
          <p:nvPr/>
        </p:nvSpPr>
        <p:spPr bwMode="auto">
          <a:xfrm>
            <a:off x="234768" y="3316477"/>
            <a:ext cx="8819725" cy="3046988"/>
          </a:xfrm>
          <a:prstGeom prst="rect">
            <a:avLst/>
          </a:prstGeom>
          <a:noFill/>
          <a:ln w="9525">
            <a:noFill/>
            <a:miter lim="800000"/>
            <a:headEnd/>
            <a:tailEnd/>
          </a:ln>
        </p:spPr>
        <p:txBody>
          <a:bodyPr wrap="square">
            <a:spAutoFit/>
          </a:bodyPr>
          <a:lstStyle/>
          <a:p>
            <a:pPr>
              <a:buFont typeface="Arial" charset="0"/>
              <a:buChar char="•"/>
            </a:pPr>
            <a:r>
              <a:rPr lang="en-CA" sz="2400" b="1" dirty="0">
                <a:solidFill>
                  <a:srgbClr val="000000"/>
                </a:solidFill>
                <a:latin typeface="Century Gothic" panose="020B0502020202020204" pitchFamily="34" charset="0"/>
              </a:rPr>
              <a:t> </a:t>
            </a:r>
            <a:r>
              <a:rPr lang="fr-CA" sz="2400" b="1" dirty="0">
                <a:solidFill>
                  <a:srgbClr val="000000"/>
                </a:solidFill>
                <a:latin typeface="Century Gothic" panose="020B0502020202020204" pitchFamily="34" charset="0"/>
              </a:rPr>
              <a:t>Les chercheurs dans les sociétés de chasseurs-cueilleurs d’aujourd’hui suggèrent que les femmes fournissent régulièrement 2/3 ou plus des calories consommées par le groupe.
 Les rôles des femmes sont essentiels à la survie des sociétés.
 Les deux hommes et les femmes avaient un statut relativement élevé au sein du groupe.</a:t>
            </a:r>
            <a:endParaRPr lang="en-CA" sz="2400" b="1" dirty="0">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9" name="Title 1"/>
          <p:cNvSpPr>
            <a:spLocks noGrp="1"/>
          </p:cNvSpPr>
          <p:nvPr>
            <p:ph type="title"/>
          </p:nvPr>
        </p:nvSpPr>
        <p:spPr>
          <a:xfrm>
            <a:off x="4233839" y="332656"/>
            <a:ext cx="4419567" cy="1645920"/>
          </a:xfrm>
        </p:spPr>
        <p:txBody>
          <a:bodyPr>
            <a:normAutofit/>
          </a:bodyPr>
          <a:lstStyle/>
          <a:p>
            <a:pPr algn="ctr"/>
            <a:r>
              <a:rPr lang="en-CA" sz="3700" b="1" dirty="0">
                <a:solidFill>
                  <a:srgbClr val="FF0000"/>
                </a:solidFill>
              </a:rPr>
              <a:t>Début du </a:t>
            </a:r>
            <a:r>
              <a:rPr lang="en-CA" sz="3700" b="1" dirty="0" err="1">
                <a:solidFill>
                  <a:srgbClr val="FF0000"/>
                </a:solidFill>
              </a:rPr>
              <a:t>mariage</a:t>
            </a:r>
            <a:r>
              <a:rPr lang="en-CA" sz="3700" dirty="0"/>
              <a:t>
</a:t>
            </a:r>
          </a:p>
        </p:txBody>
      </p:sp>
      <p:sp>
        <p:nvSpPr>
          <p:cNvPr id="138" name="Rectangle 137">
            <a:extLst>
              <a:ext uri="{FF2B5EF4-FFF2-40B4-BE49-F238E27FC236}">
                <a16:creationId xmlns:a16="http://schemas.microsoft.com/office/drawing/2014/main" id="{E0EA0D7C-699D-4E8D-A37A-9D14205EA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9" y="0"/>
            <a:ext cx="394606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D307B7CB-50A5-4F80-8693-D845BE8595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1344" y="643464"/>
            <a:ext cx="2977094"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7172" name="Picture 4" descr="Alimentation durable et gaspillage alimentaire – Ademe">
            <a:extLst>
              <a:ext uri="{FF2B5EF4-FFF2-40B4-BE49-F238E27FC236}">
                <a16:creationId xmlns:a16="http://schemas.microsoft.com/office/drawing/2014/main" id="{E3ED4E1B-27BF-49F2-9954-7E298DC6FB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100" r="21853"/>
          <a:stretch/>
        </p:blipFill>
        <p:spPr bwMode="auto">
          <a:xfrm>
            <a:off x="615148" y="809243"/>
            <a:ext cx="2729484" cy="5239512"/>
          </a:xfrm>
          <a:prstGeom prst="rect">
            <a:avLst/>
          </a:prstGeom>
          <a:noFill/>
          <a:extLst>
            <a:ext uri="{909E8E84-426E-40DD-AFC4-6F175D3DCCD1}">
              <a14:hiddenFill xmlns:a14="http://schemas.microsoft.com/office/drawing/2010/main">
                <a:solidFill>
                  <a:srgbClr val="FFFFFF"/>
                </a:solidFill>
              </a14:hiddenFill>
            </a:ext>
          </a:extLst>
        </p:spPr>
      </p:pic>
      <p:sp>
        <p:nvSpPr>
          <p:cNvPr id="22530" name="Content Placeholder 2"/>
          <p:cNvSpPr>
            <a:spLocks noGrp="1"/>
          </p:cNvSpPr>
          <p:nvPr>
            <p:ph idx="1"/>
          </p:nvPr>
        </p:nvSpPr>
        <p:spPr>
          <a:xfrm>
            <a:off x="4233840" y="1628800"/>
            <a:ext cx="4586632" cy="4342232"/>
          </a:xfrm>
        </p:spPr>
        <p:txBody>
          <a:bodyPr>
            <a:normAutofit fontScale="92500" lnSpcReduction="10000"/>
          </a:bodyPr>
          <a:lstStyle/>
          <a:p>
            <a:pPr>
              <a:lnSpc>
                <a:spcPct val="90000"/>
              </a:lnSpc>
            </a:pPr>
            <a:r>
              <a:rPr lang="fr-CA" sz="2400" b="1" dirty="0"/>
              <a:t>Les familles étaient vaguement formées alors que les familles d’aujourd’hui ont continué à dominer jusqu’au développement de l’agriculture.
Il y a quinze mille ans, de nombreuses communautés de chasseurs-cueilleurs ont commencé à rester au même endroit en raison d’une source de nourriture durable et abondante à proximité, comme une rivière où l’on pouvait pêcher.</a:t>
            </a:r>
            <a:endParaRPr lang="en-CA" sz="2400" b="1" dirty="0"/>
          </a:p>
        </p:txBody>
      </p:sp>
      <p:sp>
        <p:nvSpPr>
          <p:cNvPr id="4" name="Date Placeholder 3"/>
          <p:cNvSpPr>
            <a:spLocks noGrp="1"/>
          </p:cNvSpPr>
          <p:nvPr>
            <p:ph type="dt" sz="half" idx="10"/>
          </p:nvPr>
        </p:nvSpPr>
        <p:spPr>
          <a:xfrm>
            <a:off x="365769" y="6307672"/>
            <a:ext cx="2057400" cy="274320"/>
          </a:xfrm>
        </p:spPr>
        <p:txBody>
          <a:bodyPr>
            <a:normAutofit/>
          </a:bodyPr>
          <a:lstStyle/>
          <a:p>
            <a:pPr>
              <a:spcAft>
                <a:spcPts val="600"/>
              </a:spcAft>
              <a:defRPr/>
            </a:pPr>
            <a:fld id="{B13800C2-FABE-4898-9DB3-2E7F976CAB03}" type="datetime1">
              <a:rPr lang="en-CA"/>
              <a:pPr>
                <a:spcAft>
                  <a:spcPts val="600"/>
                </a:spcAft>
                <a:defRPr/>
              </a:pPr>
              <a:t>2021-08-20</a:t>
            </a:fld>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Bagues De Mariage Or Illustration 3d, Clipart De Fiançailles, Anneaux, Bague  Fichier PNG et PSD pour le téléchargement libre">
            <a:extLst>
              <a:ext uri="{FF2B5EF4-FFF2-40B4-BE49-F238E27FC236}">
                <a16:creationId xmlns:a16="http://schemas.microsoft.com/office/drawing/2014/main" id="{FAB929D0-9567-4AD4-AC25-37727F2D2A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326" r="27209" b="1"/>
          <a:stretch/>
        </p:blipFill>
        <p:spPr bwMode="auto">
          <a:xfrm>
            <a:off x="5878028" y="237744"/>
            <a:ext cx="3093312" cy="6382512"/>
          </a:xfrm>
          <a:prstGeom prst="rect">
            <a:avLst/>
          </a:prstGeom>
          <a:noFill/>
          <a:extLst>
            <a:ext uri="{909E8E84-426E-40DD-AFC4-6F175D3DCCD1}">
              <a14:hiddenFill xmlns:a14="http://schemas.microsoft.com/office/drawing/2010/main">
                <a:solidFill>
                  <a:srgbClr val="FFFFFF"/>
                </a:solidFill>
              </a14:hiddenFill>
            </a:ext>
          </a:extLst>
        </p:spPr>
      </p:pic>
      <p:sp>
        <p:nvSpPr>
          <p:cNvPr id="135" name="Rectangle 134">
            <a:extLst>
              <a:ext uri="{FF2B5EF4-FFF2-40B4-BE49-F238E27FC236}">
                <a16:creationId xmlns:a16="http://schemas.microsoft.com/office/drawing/2014/main" id="{891D1FF4-7F97-4936-9A4C-9FB71D8FB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08" y="237744"/>
            <a:ext cx="573973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54" name="Content Placeholder 2"/>
          <p:cNvSpPr>
            <a:spLocks noGrp="1"/>
          </p:cNvSpPr>
          <p:nvPr>
            <p:ph idx="1"/>
          </p:nvPr>
        </p:nvSpPr>
        <p:spPr>
          <a:xfrm>
            <a:off x="611560" y="1268760"/>
            <a:ext cx="4751396" cy="4766280"/>
          </a:xfrm>
        </p:spPr>
        <p:txBody>
          <a:bodyPr>
            <a:normAutofit/>
          </a:bodyPr>
          <a:lstStyle/>
          <a:p>
            <a:r>
              <a:rPr lang="fr-CA" sz="2400" b="1" dirty="0"/>
              <a:t>Avec cela est venue la formation de relations durables entre les hommes et les femmes afin que l’homme puisse subvenir aux besoins de ses propres enfants jusqu’à ce qu’ils puissent suivre, vers l’âge de 5 ans.
Nouvelle formation de couple en tant que couple marié.</a:t>
            </a:r>
            <a:endParaRPr lang="en-CA" sz="2400" b="1" dirty="0"/>
          </a:p>
        </p:txBody>
      </p:sp>
      <p:sp>
        <p:nvSpPr>
          <p:cNvPr id="4" name="Date Placeholder 3"/>
          <p:cNvSpPr>
            <a:spLocks noGrp="1"/>
          </p:cNvSpPr>
          <p:nvPr>
            <p:ph type="dt" sz="half" idx="10"/>
          </p:nvPr>
        </p:nvSpPr>
        <p:spPr>
          <a:xfrm>
            <a:off x="292098" y="6214535"/>
            <a:ext cx="1783080" cy="256032"/>
          </a:xfrm>
        </p:spPr>
        <p:txBody>
          <a:bodyPr>
            <a:normAutofit/>
          </a:bodyPr>
          <a:lstStyle/>
          <a:p>
            <a:pPr>
              <a:spcAft>
                <a:spcPts val="600"/>
              </a:spcAft>
              <a:defRPr/>
            </a:pPr>
            <a:fld id="{2A74E130-8D12-4C51-94A2-1DF40586B120}" type="datetime1">
              <a:rPr lang="en-CA"/>
              <a:pPr>
                <a:spcAft>
                  <a:spcPts val="600"/>
                </a:spcAft>
                <a:defRPr/>
              </a:pPr>
              <a:t>2021-08-20</a:t>
            </a:fld>
            <a:endParaRPr lang="en-C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1390</Words>
  <Application>Microsoft Office PowerPoint</Application>
  <PresentationFormat>Affichage à l'écran (4:3)</PresentationFormat>
  <Paragraphs>81</Paragraphs>
  <Slides>23</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Century Gothic</vt:lpstr>
      <vt:lpstr>Garamond</vt:lpstr>
      <vt:lpstr>Georgia</vt:lpstr>
      <vt:lpstr>Savon</vt:lpstr>
      <vt:lpstr>Histoire de la famille Introduction 
</vt:lpstr>
      <vt:lpstr>L’origine de la famille 
</vt:lpstr>
      <vt:lpstr>Le besoin de familles
</vt:lpstr>
      <vt:lpstr>Regroupement familial</vt:lpstr>
      <vt:lpstr>L’invention des familles
</vt:lpstr>
      <vt:lpstr>Familles de chasseurs-cueilleurs
</vt:lpstr>
      <vt:lpstr>Chasseurs-cueilleurs 
</vt:lpstr>
      <vt:lpstr>Début du mariage
</vt:lpstr>
      <vt:lpstr>Présentation PowerPoint</vt:lpstr>
      <vt:lpstr>Les premières familles canadiennes
</vt:lpstr>
      <vt:lpstr>Familles agricoles
</vt:lpstr>
      <vt:lpstr>Ménages familiaux 
</vt:lpstr>
      <vt:lpstr>La famille patriarcale
</vt:lpstr>
      <vt:lpstr>Sortes de mariages</vt:lpstr>
      <vt:lpstr>Familles préindustrielles
</vt:lpstr>
      <vt:lpstr>Travail des enfants (child labour)
</vt:lpstr>
      <vt:lpstr>Maître de la Maison
</vt:lpstr>
      <vt:lpstr>Familles industrielles urbaines
</vt:lpstr>
      <vt:lpstr>Les familles au Canada du 19e siècle
</vt:lpstr>
      <vt:lpstr>Rester au foyer: Les mères dans la famille nucléaire industrielle 
</vt:lpstr>
      <vt:lpstr>Famille du début du 20e siècle
</vt:lpstr>
      <vt:lpstr>La famille des consommateurs modernes 
</vt:lpstr>
      <vt:lpstr>La famille canadienne contemporaine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 de la famille Introduction 
</dc:title>
  <dc:creator>Christine Lagrandeur</dc:creator>
  <cp:lastModifiedBy>Christine Lagrandeur</cp:lastModifiedBy>
  <cp:revision>3</cp:revision>
  <dcterms:created xsi:type="dcterms:W3CDTF">2021-08-20T23:16:15Z</dcterms:created>
  <dcterms:modified xsi:type="dcterms:W3CDTF">2021-08-20T23:28:55Z</dcterms:modified>
</cp:coreProperties>
</file>