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02B1C-2DDB-4547-B1CE-63A35BF8E155}" type="datetimeFigureOut">
              <a:rPr lang="fr-CA" smtClean="0"/>
              <a:t>2019-07-08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B61A5-8194-4B3B-A4FA-68E3A3B72F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955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3B85FACE-B02E-487F-AF79-47CF6790B84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1E39AE20-FC0A-4F99-8F2F-7B96BAC84A1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9D27-C68A-4E31-9E78-FB549211ADD8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AD1F4C-6A39-4143-A72C-F6525989EBD6}" type="slidenum">
              <a:rPr lang="en-US" smtClean="0"/>
              <a:t>‹N°›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9D27-C68A-4E31-9E78-FB549211ADD8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1F4C-6A39-4143-A72C-F6525989EBD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9D27-C68A-4E31-9E78-FB549211ADD8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1F4C-6A39-4143-A72C-F6525989EBD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D89D27-C68A-4E31-9E78-FB549211ADD8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DAD1F4C-6A39-4143-A72C-F6525989EBD6}" type="slidenum">
              <a:rPr lang="en-US" smtClean="0"/>
              <a:t>‹N°›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9D27-C68A-4E31-9E78-FB549211ADD8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1F4C-6A39-4143-A72C-F6525989EBD6}" type="slidenum">
              <a:rPr lang="en-US" smtClean="0"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9D27-C68A-4E31-9E78-FB549211ADD8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1F4C-6A39-4143-A72C-F6525989EBD6}" type="slidenum">
              <a:rPr lang="en-US" smtClean="0"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1F4C-6A39-4143-A72C-F6525989EBD6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9D27-C68A-4E31-9E78-FB549211ADD8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9D27-C68A-4E31-9E78-FB549211ADD8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1F4C-6A39-4143-A72C-F6525989EBD6}" type="slidenum">
              <a:rPr lang="en-US" smtClean="0"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9D27-C68A-4E31-9E78-FB549211ADD8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1F4C-6A39-4143-A72C-F6525989EBD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D89D27-C68A-4E31-9E78-FB549211ADD8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AD1F4C-6A39-4143-A72C-F6525989EBD6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9D27-C68A-4E31-9E78-FB549211ADD8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AD1F4C-6A39-4143-A72C-F6525989EBD6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D89D27-C68A-4E31-9E78-FB549211ADD8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DAD1F4C-6A39-4143-A72C-F6525989EBD6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cmhg-phmc.gc.ca/cmh/book_images/high/v3_c4_s01_ss01_0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305800" cy="198120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Canada se prepare pour la Guerre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F7D620-6D9D-4A03-A697-8EEC13472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733800"/>
            <a:ext cx="3403600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mysteriesofcanada.com/images/Rossrif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871670" cy="1524000"/>
          </a:xfrm>
          <a:prstGeom prst="rect">
            <a:avLst/>
          </a:prstGeom>
          <a:noFill/>
        </p:spPr>
      </p:pic>
      <p:pic>
        <p:nvPicPr>
          <p:cNvPr id="21508" name="Picture 4" descr="http://upload.wikimedia.org/wikipedia/commons/e/e1/Ross_rifle_RCRMM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90800"/>
            <a:ext cx="7791238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54504"/>
            <a:ext cx="8368393" cy="4285488"/>
          </a:xfrm>
        </p:spPr>
        <p:txBody>
          <a:bodyPr>
            <a:normAutofit fontScale="92500"/>
          </a:bodyPr>
          <a:lstStyle/>
          <a:p>
            <a:r>
              <a:rPr lang="fr-CA" dirty="0"/>
              <a:t>Les soldats canadiens </a:t>
            </a:r>
            <a:r>
              <a:rPr lang="fr-CA" b="1" dirty="0">
                <a:solidFill>
                  <a:schemeClr val="bg1"/>
                </a:solidFill>
              </a:rPr>
              <a:t>volaient</a:t>
            </a:r>
            <a:r>
              <a:rPr lang="fr-CA" dirty="0"/>
              <a:t> souvent de l’équipement dans les dépôts </a:t>
            </a:r>
            <a:r>
              <a:rPr lang="fr-CA" b="1" dirty="0">
                <a:solidFill>
                  <a:schemeClr val="bg1"/>
                </a:solidFill>
              </a:rPr>
              <a:t>britanniques</a:t>
            </a:r>
            <a:r>
              <a:rPr lang="fr-CA" dirty="0"/>
              <a:t> pour </a:t>
            </a:r>
            <a:r>
              <a:rPr lang="fr-CA" b="1" dirty="0">
                <a:solidFill>
                  <a:schemeClr val="bg1"/>
                </a:solidFill>
              </a:rPr>
              <a:t>survivre</a:t>
            </a:r>
            <a:r>
              <a:rPr lang="fr-CA" dirty="0"/>
              <a:t>.</a:t>
            </a:r>
          </a:p>
          <a:p>
            <a:r>
              <a:rPr lang="fr-CA" dirty="0"/>
              <a:t>Cependant, Sam Hughes a </a:t>
            </a:r>
            <a:r>
              <a:rPr lang="fr-CA" b="1" dirty="0">
                <a:solidFill>
                  <a:srgbClr val="FFC000"/>
                </a:solidFill>
              </a:rPr>
              <a:t>refusé</a:t>
            </a:r>
            <a:r>
              <a:rPr lang="fr-CA" dirty="0"/>
              <a:t> de reculer et a insisté sur le fait que </a:t>
            </a:r>
            <a:r>
              <a:rPr lang="fr-CA" b="1" dirty="0">
                <a:solidFill>
                  <a:schemeClr val="bg1"/>
                </a:solidFill>
              </a:rPr>
              <a:t>ses choix étaient corrects.</a:t>
            </a:r>
          </a:p>
          <a:p>
            <a:r>
              <a:rPr lang="fr-CA" dirty="0"/>
              <a:t>Il a ordonné que les soldats canadiens retrouvés sans leur équipement d’origine soient </a:t>
            </a:r>
            <a:r>
              <a:rPr lang="fr-CA" dirty="0">
                <a:solidFill>
                  <a:srgbClr val="FFC000"/>
                </a:solidFill>
              </a:rPr>
              <a:t>arrêtés</a:t>
            </a:r>
            <a:r>
              <a:rPr lang="fr-CA" dirty="0"/>
              <a:t> (court </a:t>
            </a:r>
            <a:r>
              <a:rPr lang="fr-CA" dirty="0" err="1"/>
              <a:t>marshaled</a:t>
            </a:r>
            <a:r>
              <a:rPr lang="fr-CA" dirty="0"/>
              <a:t>).</a:t>
            </a:r>
          </a:p>
          <a:p>
            <a:r>
              <a:rPr lang="fr-CA" dirty="0"/>
              <a:t>Hughes </a:t>
            </a:r>
            <a:r>
              <a:rPr lang="fr-CA" b="1" dirty="0">
                <a:solidFill>
                  <a:schemeClr val="bg1"/>
                </a:solidFill>
              </a:rPr>
              <a:t>démissionne</a:t>
            </a:r>
            <a:r>
              <a:rPr lang="fr-CA" dirty="0"/>
              <a:t> en 1916 sous la </a:t>
            </a:r>
            <a:r>
              <a:rPr lang="fr-CA" b="1" dirty="0">
                <a:solidFill>
                  <a:schemeClr val="bg1"/>
                </a:solidFill>
              </a:rPr>
              <a:t>pression </a:t>
            </a:r>
            <a:r>
              <a:rPr lang="fr-CA" dirty="0"/>
              <a:t>de sir Robert Borden.</a:t>
            </a:r>
          </a:p>
          <a:p>
            <a:r>
              <a:rPr lang="fr-CA" dirty="0"/>
              <a:t>Après cela, l’Armée canadienne commence à </a:t>
            </a:r>
            <a:r>
              <a:rPr lang="fr-CA" b="1" dirty="0">
                <a:solidFill>
                  <a:schemeClr val="bg1"/>
                </a:solidFill>
              </a:rPr>
              <a:t>acheter du matériel britannique de bonne qualité</a:t>
            </a:r>
            <a:r>
              <a:rPr lang="fr-CA" dirty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807" y="309880"/>
            <a:ext cx="48768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Le </a:t>
            </a:r>
            <a:r>
              <a:rPr lang="en-US" dirty="0" err="1">
                <a:latin typeface="Arial Black" panose="020B0A04020102020204" pitchFamily="34" charset="0"/>
              </a:rPr>
              <a:t>destin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de Sam Hughes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91C7CA-FBE7-40BA-99AE-727DC6046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74320"/>
            <a:ext cx="2743200" cy="15361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>
            <a:normAutofit lnSpcReduction="10000"/>
          </a:bodyPr>
          <a:lstStyle/>
          <a:p>
            <a:r>
              <a:rPr lang="fr-CA" dirty="0"/>
              <a:t>Le Canada n’était pas préparé pour la guerre.</a:t>
            </a:r>
          </a:p>
          <a:p>
            <a:r>
              <a:rPr lang="fr-CA" dirty="0"/>
              <a:t>Sam Hughes a mal construit l’Armée canadienne.</a:t>
            </a:r>
          </a:p>
          <a:p>
            <a:r>
              <a:rPr lang="fr-CA" dirty="0"/>
              <a:t>Le fusil Ross, la pelle </a:t>
            </a:r>
            <a:r>
              <a:rPr lang="fr-CA" dirty="0" err="1"/>
              <a:t>MacAdam</a:t>
            </a:r>
            <a:r>
              <a:rPr lang="fr-CA" dirty="0"/>
              <a:t>, les programmes d’entraînement, les uniformes et les bottes ont tous été un désastre.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Points </a:t>
            </a:r>
            <a:r>
              <a:rPr lang="en-US" dirty="0" err="1">
                <a:latin typeface="Arial Black" panose="020B0A04020102020204" pitchFamily="34" charset="0"/>
              </a:rPr>
              <a:t>saillants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B53100-10A8-4A7D-9041-4966F5EFC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872" y="1752600"/>
            <a:ext cx="4012928" cy="27793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4724400" cy="4876800"/>
          </a:xfrm>
        </p:spPr>
        <p:txBody>
          <a:bodyPr>
            <a:normAutofit fontScale="92500" lnSpcReduction="20000"/>
          </a:bodyPr>
          <a:lstStyle/>
          <a:p>
            <a:r>
              <a:rPr lang="fr-CA" dirty="0"/>
              <a:t>Le Canada a fait partie du Commonwealth britannique en 1914.</a:t>
            </a:r>
          </a:p>
          <a:p>
            <a:r>
              <a:rPr lang="fr-CA" dirty="0"/>
              <a:t>Cela signifiait que le Canada pouvait contrôler sa politique intérieure (à l’intérieur du Canada), mais que la Grande-Bretagne contrôlait sa politique étrangère (relations avec d’autres pays).</a:t>
            </a:r>
          </a:p>
          <a:p>
            <a:r>
              <a:rPr lang="fr-CA" dirty="0"/>
              <a:t>Par conséquent, lorsque la Grande-Bretagne a déclaré la guerre, le Canada a été automatiquement impliqué.</a:t>
            </a:r>
          </a:p>
          <a:p>
            <a:r>
              <a:rPr lang="fr-CA" dirty="0"/>
              <a:t>On n’avait pas le choix.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La Guerre </a:t>
            </a:r>
            <a:r>
              <a:rPr lang="en-US" b="1" dirty="0" err="1">
                <a:latin typeface="Arial Black" panose="020B0A04020102020204" pitchFamily="34" charset="0"/>
              </a:rPr>
              <a:t>est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</a:rPr>
              <a:t>déclarée</a:t>
            </a: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library.mcmaster.ca/archives/exhibitions/WorldWar/picsforpages/WWI%201-2%20-%20The%20Best%20Old%20Flag%20on%20Earth%20-%20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3365" y="1524000"/>
            <a:ext cx="3644348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5E5D0102-BC83-4F29-BD74-B4E3847AB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09600"/>
            <a:ext cx="8496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fr-FR" sz="4400">
                <a:solidFill>
                  <a:srgbClr val="000000"/>
                </a:solidFill>
                <a:latin typeface="Stencil" panose="040409050D0802020404" pitchFamily="82" charset="0"/>
                <a:ea typeface="Microsoft YaHei" panose="020B0503020204020204" pitchFamily="34" charset="-122"/>
              </a:rPr>
              <a:t>Canada entre dans </a:t>
            </a:r>
          </a:p>
          <a:p>
            <a:pPr algn="ctr" eaLnBrk="1" hangingPunct="1">
              <a:buSzPct val="100000"/>
            </a:pPr>
            <a:r>
              <a:rPr lang="en-US" altLang="fr-FR" sz="4400">
                <a:solidFill>
                  <a:srgbClr val="000000"/>
                </a:solidFill>
                <a:latin typeface="Stencil" panose="040409050D0802020404" pitchFamily="82" charset="0"/>
                <a:ea typeface="Microsoft YaHei" panose="020B0503020204020204" pitchFamily="34" charset="-122"/>
              </a:rPr>
              <a:t>la guerre</a:t>
            </a: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1B6B27D1-8C48-46D2-95F9-51734161F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2060575"/>
            <a:ext cx="58324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CA" altLang="fr-FR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D’un océan à l’autre, les Canadiens ont célébré la guerre. Pourquoi? Une réaction réflexe? Un devoir patriotique? La réponse est complexe.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CA" altLang="fr-FR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Par rapport à nos ennemis, nous n’étions pas préparés.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CA" altLang="fr-FR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fr-CA" altLang="fr-FR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Armée – 4 000 hommes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CA" altLang="fr-FR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Marine – 2 navires désuets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CA" altLang="fr-FR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Milice – 70 000 militaires mal entraînés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CA" altLang="fr-FR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fr-CA" altLang="fr-FR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30000 bénévoles en août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CA" altLang="fr-FR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L’armée s’est </a:t>
            </a:r>
            <a:r>
              <a:rPr lang="fr-CA" altLang="fr-FR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mobilisée</a:t>
            </a:r>
            <a:r>
              <a:rPr lang="fr-CA" altLang="fr-FR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dans un camp construit à la hâte à Valcartier Québec sous le leadership omniprésent et capricieux du ministre de la Milice et de la </a:t>
            </a:r>
            <a:r>
              <a:rPr lang="fr-CA" altLang="fr-FR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Défense...</a:t>
            </a:r>
            <a:endParaRPr lang="en-US" altLang="fr-FR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20" name="Image 3">
            <a:extLst>
              <a:ext uri="{FF2B5EF4-FFF2-40B4-BE49-F238E27FC236}">
                <a16:creationId xmlns:a16="http://schemas.microsoft.com/office/drawing/2014/main" id="{4111D32B-88D2-4E7B-808A-0A3D9A73A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2556">
            <a:off x="5241925" y="2449513"/>
            <a:ext cx="349567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867400" cy="4724400"/>
          </a:xfrm>
        </p:spPr>
        <p:txBody>
          <a:bodyPr>
            <a:normAutofit/>
          </a:bodyPr>
          <a:lstStyle/>
          <a:p>
            <a:r>
              <a:rPr lang="fr-CA" dirty="0"/>
              <a:t>Le Canada n’avait pas d’armée professionnelle.</a:t>
            </a:r>
          </a:p>
          <a:p>
            <a:r>
              <a:rPr lang="fr-CA" dirty="0"/>
              <a:t>Le premier ministre du Canada, sir Robert Borden, se rend compte que le Canada doit bâtir une armée rapidement pour respecter ses obligations coloniales.</a:t>
            </a:r>
          </a:p>
          <a:p>
            <a:r>
              <a:rPr lang="fr-CA" dirty="0"/>
              <a:t>Sir Sam Hughes (ministre de la Milice) est choisi pour constituer le Corps expéditionnaire canadien.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314960"/>
            <a:ext cx="6705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Le Corps </a:t>
            </a:r>
            <a:r>
              <a:rPr lang="en-US" dirty="0" err="1">
                <a:latin typeface="Arial Black" panose="020B0A04020102020204" pitchFamily="34" charset="0"/>
              </a:rPr>
              <a:t>expéditionnaire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canadien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5362" name="Picture 2" descr="http://www.freepedia.co.uk/The%20Web%20Site%20Backup/FWW%20(3)/FWWborden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7530" y="990600"/>
            <a:ext cx="1676400" cy="2780852"/>
          </a:xfrm>
          <a:prstGeom prst="rect">
            <a:avLst/>
          </a:prstGeom>
          <a:noFill/>
        </p:spPr>
      </p:pic>
      <p:pic>
        <p:nvPicPr>
          <p:cNvPr id="15364" name="Picture 4" descr="http://www.journal.forces.gc.ca/vo7/no4/images/Richar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4656" y="3962400"/>
            <a:ext cx="2024039" cy="2372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4038600"/>
          </a:xfrm>
        </p:spPr>
        <p:txBody>
          <a:bodyPr>
            <a:normAutofit/>
          </a:bodyPr>
          <a:lstStyle/>
          <a:p>
            <a:r>
              <a:rPr lang="fr-CA" sz="2000" dirty="0"/>
              <a:t>Hughes était un </a:t>
            </a:r>
            <a:r>
              <a:rPr lang="fr-CA" sz="2000" b="1" dirty="0">
                <a:solidFill>
                  <a:schemeClr val="bg1"/>
                </a:solidFill>
              </a:rPr>
              <a:t>excellent recruteur </a:t>
            </a:r>
            <a:r>
              <a:rPr lang="fr-CA" sz="2000" dirty="0"/>
              <a:t>– des milliers d’hommes se sont portés </a:t>
            </a:r>
            <a:r>
              <a:rPr lang="fr-CA" sz="2000" b="1" dirty="0">
                <a:solidFill>
                  <a:schemeClr val="bg1"/>
                </a:solidFill>
              </a:rPr>
              <a:t>volontaires</a:t>
            </a:r>
            <a:r>
              <a:rPr lang="fr-CA" sz="2000" dirty="0"/>
              <a:t> durant les premiers mois de la guerre.</a:t>
            </a:r>
          </a:p>
          <a:p>
            <a:r>
              <a:rPr lang="fr-CA" sz="2000" dirty="0"/>
              <a:t>La plupart des Canadiens étaient britanniques et beaucoup se sont sentis </a:t>
            </a:r>
            <a:r>
              <a:rPr lang="fr-CA" sz="2000" b="1" dirty="0">
                <a:solidFill>
                  <a:schemeClr val="bg1"/>
                </a:solidFill>
              </a:rPr>
              <a:t>obligés</a:t>
            </a:r>
            <a:r>
              <a:rPr lang="fr-CA" sz="2000" dirty="0"/>
              <a:t> de défendre l’Angleterre.</a:t>
            </a:r>
          </a:p>
          <a:p>
            <a:r>
              <a:rPr lang="fr-CA" sz="2000" dirty="0"/>
              <a:t>En outre, la plupart des recrues s’attendaient à une </a:t>
            </a:r>
            <a:r>
              <a:rPr lang="fr-CA" sz="2000" b="1" dirty="0">
                <a:solidFill>
                  <a:schemeClr val="bg1"/>
                </a:solidFill>
              </a:rPr>
              <a:t>aventure</a:t>
            </a:r>
            <a:r>
              <a:rPr lang="fr-CA" sz="2000" dirty="0"/>
              <a:t> et que la guerre serait </a:t>
            </a:r>
            <a:r>
              <a:rPr lang="fr-CA" sz="2000" b="1" dirty="0">
                <a:solidFill>
                  <a:schemeClr val="bg1"/>
                </a:solidFill>
              </a:rPr>
              <a:t>courte.</a:t>
            </a:r>
          </a:p>
          <a:p>
            <a:r>
              <a:rPr lang="fr-CA" sz="2000" dirty="0"/>
              <a:t>Hughes a également construit un grand camp d’entraînement à Valcartier, au Québec, en un </a:t>
            </a:r>
            <a:r>
              <a:rPr lang="fr-CA" sz="2000" b="1" dirty="0">
                <a:solidFill>
                  <a:schemeClr val="bg1"/>
                </a:solidFill>
              </a:rPr>
              <a:t>temps record</a:t>
            </a:r>
            <a:r>
              <a:rPr lang="fr-CA" sz="2000" dirty="0"/>
              <a:t>.</a:t>
            </a:r>
          </a:p>
          <a:p>
            <a:r>
              <a:rPr lang="fr-CA" sz="2000" dirty="0"/>
              <a:t>Grâce à Hughes, de grandes quantités d’hommes canadiens seraient </a:t>
            </a:r>
            <a:r>
              <a:rPr lang="fr-CA" sz="2000" b="1" dirty="0">
                <a:solidFill>
                  <a:schemeClr val="bg1"/>
                </a:solidFill>
              </a:rPr>
              <a:t>prêts</a:t>
            </a:r>
            <a:r>
              <a:rPr lang="fr-CA" sz="2000" dirty="0"/>
              <a:t> à se battre au début de 1915.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762000"/>
          </a:xfrm>
        </p:spPr>
        <p:txBody>
          <a:bodyPr>
            <a:normAutofit fontScale="90000"/>
          </a:bodyPr>
          <a:lstStyle/>
          <a:p>
            <a:r>
              <a:rPr lang="fr-CA" dirty="0">
                <a:latin typeface="Arial Black" panose="020B0A04020102020204" pitchFamily="34" charset="0"/>
              </a:rPr>
              <a:t>Accomplissements de Sir Sam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2B7D03-A25D-469C-8E2B-C3097FC61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143375"/>
            <a:ext cx="1838325" cy="24860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F3055CB-8277-4989-A033-B3DEBE713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61324"/>
            <a:ext cx="5186680" cy="20226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55801"/>
            <a:ext cx="4495800" cy="5105400"/>
          </a:xfrm>
        </p:spPr>
        <p:txBody>
          <a:bodyPr>
            <a:normAutofit fontScale="92500" lnSpcReduction="20000"/>
          </a:bodyPr>
          <a:lstStyle/>
          <a:p>
            <a:r>
              <a:rPr lang="fr-CA" dirty="0"/>
              <a:t>Le Canada comptait peu d’hommes ayant une </a:t>
            </a:r>
            <a:r>
              <a:rPr lang="fr-CA" b="1" dirty="0">
                <a:solidFill>
                  <a:schemeClr val="bg1"/>
                </a:solidFill>
              </a:rPr>
              <a:t>expérience militaire </a:t>
            </a:r>
            <a:r>
              <a:rPr lang="fr-CA" dirty="0"/>
              <a:t>moderne.</a:t>
            </a:r>
          </a:p>
          <a:p>
            <a:r>
              <a:rPr lang="fr-CA" dirty="0"/>
              <a:t>Par conséquent, la formation reçue à Valcartier était souvent </a:t>
            </a:r>
            <a:r>
              <a:rPr lang="fr-CA" b="1" dirty="0">
                <a:solidFill>
                  <a:schemeClr val="bg1"/>
                </a:solidFill>
              </a:rPr>
              <a:t>inutile</a:t>
            </a:r>
            <a:r>
              <a:rPr lang="fr-CA" dirty="0"/>
              <a:t> et </a:t>
            </a:r>
            <a:r>
              <a:rPr lang="fr-CA" b="1" dirty="0">
                <a:solidFill>
                  <a:schemeClr val="bg1"/>
                </a:solidFill>
              </a:rPr>
              <a:t>désuète</a:t>
            </a:r>
            <a:r>
              <a:rPr lang="fr-CA" dirty="0"/>
              <a:t>.</a:t>
            </a:r>
          </a:p>
          <a:p>
            <a:r>
              <a:rPr lang="fr-CA" dirty="0"/>
              <a:t>La formation était si </a:t>
            </a:r>
            <a:r>
              <a:rPr lang="fr-CA" b="1" dirty="0">
                <a:solidFill>
                  <a:schemeClr val="bg1"/>
                </a:solidFill>
              </a:rPr>
              <a:t>mauvaise</a:t>
            </a:r>
            <a:r>
              <a:rPr lang="fr-CA" dirty="0"/>
              <a:t> que, lorsque les Canadiens ont été envoyés en Grande-Bretagne, ils ont été </a:t>
            </a:r>
            <a:r>
              <a:rPr lang="fr-CA" b="1" dirty="0">
                <a:solidFill>
                  <a:schemeClr val="bg1"/>
                </a:solidFill>
              </a:rPr>
              <a:t>jugés</a:t>
            </a:r>
            <a:r>
              <a:rPr lang="fr-CA" dirty="0"/>
              <a:t> « </a:t>
            </a:r>
            <a:r>
              <a:rPr lang="fr-CA" b="1" dirty="0">
                <a:solidFill>
                  <a:schemeClr val="bg1"/>
                </a:solidFill>
              </a:rPr>
              <a:t>inaptes au combat </a:t>
            </a:r>
            <a:r>
              <a:rPr lang="fr-CA" dirty="0"/>
              <a:t>».</a:t>
            </a:r>
          </a:p>
          <a:p>
            <a:r>
              <a:rPr lang="fr-CA" dirty="0"/>
              <a:t>Les Britanniques ont dû former de nouveau des Canadiens à Salisbury Plain, une base en Angleterre.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 Black" panose="020B0A04020102020204" pitchFamily="34" charset="0"/>
              </a:rPr>
              <a:t>Échec</a:t>
            </a:r>
            <a:r>
              <a:rPr lang="en-US" dirty="0">
                <a:latin typeface="Arial Black" panose="020B0A04020102020204" pitchFamily="34" charset="0"/>
              </a:rPr>
              <a:t> # 1: </a:t>
            </a:r>
            <a:r>
              <a:rPr lang="en-US" dirty="0" err="1">
                <a:latin typeface="Arial Black" panose="020B0A04020102020204" pitchFamily="34" charset="0"/>
              </a:rPr>
              <a:t>Entraînement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7410" name="Picture 2" descr="http://acanadianfamily.files.wordpress.com/2009/11/valcart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4556" y="1173481"/>
            <a:ext cx="3948444" cy="2484120"/>
          </a:xfrm>
          <a:prstGeom prst="rect">
            <a:avLst/>
          </a:prstGeom>
          <a:noFill/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38A59ED-81A4-4879-8BC5-2ED64F193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807981"/>
            <a:ext cx="3408680" cy="25532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7848600" cy="4572000"/>
          </a:xfrm>
        </p:spPr>
        <p:txBody>
          <a:bodyPr>
            <a:normAutofit fontScale="92500" lnSpcReduction="20000"/>
          </a:bodyPr>
          <a:lstStyle/>
          <a:p>
            <a:r>
              <a:rPr lang="fr-CA" dirty="0"/>
              <a:t>Hughes a donné des contrats militaires pour des vêtements et de l’équipement à des amis personnels et à des sous-traitants.</a:t>
            </a:r>
          </a:p>
          <a:p>
            <a:r>
              <a:rPr lang="fr-CA" dirty="0"/>
              <a:t>Par conséquent, l’équipement canadien n’était pas adapté à la guerre des tranchées.</a:t>
            </a:r>
          </a:p>
          <a:p>
            <a:r>
              <a:rPr lang="fr-CA" dirty="0"/>
              <a:t>Les uniformes ne faisaient pas biens, ils étaient extrêmement piquants et avaient mal cousus.</a:t>
            </a:r>
          </a:p>
          <a:p>
            <a:r>
              <a:rPr lang="fr-CA" dirty="0"/>
              <a:t>Dans les tranchées humides, de nombreux uniformes se sont simplement effondrés.</a:t>
            </a:r>
          </a:p>
          <a:p>
            <a:r>
              <a:rPr lang="fr-CA" dirty="0"/>
              <a:t>Les bottes canadiennes étaient encore pires.</a:t>
            </a:r>
          </a:p>
          <a:p>
            <a:r>
              <a:rPr lang="fr-CA" dirty="0"/>
              <a:t>Au lieu du cuir ou du caoutchouc, les bottes étaient faites de papier épais et traité. Si elles restaient humides, elles se désintégreraient souvent.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553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latin typeface="Arial Black" panose="020B0A04020102020204" pitchFamily="34" charset="0"/>
              </a:rPr>
              <a:t>Échec</a:t>
            </a:r>
            <a:r>
              <a:rPr lang="en-US" dirty="0">
                <a:latin typeface="Arial Black" panose="020B0A04020102020204" pitchFamily="34" charset="0"/>
              </a:rPr>
              <a:t> #2: </a:t>
            </a:r>
            <a:r>
              <a:rPr lang="en-US" dirty="0" err="1">
                <a:latin typeface="Arial Black" panose="020B0A04020102020204" pitchFamily="34" charset="0"/>
              </a:rPr>
              <a:t>Uniformes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9C6104-F703-4159-B9C5-DAE160E67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81000"/>
            <a:ext cx="2721428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8600" y="1524000"/>
            <a:ext cx="4876800" cy="4648200"/>
          </a:xfrm>
        </p:spPr>
        <p:txBody>
          <a:bodyPr>
            <a:normAutofit fontScale="92500" lnSpcReduction="20000"/>
          </a:bodyPr>
          <a:lstStyle/>
          <a:p>
            <a:r>
              <a:rPr lang="fr-CA" dirty="0"/>
              <a:t>Hughes ordonne que chaque soldat reçoive une pelle </a:t>
            </a:r>
            <a:r>
              <a:rPr lang="fr-CA" dirty="0" err="1"/>
              <a:t>MacAdam</a:t>
            </a:r>
            <a:r>
              <a:rPr lang="fr-CA" dirty="0"/>
              <a:t> comme outil de construction.</a:t>
            </a:r>
          </a:p>
          <a:p>
            <a:r>
              <a:rPr lang="fr-CA" dirty="0"/>
              <a:t>Cette pelle était trop courte et lourde pour être utile dans les tranchées.</a:t>
            </a:r>
          </a:p>
          <a:p>
            <a:r>
              <a:rPr lang="fr-CA" dirty="0"/>
              <a:t>En outre, la pelle avait un trou dans la lame, pour permettre son utilisation comme bouclier (</a:t>
            </a:r>
            <a:r>
              <a:rPr lang="fr-CA" dirty="0" err="1"/>
              <a:t>shield</a:t>
            </a:r>
            <a:r>
              <a:rPr lang="fr-CA" dirty="0"/>
              <a:t>).</a:t>
            </a:r>
          </a:p>
          <a:p>
            <a:r>
              <a:rPr lang="fr-CA" dirty="0"/>
              <a:t>Cela signifiait qu’il était complètement inutile pour déplacer le sol humide.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Arial Black" panose="020B0A04020102020204" pitchFamily="34" charset="0"/>
              </a:rPr>
              <a:t>Échec</a:t>
            </a:r>
            <a:r>
              <a:rPr lang="en-US" dirty="0">
                <a:latin typeface="Arial Black" panose="020B0A04020102020204" pitchFamily="34" charset="0"/>
              </a:rPr>
              <a:t> #3: La </a:t>
            </a:r>
            <a:r>
              <a:rPr lang="en-US" dirty="0" err="1">
                <a:latin typeface="Arial Black" panose="020B0A04020102020204" pitchFamily="34" charset="0"/>
              </a:rPr>
              <a:t>Pelle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MacAdam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8434" name="Picture 2" descr="WW 1 Soldier,Shield Shov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310896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48480" y="1544320"/>
            <a:ext cx="4074160" cy="4704080"/>
          </a:xfrm>
        </p:spPr>
        <p:txBody>
          <a:bodyPr>
            <a:normAutofit fontScale="92500" lnSpcReduction="10000"/>
          </a:bodyPr>
          <a:lstStyle/>
          <a:p>
            <a:r>
              <a:rPr lang="fr-CA" sz="2400" dirty="0"/>
              <a:t>Inspiré d’un fusil de chasse qui a déjà eu du succès, le fusil Ross a été remis à tous les soldats canadiens.</a:t>
            </a:r>
          </a:p>
          <a:p>
            <a:r>
              <a:rPr lang="fr-CA" sz="2400" dirty="0"/>
              <a:t>Il était trop </a:t>
            </a:r>
            <a:r>
              <a:rPr lang="fr-CA" sz="2400" b="1" dirty="0">
                <a:solidFill>
                  <a:schemeClr val="bg1"/>
                </a:solidFill>
              </a:rPr>
              <a:t>long</a:t>
            </a:r>
            <a:r>
              <a:rPr lang="fr-CA" sz="2400" dirty="0"/>
              <a:t> et </a:t>
            </a:r>
            <a:r>
              <a:rPr lang="fr-CA" sz="2400" b="1" dirty="0">
                <a:solidFill>
                  <a:schemeClr val="bg1"/>
                </a:solidFill>
              </a:rPr>
              <a:t>lourd</a:t>
            </a:r>
            <a:r>
              <a:rPr lang="fr-CA" sz="2400" dirty="0"/>
              <a:t> pour être utilisé efficacement dans les tranchées.</a:t>
            </a:r>
          </a:p>
          <a:p>
            <a:r>
              <a:rPr lang="fr-CA" sz="2400" dirty="0"/>
              <a:t>Même si elle était précise, elle s’</a:t>
            </a:r>
            <a:r>
              <a:rPr lang="fr-CA" sz="2400" b="1" dirty="0">
                <a:solidFill>
                  <a:schemeClr val="bg1"/>
                </a:solidFill>
              </a:rPr>
              <a:t>enrayait</a:t>
            </a:r>
            <a:r>
              <a:rPr lang="fr-CA" sz="2400" dirty="0"/>
              <a:t> (arrêtait) si elle était </a:t>
            </a:r>
            <a:r>
              <a:rPr lang="fr-CA" sz="2400" b="1" dirty="0">
                <a:solidFill>
                  <a:schemeClr val="bg1"/>
                </a:solidFill>
              </a:rPr>
              <a:t>sale</a:t>
            </a:r>
            <a:r>
              <a:rPr lang="fr-CA" sz="2400" dirty="0"/>
              <a:t>, </a:t>
            </a:r>
            <a:r>
              <a:rPr lang="fr-CA" sz="2400" b="1" dirty="0">
                <a:solidFill>
                  <a:schemeClr val="bg1"/>
                </a:solidFill>
              </a:rPr>
              <a:t>humide</a:t>
            </a:r>
            <a:r>
              <a:rPr lang="fr-CA" sz="2400" dirty="0"/>
              <a:t>, </a:t>
            </a:r>
            <a:r>
              <a:rPr lang="fr-CA" sz="2400" b="1" dirty="0">
                <a:solidFill>
                  <a:schemeClr val="bg1"/>
                </a:solidFill>
              </a:rPr>
              <a:t>froide</a:t>
            </a:r>
            <a:r>
              <a:rPr lang="fr-CA" sz="2400" dirty="0"/>
              <a:t> ou </a:t>
            </a:r>
            <a:r>
              <a:rPr lang="fr-CA" sz="2400" b="1" dirty="0">
                <a:solidFill>
                  <a:schemeClr val="bg1"/>
                </a:solidFill>
              </a:rPr>
              <a:t>chaude</a:t>
            </a:r>
            <a:r>
              <a:rPr lang="fr-CA" sz="2400" dirty="0"/>
              <a:t>.</a:t>
            </a:r>
          </a:p>
          <a:p>
            <a:r>
              <a:rPr lang="fr-CA" sz="2400" dirty="0"/>
              <a:t>De nombreux Canadiens sont morts parce que leur fusil leur a fait </a:t>
            </a:r>
            <a:r>
              <a:rPr lang="fr-CA" sz="2400" b="1" dirty="0">
                <a:solidFill>
                  <a:schemeClr val="bg1"/>
                </a:solidFill>
              </a:rPr>
              <a:t>défaut</a:t>
            </a:r>
            <a:r>
              <a:rPr lang="fr-CA" sz="2400" dirty="0"/>
              <a:t> au combat.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>
                <a:latin typeface="Arial Black" panose="020B0A04020102020204" pitchFamily="34" charset="0"/>
              </a:rPr>
              <a:t>Échec</a:t>
            </a:r>
            <a:r>
              <a:rPr lang="en-US" dirty="0">
                <a:latin typeface="Arial Black" panose="020B0A04020102020204" pitchFamily="34" charset="0"/>
              </a:rPr>
              <a:t> # 4: Le fusil Ross</a:t>
            </a:r>
          </a:p>
        </p:txBody>
      </p:sp>
      <p:pic>
        <p:nvPicPr>
          <p:cNvPr id="22530" name="Picture 2" descr="http://www.cmhg-phmc.gc.ca/cmh/book_images/high/v3_c4_s01_ss01_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360" y="1544320"/>
            <a:ext cx="3129279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122</TotalTime>
  <Words>779</Words>
  <Application>Microsoft Office PowerPoint</Application>
  <PresentationFormat>Affichage à l'écran (4:3)</PresentationFormat>
  <Paragraphs>57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 Black</vt:lpstr>
      <vt:lpstr>Calibri</vt:lpstr>
      <vt:lpstr>Constantia</vt:lpstr>
      <vt:lpstr>Stencil</vt:lpstr>
      <vt:lpstr>Tahoma</vt:lpstr>
      <vt:lpstr>Times New Roman</vt:lpstr>
      <vt:lpstr>Wingdings 2</vt:lpstr>
      <vt:lpstr>Paper</vt:lpstr>
      <vt:lpstr>Canada se prepare pour la Guerre</vt:lpstr>
      <vt:lpstr>La Guerre est déclarée</vt:lpstr>
      <vt:lpstr>Présentation PowerPoint</vt:lpstr>
      <vt:lpstr>Le Corps expéditionnaire canadien</vt:lpstr>
      <vt:lpstr>Accomplissements de Sir Sam</vt:lpstr>
      <vt:lpstr>Échec # 1: Entraînement</vt:lpstr>
      <vt:lpstr>Échec #2: Uniformes</vt:lpstr>
      <vt:lpstr>Échec #3: La Pelle MacAdam</vt:lpstr>
      <vt:lpstr>Échec # 4: Le fusil Ross</vt:lpstr>
      <vt:lpstr>Présentation PowerPoint</vt:lpstr>
      <vt:lpstr>Le destin  de Sam Hughes</vt:lpstr>
      <vt:lpstr>Points saillants</vt:lpstr>
    </vt:vector>
  </TitlesOfParts>
  <Company>DPCDSB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 Prepares for War</dc:title>
  <dc:creator>ICT</dc:creator>
  <cp:lastModifiedBy>Christine Lagrandeur</cp:lastModifiedBy>
  <cp:revision>20</cp:revision>
  <dcterms:created xsi:type="dcterms:W3CDTF">2010-09-13T16:22:44Z</dcterms:created>
  <dcterms:modified xsi:type="dcterms:W3CDTF">2019-07-08T15:19:15Z</dcterms:modified>
</cp:coreProperties>
</file>