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sldIdLst>
    <p:sldId id="256" r:id="rId2"/>
    <p:sldId id="272" r:id="rId3"/>
    <p:sldId id="257" r:id="rId4"/>
    <p:sldId id="258" r:id="rId5"/>
    <p:sldId id="259" r:id="rId6"/>
    <p:sldId id="264" r:id="rId7"/>
    <p:sldId id="278" r:id="rId8"/>
    <p:sldId id="273" r:id="rId9"/>
    <p:sldId id="279" r:id="rId10"/>
    <p:sldId id="274" r:id="rId11"/>
    <p:sldId id="280" r:id="rId12"/>
    <p:sldId id="267" r:id="rId13"/>
    <p:sldId id="268" r:id="rId14"/>
    <p:sldId id="281" r:id="rId15"/>
    <p:sldId id="277" r:id="rId16"/>
    <p:sldId id="275"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snapToObjects="1">
      <p:cViewPr varScale="1">
        <p:scale>
          <a:sx n="60" d="100"/>
          <a:sy n="60" d="100"/>
        </p:scale>
        <p:origin x="67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65FAC-03D4-5F48-B4A7-BA83FA19FC37}"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F395E-49D6-CF43-890C-33E264CC6C19}" type="slidenum">
              <a:rPr lang="en-US" smtClean="0"/>
              <a:t>‹N°›</a:t>
            </a:fld>
            <a:endParaRPr lang="en-US"/>
          </a:p>
        </p:txBody>
      </p:sp>
    </p:spTree>
    <p:extLst>
      <p:ext uri="{BB962C8B-B14F-4D97-AF65-F5344CB8AC3E}">
        <p14:creationId xmlns:p14="http://schemas.microsoft.com/office/powerpoint/2010/main" val="3461946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ilitaryhistorynow.com/2014/04/30/hitlers-holdouts-meet-the-last-german-troops-to-surrender-in-ww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xpress.co.uk/travel/articles/633088/hitler-grave-resting-spot-berlin-german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https://militaryhistorynow.com/2014/04/30/hitlers-holdouts-meet-the-last-german-troops-to-surrender-in-ww2/</a:t>
            </a:r>
            <a:endParaRPr lang="en-US" dirty="0"/>
          </a:p>
          <a:p>
            <a:r>
              <a:rPr lang="en-US" dirty="0">
                <a:hlinkClick r:id="rId4"/>
              </a:rPr>
              <a:t>https://www.express.co.uk/travel/articles/633088/hitler-grave-resting-spot-berlin-germany</a:t>
            </a:r>
            <a:endParaRPr lang="en-US" dirty="0"/>
          </a:p>
        </p:txBody>
      </p:sp>
      <p:sp>
        <p:nvSpPr>
          <p:cNvPr id="4" name="Slide Number Placeholder 3"/>
          <p:cNvSpPr>
            <a:spLocks noGrp="1"/>
          </p:cNvSpPr>
          <p:nvPr>
            <p:ph type="sldNum" sz="quarter" idx="10"/>
          </p:nvPr>
        </p:nvSpPr>
        <p:spPr/>
        <p:txBody>
          <a:bodyPr/>
          <a:lstStyle/>
          <a:p>
            <a:fld id="{80CF395E-49D6-CF43-890C-33E264CC6C19}" type="slidenum">
              <a:rPr lang="en-US" smtClean="0"/>
              <a:t>3</a:t>
            </a:fld>
            <a:endParaRPr lang="en-US"/>
          </a:p>
        </p:txBody>
      </p:sp>
    </p:spTree>
    <p:extLst>
      <p:ext uri="{BB962C8B-B14F-4D97-AF65-F5344CB8AC3E}">
        <p14:creationId xmlns:p14="http://schemas.microsoft.com/office/powerpoint/2010/main" val="152205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DB07926-F746-784E-8F8F-DA26D09E502A}" type="slidenum">
              <a:rPr lang="en-US" sz="1200"/>
              <a:pPr/>
              <a:t>12</a:t>
            </a:fld>
            <a:endParaRPr lang="en-US" sz="1200"/>
          </a:p>
        </p:txBody>
      </p:sp>
    </p:spTree>
    <p:extLst>
      <p:ext uri="{BB962C8B-B14F-4D97-AF65-F5344CB8AC3E}">
        <p14:creationId xmlns:p14="http://schemas.microsoft.com/office/powerpoint/2010/main" val="188640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200">
                <a:solidFill>
                  <a:schemeClr val="tx1"/>
                </a:solidFill>
                <a:latin typeface="Comic Sans MS" charset="0"/>
                <a:ea typeface="ＭＳ Ｐゴシック" charset="0"/>
              </a:defRPr>
            </a:lvl1pPr>
            <a:lvl2pPr marL="730171" indent="-280835" defTabSz="914274" eaLnBrk="0" hangingPunct="0">
              <a:defRPr sz="2200">
                <a:solidFill>
                  <a:schemeClr val="tx1"/>
                </a:solidFill>
                <a:latin typeface="Comic Sans MS" charset="0"/>
                <a:ea typeface="ＭＳ Ｐゴシック" charset="0"/>
              </a:defRPr>
            </a:lvl2pPr>
            <a:lvl3pPr marL="1123340" indent="-224668" defTabSz="914274" eaLnBrk="0" hangingPunct="0">
              <a:defRPr sz="2200">
                <a:solidFill>
                  <a:schemeClr val="tx1"/>
                </a:solidFill>
                <a:latin typeface="Comic Sans MS" charset="0"/>
                <a:ea typeface="ＭＳ Ｐゴシック" charset="0"/>
              </a:defRPr>
            </a:lvl3pPr>
            <a:lvl4pPr marL="1572677" indent="-224668" defTabSz="914274" eaLnBrk="0" hangingPunct="0">
              <a:defRPr sz="2200">
                <a:solidFill>
                  <a:schemeClr val="tx1"/>
                </a:solidFill>
                <a:latin typeface="Comic Sans MS" charset="0"/>
                <a:ea typeface="ＭＳ Ｐゴシック" charset="0"/>
              </a:defRPr>
            </a:lvl4pPr>
            <a:lvl5pPr marL="2022013" indent="-224668" defTabSz="914274" eaLnBrk="0" hangingPunct="0">
              <a:defRPr sz="2200">
                <a:solidFill>
                  <a:schemeClr val="tx1"/>
                </a:solidFill>
                <a:latin typeface="Comic Sans MS" charset="0"/>
                <a:ea typeface="ＭＳ Ｐゴシック" charset="0"/>
              </a:defRPr>
            </a:lvl5pPr>
            <a:lvl6pPr marL="2471349" indent="-224668" defTabSz="914274" eaLnBrk="0" fontAlgn="base" hangingPunct="0">
              <a:lnSpc>
                <a:spcPct val="80000"/>
              </a:lnSpc>
              <a:spcBef>
                <a:spcPct val="20000"/>
              </a:spcBef>
              <a:spcAft>
                <a:spcPct val="0"/>
              </a:spcAft>
              <a:buChar char="•"/>
              <a:defRPr sz="2200">
                <a:solidFill>
                  <a:schemeClr val="tx1"/>
                </a:solidFill>
                <a:latin typeface="Comic Sans MS" charset="0"/>
                <a:ea typeface="ＭＳ Ｐゴシック" charset="0"/>
              </a:defRPr>
            </a:lvl6pPr>
            <a:lvl7pPr marL="2920685" indent="-224668" defTabSz="914274" eaLnBrk="0" fontAlgn="base" hangingPunct="0">
              <a:lnSpc>
                <a:spcPct val="80000"/>
              </a:lnSpc>
              <a:spcBef>
                <a:spcPct val="20000"/>
              </a:spcBef>
              <a:spcAft>
                <a:spcPct val="0"/>
              </a:spcAft>
              <a:buChar char="•"/>
              <a:defRPr sz="2200">
                <a:solidFill>
                  <a:schemeClr val="tx1"/>
                </a:solidFill>
                <a:latin typeface="Comic Sans MS" charset="0"/>
                <a:ea typeface="ＭＳ Ｐゴシック" charset="0"/>
              </a:defRPr>
            </a:lvl7pPr>
            <a:lvl8pPr marL="3370021" indent="-224668" defTabSz="914274" eaLnBrk="0" fontAlgn="base" hangingPunct="0">
              <a:lnSpc>
                <a:spcPct val="80000"/>
              </a:lnSpc>
              <a:spcBef>
                <a:spcPct val="20000"/>
              </a:spcBef>
              <a:spcAft>
                <a:spcPct val="0"/>
              </a:spcAft>
              <a:buChar char="•"/>
              <a:defRPr sz="2200">
                <a:solidFill>
                  <a:schemeClr val="tx1"/>
                </a:solidFill>
                <a:latin typeface="Comic Sans MS" charset="0"/>
                <a:ea typeface="ＭＳ Ｐゴシック" charset="0"/>
              </a:defRPr>
            </a:lvl8pPr>
            <a:lvl9pPr marL="3819357" indent="-224668" defTabSz="914274" eaLnBrk="0" fontAlgn="base" hangingPunct="0">
              <a:lnSpc>
                <a:spcPct val="80000"/>
              </a:lnSpc>
              <a:spcBef>
                <a:spcPct val="20000"/>
              </a:spcBef>
              <a:spcAft>
                <a:spcPct val="0"/>
              </a:spcAft>
              <a:buChar char="•"/>
              <a:defRPr sz="2200">
                <a:solidFill>
                  <a:schemeClr val="tx1"/>
                </a:solidFill>
                <a:latin typeface="Comic Sans MS" charset="0"/>
                <a:ea typeface="ＭＳ Ｐゴシック" charset="0"/>
              </a:defRPr>
            </a:lvl9pPr>
          </a:lstStyle>
          <a:p>
            <a:pPr eaLnBrk="1" hangingPunct="1"/>
            <a:fld id="{3600E854-BBCD-2D45-957D-C73C7D22A655}" type="slidenum">
              <a:rPr lang="en-US" sz="1200">
                <a:latin typeface="Arial" charset="0"/>
              </a:rPr>
              <a:pPr eaLnBrk="1" hangingPunct="1"/>
              <a:t>15</a:t>
            </a:fld>
            <a:endParaRPr lang="en-US" sz="120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	The audio above was a statement made by Harry S. Truman</a:t>
            </a:r>
            <a:r>
              <a:rPr lang="ja-JP" altLang="en-US" dirty="0"/>
              <a:t>’</a:t>
            </a:r>
            <a:r>
              <a:rPr lang="en-US" dirty="0"/>
              <a:t>s announcing the atomic bombing at Hiroshima on August 6, 1945. The audio was recorded via voice recorder from the </a:t>
            </a:r>
            <a:r>
              <a:rPr lang="ja-JP" altLang="en-US" dirty="0"/>
              <a:t>“</a:t>
            </a:r>
            <a:r>
              <a:rPr lang="en-US" dirty="0"/>
              <a:t>American Presidency Project</a:t>
            </a:r>
            <a:r>
              <a:rPr lang="ja-JP" altLang="en-US" dirty="0"/>
              <a:t>”</a:t>
            </a:r>
            <a:r>
              <a:rPr lang="en-US" dirty="0"/>
              <a:t> website because the website does not offer a direct download due to copyright issues. The picture above is of stunning mushroom cloud. Truman</a:t>
            </a:r>
            <a:r>
              <a:rPr lang="ja-JP" altLang="en-US" dirty="0"/>
              <a:t>’</a:t>
            </a:r>
            <a:r>
              <a:rPr lang="en-US" dirty="0"/>
              <a:t>s speech is confidence and assures an American victory. He mentions beating the Germans and pride in the U.S. for having the first atomic weapon. He also states some of his motivations for bombing Japan.</a:t>
            </a:r>
          </a:p>
          <a:p>
            <a:pPr eaLnBrk="1" hangingPunct="1"/>
            <a:r>
              <a:rPr lang="en-US" dirty="0"/>
              <a:t>Audio clip adapted from - http://www.presidency.ucsb.edu/medialist.php?presid=33</a:t>
            </a:r>
          </a:p>
          <a:p>
            <a:pPr eaLnBrk="1" hangingPunct="1"/>
            <a:r>
              <a:rPr lang="en-US" dirty="0"/>
              <a:t>Picture from - http://www.radgraphics.net/images/main/ArtilleryShell.jpg</a:t>
            </a:r>
          </a:p>
          <a:p>
            <a:pPr eaLnBrk="1" hangingPunct="1"/>
            <a:endParaRPr lang="en-US" dirty="0"/>
          </a:p>
        </p:txBody>
      </p:sp>
    </p:spTree>
    <p:extLst>
      <p:ext uri="{BB962C8B-B14F-4D97-AF65-F5344CB8AC3E}">
        <p14:creationId xmlns:p14="http://schemas.microsoft.com/office/powerpoint/2010/main" val="93329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3DF377-C4B9-5F49-84F0-3531D359487C}" type="datetimeFigureOut">
              <a:rPr lang="en-US" smtClean="0"/>
              <a:t>7/30/2019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C81E0C-17F1-8048-9206-F8D9D8B06A9D}" type="slidenum">
              <a:rPr lang="en-US" smtClean="0"/>
              <a:t>‹N°›</a:t>
            </a:fld>
            <a:endParaRPr lang="en-US"/>
          </a:p>
        </p:txBody>
      </p:sp>
    </p:spTree>
    <p:extLst>
      <p:ext uri="{BB962C8B-B14F-4D97-AF65-F5344CB8AC3E}">
        <p14:creationId xmlns:p14="http://schemas.microsoft.com/office/powerpoint/2010/main" val="34697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3DF377-C4B9-5F49-84F0-3531D359487C}"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400370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1D3DF377-C4B9-5F49-84F0-3531D359487C}" type="datetimeFigureOut">
              <a:rPr lang="en-US" smtClean="0"/>
              <a:t>7/30/2019</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C81E0C-17F1-8048-9206-F8D9D8B06A9D}" type="slidenum">
              <a:rPr lang="en-US" smtClean="0"/>
              <a:t>‹N°›</a:t>
            </a:fld>
            <a:endParaRPr lang="en-US"/>
          </a:p>
        </p:txBody>
      </p:sp>
    </p:spTree>
    <p:extLst>
      <p:ext uri="{BB962C8B-B14F-4D97-AF65-F5344CB8AC3E}">
        <p14:creationId xmlns:p14="http://schemas.microsoft.com/office/powerpoint/2010/main" val="336607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577D482-53A5-794A-AA9E-9B64A4BA7FE9}" type="slidenum">
              <a:rPr lang="en-US"/>
              <a:pPr>
                <a:defRPr/>
              </a:pPr>
              <a:t>‹N°›</a:t>
            </a:fld>
            <a:endParaRPr lang="en-US"/>
          </a:p>
        </p:txBody>
      </p:sp>
    </p:spTree>
    <p:extLst>
      <p:ext uri="{BB962C8B-B14F-4D97-AF65-F5344CB8AC3E}">
        <p14:creationId xmlns:p14="http://schemas.microsoft.com/office/powerpoint/2010/main" val="37474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5943600" cy="838200"/>
          </a:xfrm>
        </p:spPr>
        <p:txBody>
          <a:bodyPr/>
          <a:lstStyle/>
          <a:p>
            <a:r>
              <a:rPr lang="en-US"/>
              <a:t>Click to edit Master title style</a:t>
            </a:r>
          </a:p>
        </p:txBody>
      </p:sp>
      <p:sp>
        <p:nvSpPr>
          <p:cNvPr id="3" name="Media Placeholder 2"/>
          <p:cNvSpPr>
            <a:spLocks noGrp="1"/>
          </p:cNvSpPr>
          <p:nvPr>
            <p:ph type="media" sz="half" idx="1"/>
          </p:nvPr>
        </p:nvSpPr>
        <p:spPr>
          <a:xfrm>
            <a:off x="2057400" y="2667000"/>
            <a:ext cx="3352800" cy="4038600"/>
          </a:xfrm>
        </p:spPr>
        <p:txBody>
          <a:bodyPr/>
          <a:lstStyle/>
          <a:p>
            <a:pPr lvl="0"/>
            <a:endParaRPr lang="en-US" noProof="0"/>
          </a:p>
        </p:txBody>
      </p:sp>
      <p:sp>
        <p:nvSpPr>
          <p:cNvPr id="4" name="Text Placeholder 3"/>
          <p:cNvSpPr>
            <a:spLocks noGrp="1"/>
          </p:cNvSpPr>
          <p:nvPr>
            <p:ph type="body" sz="half" idx="2"/>
          </p:nvPr>
        </p:nvSpPr>
        <p:spPr>
          <a:xfrm>
            <a:off x="5562600" y="2667000"/>
            <a:ext cx="3352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34E91A-A0AF-154C-84B0-3FC8676F1916}" type="slidenum">
              <a:rPr lang="en-US"/>
              <a:pPr/>
              <a:t>‹N°›</a:t>
            </a:fld>
            <a:endParaRPr lang="en-US"/>
          </a:p>
        </p:txBody>
      </p:sp>
    </p:spTree>
    <p:extLst>
      <p:ext uri="{BB962C8B-B14F-4D97-AF65-F5344CB8AC3E}">
        <p14:creationId xmlns:p14="http://schemas.microsoft.com/office/powerpoint/2010/main" val="34474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5943600" cy="838200"/>
          </a:xfrm>
        </p:spPr>
        <p:txBody>
          <a:bodyPr/>
          <a:lstStyle/>
          <a:p>
            <a:r>
              <a:rPr lang="en-US"/>
              <a:t>Click to edit Master title style</a:t>
            </a:r>
          </a:p>
        </p:txBody>
      </p:sp>
      <p:sp>
        <p:nvSpPr>
          <p:cNvPr id="3" name="Text Placeholder 2"/>
          <p:cNvSpPr>
            <a:spLocks noGrp="1"/>
          </p:cNvSpPr>
          <p:nvPr>
            <p:ph type="body" sz="half" idx="1"/>
          </p:nvPr>
        </p:nvSpPr>
        <p:spPr>
          <a:xfrm>
            <a:off x="2057400" y="2667000"/>
            <a:ext cx="3352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562600" y="2667000"/>
            <a:ext cx="33528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B5D980-A976-FE4A-B4EE-D8F63C059A19}" type="slidenum">
              <a:rPr lang="en-US"/>
              <a:pPr/>
              <a:t>‹N°›</a:t>
            </a:fld>
            <a:endParaRPr lang="en-US"/>
          </a:p>
        </p:txBody>
      </p:sp>
    </p:spTree>
    <p:extLst>
      <p:ext uri="{BB962C8B-B14F-4D97-AF65-F5344CB8AC3E}">
        <p14:creationId xmlns:p14="http://schemas.microsoft.com/office/powerpoint/2010/main" val="180531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3DF377-C4B9-5F49-84F0-3531D359487C}"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414454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3DF377-C4B9-5F49-84F0-3531D359487C}" type="datetimeFigureOut">
              <a:rPr lang="en-US" smtClean="0"/>
              <a:t>7/30/2019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C81E0C-17F1-8048-9206-F8D9D8B06A9D}" type="slidenum">
              <a:rPr lang="en-US" smtClean="0"/>
              <a:t>‹N°›</a:t>
            </a:fld>
            <a:endParaRPr lang="en-US"/>
          </a:p>
        </p:txBody>
      </p:sp>
    </p:spTree>
    <p:extLst>
      <p:ext uri="{BB962C8B-B14F-4D97-AF65-F5344CB8AC3E}">
        <p14:creationId xmlns:p14="http://schemas.microsoft.com/office/powerpoint/2010/main" val="296534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3DF377-C4B9-5F49-84F0-3531D359487C}"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417364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3DF377-C4B9-5F49-84F0-3531D359487C}"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216517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3DF377-C4B9-5F49-84F0-3531D359487C}"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322980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DF377-C4B9-5F49-84F0-3531D359487C}"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187323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D3DF377-C4B9-5F49-84F0-3531D359487C}" type="datetimeFigureOut">
              <a:rPr lang="en-US" smtClean="0"/>
              <a:t>7/30/2019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3C81E0C-17F1-8048-9206-F8D9D8B06A9D}" type="slidenum">
              <a:rPr lang="en-US" smtClean="0"/>
              <a:t>‹N°›</a:t>
            </a:fld>
            <a:endParaRPr lang="en-US"/>
          </a:p>
        </p:txBody>
      </p:sp>
    </p:spTree>
    <p:extLst>
      <p:ext uri="{BB962C8B-B14F-4D97-AF65-F5344CB8AC3E}">
        <p14:creationId xmlns:p14="http://schemas.microsoft.com/office/powerpoint/2010/main" val="345200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3DF377-C4B9-5F49-84F0-3531D359487C}"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81E0C-17F1-8048-9206-F8D9D8B06A9D}" type="slidenum">
              <a:rPr lang="en-US" smtClean="0"/>
              <a:t>‹N°›</a:t>
            </a:fld>
            <a:endParaRPr lang="en-US"/>
          </a:p>
        </p:txBody>
      </p:sp>
    </p:spTree>
    <p:extLst>
      <p:ext uri="{BB962C8B-B14F-4D97-AF65-F5344CB8AC3E}">
        <p14:creationId xmlns:p14="http://schemas.microsoft.com/office/powerpoint/2010/main" val="195906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D3DF377-C4B9-5F49-84F0-3531D359487C}" type="datetimeFigureOut">
              <a:rPr lang="en-US" smtClean="0"/>
              <a:t>7/30/2019</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F3C81E0C-17F1-8048-9206-F8D9D8B06A9D}" type="slidenum">
              <a:rPr lang="en-US" smtClean="0"/>
              <a:t>‹N°›</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8800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0/06/Japan_map_hiroshima_nagasaki.pn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7/70/B-29_Enola_Gay_w_Crews.jpg"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youtube.com/watch?v=rSgq0jMJYT4" TargetMode="External"/><Relationship Id="rId4" Type="http://schemas.openxmlformats.org/officeDocument/2006/relationships/hyperlink" Target="https://www.youtube.com/watch?v=nfEXSTfPqj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2/24/Gisei32.jpg" TargetMode="Externa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2" y="990600"/>
            <a:ext cx="7989752" cy="785037"/>
          </a:xfrm>
        </p:spPr>
        <p:txBody>
          <a:bodyPr>
            <a:normAutofit/>
          </a:bodyPr>
          <a:lstStyle/>
          <a:p>
            <a:pPr algn="ctr"/>
            <a:r>
              <a:rPr lang="en-US" sz="4400" dirty="0">
                <a:latin typeface="Aharoni" panose="02010803020104030203" pitchFamily="2" charset="-79"/>
                <a:cs typeface="Aharoni" panose="02010803020104030203" pitchFamily="2" charset="-79"/>
              </a:rPr>
              <a:t>La fin de la DGM</a:t>
            </a:r>
          </a:p>
        </p:txBody>
      </p:sp>
      <p:sp>
        <p:nvSpPr>
          <p:cNvPr id="3" name="Subtitle 2"/>
          <p:cNvSpPr>
            <a:spLocks noGrp="1"/>
          </p:cNvSpPr>
          <p:nvPr>
            <p:ph type="subTitle" idx="1"/>
          </p:nvPr>
        </p:nvSpPr>
        <p:spPr>
          <a:xfrm>
            <a:off x="673607" y="1765490"/>
            <a:ext cx="7989752" cy="590321"/>
          </a:xfrm>
        </p:spPr>
        <p:txBody>
          <a:bodyPr/>
          <a:lstStyle/>
          <a:p>
            <a:pPr algn="ctr"/>
            <a:r>
              <a:rPr lang="en-US" dirty="0">
                <a:latin typeface="Aharoni" panose="02010803020104030203" pitchFamily="2" charset="-79"/>
                <a:cs typeface="Aharoni" panose="02010803020104030203" pitchFamily="2" charset="-79"/>
              </a:rPr>
              <a:t>Les </a:t>
            </a:r>
            <a:r>
              <a:rPr lang="en-US" dirty="0" err="1">
                <a:latin typeface="Aharoni" panose="02010803020104030203" pitchFamily="2" charset="-79"/>
                <a:cs typeface="Aharoni" panose="02010803020104030203" pitchFamily="2" charset="-79"/>
              </a:rPr>
              <a:t>derniers</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jours</a:t>
            </a:r>
            <a:endParaRPr lang="en-US"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AE1626A0-98B9-4033-8A94-761C3A2D44DC}"/>
              </a:ext>
            </a:extLst>
          </p:cNvPr>
          <p:cNvSpPr/>
          <p:nvPr/>
        </p:nvSpPr>
        <p:spPr>
          <a:xfrm>
            <a:off x="2042603" y="2433461"/>
            <a:ext cx="5251759" cy="461665"/>
          </a:xfrm>
          <a:prstGeom prst="rect">
            <a:avLst/>
          </a:prstGeom>
        </p:spPr>
        <p:txBody>
          <a:bodyPr wrap="none">
            <a:spAutoFit/>
          </a:bodyPr>
          <a:lstStyle/>
          <a:p>
            <a:r>
              <a:rPr lang="fr-CA" sz="2400" dirty="0">
                <a:latin typeface="Aharoni" panose="02010803020104030203" pitchFamily="2" charset="-79"/>
                <a:cs typeface="Aharoni" panose="02010803020104030203" pitchFamily="2" charset="-79"/>
              </a:rPr>
              <a:t>1 septembre 1939 – 2 septembre 1945</a:t>
            </a:r>
          </a:p>
        </p:txBody>
      </p:sp>
      <p:pic>
        <p:nvPicPr>
          <p:cNvPr id="5" name="Image 4">
            <a:extLst>
              <a:ext uri="{FF2B5EF4-FFF2-40B4-BE49-F238E27FC236}">
                <a16:creationId xmlns:a16="http://schemas.microsoft.com/office/drawing/2014/main" id="{508FCA12-FC8B-48AD-A4EF-A3E624E28392}"/>
              </a:ext>
            </a:extLst>
          </p:cNvPr>
          <p:cNvPicPr>
            <a:picLocks noChangeAspect="1"/>
          </p:cNvPicPr>
          <p:nvPr/>
        </p:nvPicPr>
        <p:blipFill>
          <a:blip r:embed="rId2"/>
          <a:stretch>
            <a:fillRect/>
          </a:stretch>
        </p:blipFill>
        <p:spPr>
          <a:xfrm>
            <a:off x="673607" y="4016296"/>
            <a:ext cx="3643212" cy="2040199"/>
          </a:xfrm>
          <a:prstGeom prst="rect">
            <a:avLst/>
          </a:prstGeom>
        </p:spPr>
      </p:pic>
      <p:pic>
        <p:nvPicPr>
          <p:cNvPr id="6" name="Image 5">
            <a:extLst>
              <a:ext uri="{FF2B5EF4-FFF2-40B4-BE49-F238E27FC236}">
                <a16:creationId xmlns:a16="http://schemas.microsoft.com/office/drawing/2014/main" id="{753BEBDC-7AB3-4FE0-9999-78536939CB15}"/>
              </a:ext>
            </a:extLst>
          </p:cNvPr>
          <p:cNvPicPr>
            <a:picLocks noChangeAspect="1"/>
          </p:cNvPicPr>
          <p:nvPr/>
        </p:nvPicPr>
        <p:blipFill>
          <a:blip r:embed="rId3"/>
          <a:stretch>
            <a:fillRect/>
          </a:stretch>
        </p:blipFill>
        <p:spPr>
          <a:xfrm>
            <a:off x="4583087" y="4109965"/>
            <a:ext cx="3887306" cy="1757435"/>
          </a:xfrm>
          <a:prstGeom prst="rect">
            <a:avLst/>
          </a:prstGeom>
        </p:spPr>
      </p:pic>
    </p:spTree>
    <p:extLst>
      <p:ext uri="{BB962C8B-B14F-4D97-AF65-F5344CB8AC3E}">
        <p14:creationId xmlns:p14="http://schemas.microsoft.com/office/powerpoint/2010/main" val="286566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2" y="366107"/>
            <a:ext cx="8272212" cy="1013800"/>
          </a:xfrm>
        </p:spPr>
        <p:txBody>
          <a:bodyPr>
            <a:normAutofit/>
          </a:bodyPr>
          <a:lstStyle/>
          <a:p>
            <a:pPr algn="ctr"/>
            <a:r>
              <a:rPr lang="fr-CA" dirty="0">
                <a:solidFill>
                  <a:srgbClr val="FFFFFF"/>
                </a:solidFill>
                <a:latin typeface="Aharoni" panose="02010803020104030203" pitchFamily="2" charset="-79"/>
                <a:cs typeface="Aharoni" panose="02010803020104030203" pitchFamily="2" charset="-79"/>
              </a:rPr>
              <a:t>Le projet Manhattan</a:t>
            </a: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texte, homme, photo&#10;&#10;Description générée automatiquement">
            <a:extLst>
              <a:ext uri="{FF2B5EF4-FFF2-40B4-BE49-F238E27FC236}">
                <a16:creationId xmlns:a16="http://schemas.microsoft.com/office/drawing/2014/main" id="{B01E4226-F975-4CB5-B0BA-DF9E8427E939}"/>
              </a:ext>
            </a:extLst>
          </p:cNvPr>
          <p:cNvPicPr>
            <a:picLocks noChangeAspect="1"/>
          </p:cNvPicPr>
          <p:nvPr/>
        </p:nvPicPr>
        <p:blipFill>
          <a:blip r:embed="rId2"/>
          <a:stretch>
            <a:fillRect/>
          </a:stretch>
        </p:blipFill>
        <p:spPr>
          <a:xfrm>
            <a:off x="492918" y="2789955"/>
            <a:ext cx="3721894" cy="2791420"/>
          </a:xfrm>
          <a:prstGeom prst="rect">
            <a:avLst/>
          </a:prstGeom>
        </p:spPr>
      </p:pic>
      <p:sp>
        <p:nvSpPr>
          <p:cNvPr id="3" name="Content Placeholder 2"/>
          <p:cNvSpPr>
            <a:spLocks noGrp="1"/>
          </p:cNvSpPr>
          <p:nvPr>
            <p:ph idx="1"/>
          </p:nvPr>
        </p:nvSpPr>
        <p:spPr>
          <a:xfrm>
            <a:off x="4546398" y="2069570"/>
            <a:ext cx="4493292" cy="4422323"/>
          </a:xfrm>
        </p:spPr>
        <p:txBody>
          <a:bodyPr>
            <a:normAutofit/>
          </a:bodyPr>
          <a:lstStyle/>
          <a:p>
            <a:pPr>
              <a:lnSpc>
                <a:spcPct val="90000"/>
              </a:lnSpc>
            </a:pPr>
            <a:r>
              <a:rPr lang="fr-CA" sz="2000" dirty="0"/>
              <a:t>Les Américains (et les Canadiens) travaillaient sur la création d’une nouvelle arme secrète.</a:t>
            </a:r>
          </a:p>
          <a:p>
            <a:pPr>
              <a:lnSpc>
                <a:spcPct val="90000"/>
              </a:lnSpc>
            </a:pPr>
            <a:r>
              <a:rPr lang="fr-CA" sz="2000" dirty="0"/>
              <a:t>Ils ont rassemblé plus de 125 000 scientifiques qui essayaient de casser l’atome, parmi lesquels se trouvaient Albert Einstein, Fermi, et Oppenheimer.</a:t>
            </a:r>
          </a:p>
          <a:p>
            <a:pPr>
              <a:lnSpc>
                <a:spcPct val="90000"/>
              </a:lnSpc>
            </a:pPr>
            <a:r>
              <a:rPr lang="fr-CA" sz="2000" dirty="0"/>
              <a:t>Souvent les scientifiques ne savaient pas exactement sur quoi ils travaillaient. Seulement les plus importants et les plus hauts placés savaient qu’ils étaient en train de travailler sur une nouvelle bombe.</a:t>
            </a:r>
          </a:p>
          <a:p>
            <a:pPr>
              <a:lnSpc>
                <a:spcPct val="90000"/>
              </a:lnSpc>
            </a:pPr>
            <a:endParaRPr lang="en-US" dirty="0"/>
          </a:p>
        </p:txBody>
      </p:sp>
    </p:spTree>
    <p:extLst>
      <p:ext uri="{BB962C8B-B14F-4D97-AF65-F5344CB8AC3E}">
        <p14:creationId xmlns:p14="http://schemas.microsoft.com/office/powerpoint/2010/main" val="2687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6E80FF-5363-4EBB-97FF-C84D9EA3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19E46E-5263-4C6C-A732-9633475D9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6107916-2EDF-4E95-99F8-F4E5609D17BA}"/>
              </a:ext>
            </a:extLst>
          </p:cNvPr>
          <p:cNvSpPr>
            <a:spLocks noGrp="1"/>
          </p:cNvSpPr>
          <p:nvPr>
            <p:ph type="title"/>
          </p:nvPr>
        </p:nvSpPr>
        <p:spPr>
          <a:xfrm>
            <a:off x="602391" y="1209184"/>
            <a:ext cx="2316892" cy="4734416"/>
          </a:xfrm>
        </p:spPr>
        <p:txBody>
          <a:bodyPr anchor="ctr">
            <a:normAutofit/>
          </a:bodyPr>
          <a:lstStyle/>
          <a:p>
            <a:pPr algn="ctr"/>
            <a:r>
              <a:rPr lang="fr-CA" sz="2600" dirty="0">
                <a:solidFill>
                  <a:srgbClr val="FFFFFF"/>
                </a:solidFill>
                <a:latin typeface="Aharoni" panose="02010803020104030203" pitchFamily="2" charset="-79"/>
                <a:cs typeface="Aharoni" panose="02010803020104030203" pitchFamily="2" charset="-79"/>
              </a:rPr>
              <a:t>LE PROJET MANHATTAN</a:t>
            </a:r>
          </a:p>
        </p:txBody>
      </p:sp>
      <p:sp>
        <p:nvSpPr>
          <p:cNvPr id="14" name="Rectangle 13">
            <a:extLst>
              <a:ext uri="{FF2B5EF4-FFF2-40B4-BE49-F238E27FC236}">
                <a16:creationId xmlns:a16="http://schemas.microsoft.com/office/drawing/2014/main" id="{3F3E0626-6A9F-400F-9C6C-BDED1691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947DC32-8EA1-434F-BB8A-E6CDA90B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012DDC2-F706-47ED-B95F-79213E2D0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FAE0A1E-0F18-4974-802F-0E6AE1F5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924414C-A02C-426C-90C8-5C0125FD9E53}"/>
              </a:ext>
            </a:extLst>
          </p:cNvPr>
          <p:cNvPicPr>
            <a:picLocks noChangeAspect="1"/>
          </p:cNvPicPr>
          <p:nvPr/>
        </p:nvPicPr>
        <p:blipFill>
          <a:blip r:embed="rId2"/>
          <a:stretch>
            <a:fillRect/>
          </a:stretch>
        </p:blipFill>
        <p:spPr>
          <a:xfrm>
            <a:off x="3482398" y="780711"/>
            <a:ext cx="2157842" cy="2167476"/>
          </a:xfrm>
          <a:prstGeom prst="rect">
            <a:avLst/>
          </a:prstGeom>
        </p:spPr>
      </p:pic>
      <p:pic>
        <p:nvPicPr>
          <p:cNvPr id="4" name="Image 3">
            <a:extLst>
              <a:ext uri="{FF2B5EF4-FFF2-40B4-BE49-F238E27FC236}">
                <a16:creationId xmlns:a16="http://schemas.microsoft.com/office/drawing/2014/main" id="{325E0330-16F1-434F-B26E-DC532A003C9E}"/>
              </a:ext>
            </a:extLst>
          </p:cNvPr>
          <p:cNvPicPr>
            <a:picLocks noChangeAspect="1"/>
          </p:cNvPicPr>
          <p:nvPr/>
        </p:nvPicPr>
        <p:blipFill>
          <a:blip r:embed="rId3"/>
          <a:stretch>
            <a:fillRect/>
          </a:stretch>
        </p:blipFill>
        <p:spPr>
          <a:xfrm>
            <a:off x="6141620" y="1159051"/>
            <a:ext cx="2550331" cy="1428185"/>
          </a:xfrm>
          <a:prstGeom prst="rect">
            <a:avLst/>
          </a:prstGeom>
        </p:spPr>
      </p:pic>
      <p:sp>
        <p:nvSpPr>
          <p:cNvPr id="22" name="Rectangle 21">
            <a:extLst>
              <a:ext uri="{FF2B5EF4-FFF2-40B4-BE49-F238E27FC236}">
                <a16:creationId xmlns:a16="http://schemas.microsoft.com/office/drawing/2014/main" id="{3372E1CD-CBE8-4674-A9FE-54B4AC85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B4E3F6D-3523-4BA4-AA11-6C97AF841123}"/>
              </a:ext>
            </a:extLst>
          </p:cNvPr>
          <p:cNvSpPr>
            <a:spLocks noGrp="1"/>
          </p:cNvSpPr>
          <p:nvPr>
            <p:ph idx="1"/>
          </p:nvPr>
        </p:nvSpPr>
        <p:spPr>
          <a:xfrm>
            <a:off x="3421401" y="3425295"/>
            <a:ext cx="5520579" cy="3241319"/>
          </a:xfrm>
        </p:spPr>
        <p:txBody>
          <a:bodyPr>
            <a:normAutofit fontScale="85000" lnSpcReduction="20000"/>
          </a:bodyPr>
          <a:lstStyle/>
          <a:p>
            <a:pPr>
              <a:lnSpc>
                <a:spcPct val="90000"/>
              </a:lnSpc>
            </a:pPr>
            <a:r>
              <a:rPr lang="fr-CA" sz="2600" dirty="0"/>
              <a:t>Le 16 juillet 1945, le premier essai de la bombe atomique a été  faite à Alamogordo au Nouveau Mexique. </a:t>
            </a:r>
            <a:r>
              <a:rPr lang="fr-CA" sz="2600" i="1" dirty="0"/>
              <a:t>(Le laboratoire national de Los </a:t>
            </a:r>
            <a:r>
              <a:rPr lang="fr-CA" sz="2600" i="1" dirty="0" err="1"/>
              <a:t>Alamos</a:t>
            </a:r>
            <a:r>
              <a:rPr lang="fr-CA" sz="2600" i="1" dirty="0"/>
              <a:t>) </a:t>
            </a:r>
          </a:p>
          <a:p>
            <a:pPr>
              <a:lnSpc>
                <a:spcPct val="90000"/>
              </a:lnSpc>
            </a:pPr>
            <a:r>
              <a:rPr lang="fr-CA" sz="2600" dirty="0"/>
              <a:t>Après la mort de Roosevelt, le nouveau président Harry Truman a été laissé avec une décision importante:</a:t>
            </a:r>
          </a:p>
          <a:p>
            <a:pPr marL="514350" indent="-514350">
              <a:lnSpc>
                <a:spcPct val="90000"/>
              </a:lnSpc>
              <a:buAutoNum type="alphaLcParenR"/>
            </a:pPr>
            <a:r>
              <a:rPr lang="fr-CA" sz="2600" dirty="0"/>
              <a:t>D’utiliser la nouvelle technologie qu’ils ont développée.  </a:t>
            </a:r>
          </a:p>
          <a:p>
            <a:pPr marL="514350" indent="-514350">
              <a:lnSpc>
                <a:spcPct val="90000"/>
              </a:lnSpc>
              <a:buAutoNum type="alphaLcParenR"/>
            </a:pPr>
            <a:r>
              <a:rPr lang="fr-CA" sz="2600" dirty="0"/>
              <a:t>De risquer plus de vies américaines. </a:t>
            </a:r>
          </a:p>
          <a:p>
            <a:pPr>
              <a:lnSpc>
                <a:spcPct val="90000"/>
              </a:lnSpc>
            </a:pPr>
            <a:endParaRPr lang="fr-CA" dirty="0"/>
          </a:p>
        </p:txBody>
      </p:sp>
    </p:spTree>
    <p:extLst>
      <p:ext uri="{BB962C8B-B14F-4D97-AF65-F5344CB8AC3E}">
        <p14:creationId xmlns:p14="http://schemas.microsoft.com/office/powerpoint/2010/main" val="312058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92100"/>
            <a:ext cx="6615113" cy="850900"/>
          </a:xfrm>
        </p:spPr>
        <p:txBody>
          <a:bodyPr wrap="square" lIns="91440" tIns="45720" rIns="91440" bIns="45720" numCol="1" anchorCtr="0" compatLnSpc="1">
            <a:prstTxWarp prst="textNoShape">
              <a:avLst/>
            </a:prstTxWarp>
            <a:normAutofit/>
          </a:bodyPr>
          <a:lstStyle/>
          <a:p>
            <a:pPr algn="ctr" eaLnBrk="1" hangingPunct="1">
              <a:defRPr/>
            </a:pPr>
            <a:r>
              <a:rPr lang="en-US" dirty="0">
                <a:solidFill>
                  <a:schemeClr val="accent2"/>
                </a:solidFill>
                <a:latin typeface="Aharoni" panose="02010803020104030203" pitchFamily="2" charset="-79"/>
                <a:cs typeface="Aharoni" panose="02010803020104030203" pitchFamily="2" charset="-79"/>
              </a:rPr>
              <a:t>Hiroshima et Nagasaki</a:t>
            </a:r>
          </a:p>
        </p:txBody>
      </p:sp>
      <p:sp>
        <p:nvSpPr>
          <p:cNvPr id="125954" name="Rectangle 4"/>
          <p:cNvSpPr>
            <a:spLocks noGrp="1" noChangeArrowheads="1"/>
          </p:cNvSpPr>
          <p:nvPr>
            <p:ph type="body" sz="half" idx="1"/>
          </p:nvPr>
        </p:nvSpPr>
        <p:spPr>
          <a:xfrm>
            <a:off x="86498" y="1143000"/>
            <a:ext cx="5177480" cy="5492578"/>
          </a:xfrm>
        </p:spPr>
        <p:txBody>
          <a:bodyPr>
            <a:normAutofit fontScale="55000" lnSpcReduction="20000"/>
          </a:bodyPr>
          <a:lstStyle/>
          <a:p>
            <a:pPr eaLnBrk="1" hangingPunct="1">
              <a:lnSpc>
                <a:spcPct val="120000"/>
              </a:lnSpc>
            </a:pPr>
            <a:r>
              <a:rPr lang="fr-CA" sz="3800" dirty="0">
                <a:latin typeface="Verdana" charset="0"/>
              </a:rPr>
              <a:t>Les É-U ont décidé d’utiliser la bombe atomique sur le Japon.</a:t>
            </a:r>
            <a:br>
              <a:rPr lang="fr-CA" sz="3800" dirty="0">
                <a:latin typeface="Verdana" charset="0"/>
              </a:rPr>
            </a:br>
            <a:endParaRPr lang="fr-CA" sz="3800" dirty="0">
              <a:latin typeface="Verdana" charset="0"/>
            </a:endParaRPr>
          </a:p>
          <a:p>
            <a:pPr eaLnBrk="1" hangingPunct="1">
              <a:lnSpc>
                <a:spcPct val="120000"/>
              </a:lnSpc>
            </a:pPr>
            <a:r>
              <a:rPr lang="fr-CA" sz="3800" dirty="0">
                <a:latin typeface="Verdana" charset="0"/>
              </a:rPr>
              <a:t>Les villes de Hiroshima et Nagasaki ont été choisies à cause de leur importance militaire et industriel et elles avaient des populations concentrées (le maximum de dommages).</a:t>
            </a:r>
            <a:br>
              <a:rPr lang="fr-CA" sz="3800" dirty="0">
                <a:latin typeface="Verdana" charset="0"/>
              </a:rPr>
            </a:br>
            <a:endParaRPr lang="fr-CA" sz="3800" dirty="0">
              <a:latin typeface="Verdana" charset="0"/>
            </a:endParaRPr>
          </a:p>
          <a:p>
            <a:pPr eaLnBrk="1" hangingPunct="1">
              <a:lnSpc>
                <a:spcPct val="120000"/>
              </a:lnSpc>
            </a:pPr>
            <a:r>
              <a:rPr lang="fr-CA" sz="3800" dirty="0">
                <a:latin typeface="Verdana" charset="0"/>
              </a:rPr>
              <a:t>C’était les seules attaques avec des armes nucléaires dans l’histoire de la guerre. </a:t>
            </a:r>
            <a:br>
              <a:rPr lang="en-US" sz="2000" dirty="0">
                <a:latin typeface="Verdana" charset="0"/>
              </a:rPr>
            </a:br>
            <a:endParaRPr lang="en-US" sz="2000" dirty="0">
              <a:latin typeface="Verdana" charset="0"/>
            </a:endParaRPr>
          </a:p>
          <a:p>
            <a:pPr eaLnBrk="1" hangingPunct="1">
              <a:lnSpc>
                <a:spcPct val="80000"/>
              </a:lnSpc>
              <a:buFont typeface="Wingdings 2" charset="0"/>
              <a:buNone/>
            </a:pPr>
            <a:br>
              <a:rPr lang="en-US" sz="2000" dirty="0">
                <a:latin typeface="Verdana" charset="0"/>
              </a:rPr>
            </a:br>
            <a:br>
              <a:rPr lang="en-US" sz="2000" dirty="0">
                <a:latin typeface="Verdana" charset="0"/>
              </a:rPr>
            </a:br>
            <a:endParaRPr lang="en-US" sz="2000" dirty="0">
              <a:latin typeface="Verdana" charset="0"/>
            </a:endParaRPr>
          </a:p>
        </p:txBody>
      </p:sp>
      <p:pic>
        <p:nvPicPr>
          <p:cNvPr id="125955" name="Picture 6" descr="File:Japan map hiroshima nagasaki.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285875"/>
            <a:ext cx="296386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5" name="Rectangle 144">
            <a:extLst>
              <a:ext uri="{FF2B5EF4-FFF2-40B4-BE49-F238E27FC236}">
                <a16:creationId xmlns:a16="http://schemas.microsoft.com/office/drawing/2014/main" id="{206E80FF-5363-4EBB-97FF-C84D9EA3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7619E46E-5263-4C6C-A732-9633475D9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060" name="Rectangle 4"/>
          <p:cNvSpPr>
            <a:spLocks noGrp="1" noChangeArrowheads="1"/>
          </p:cNvSpPr>
          <p:nvPr>
            <p:ph type="title"/>
          </p:nvPr>
        </p:nvSpPr>
        <p:spPr>
          <a:xfrm>
            <a:off x="602391" y="1209184"/>
            <a:ext cx="2316892" cy="4734416"/>
          </a:xfrm>
        </p:spPr>
        <p:txBody>
          <a:bodyPr vert="horz" lIns="91440" tIns="45720" rIns="91440" bIns="45720" numCol="1" rtlCol="0" anchor="ctr" anchorCtr="0" compatLnSpc="1">
            <a:prstTxWarp prst="textNoShape">
              <a:avLst/>
            </a:prstTxWarp>
            <a:normAutofit/>
          </a:bodyPr>
          <a:lstStyle/>
          <a:p>
            <a:pPr algn="ctr">
              <a:defRPr/>
            </a:pPr>
            <a:r>
              <a:rPr lang="en-US" dirty="0">
                <a:solidFill>
                  <a:srgbClr val="FFFFFF"/>
                </a:solidFill>
                <a:latin typeface="Aharoni" panose="02010803020104030203" pitchFamily="2" charset="-79"/>
                <a:cs typeface="Aharoni" panose="02010803020104030203" pitchFamily="2" charset="-79"/>
              </a:rPr>
              <a:t>Fat Man et Little Boy</a:t>
            </a:r>
          </a:p>
        </p:txBody>
      </p:sp>
      <p:sp>
        <p:nvSpPr>
          <p:cNvPr id="149" name="Rectangle 148">
            <a:extLst>
              <a:ext uri="{FF2B5EF4-FFF2-40B4-BE49-F238E27FC236}">
                <a16:creationId xmlns:a16="http://schemas.microsoft.com/office/drawing/2014/main" id="{3F3E0626-6A9F-400F-9C6C-BDED1691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6947DC32-8EA1-434F-BB8A-E6CDA90B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3012DDC2-F706-47ED-B95F-79213E2D0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154">
            <a:extLst>
              <a:ext uri="{FF2B5EF4-FFF2-40B4-BE49-F238E27FC236}">
                <a16:creationId xmlns:a16="http://schemas.microsoft.com/office/drawing/2014/main" id="{CFAE0A1E-0F18-4974-802F-0E6AE1F5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004" name="Picture 6" descr="File:B-29 Enola Gay w Crew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87098" y="908783"/>
            <a:ext cx="2548443" cy="1911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30AA951A-A46F-41E7-9D32-C4F2FBEDE56A}"/>
              </a:ext>
            </a:extLst>
          </p:cNvPr>
          <p:cNvPicPr>
            <a:picLocks noChangeAspect="1"/>
          </p:cNvPicPr>
          <p:nvPr/>
        </p:nvPicPr>
        <p:blipFill>
          <a:blip r:embed="rId4"/>
          <a:stretch>
            <a:fillRect/>
          </a:stretch>
        </p:blipFill>
        <p:spPr>
          <a:xfrm>
            <a:off x="6141620" y="1025159"/>
            <a:ext cx="2550331" cy="1695970"/>
          </a:xfrm>
          <a:prstGeom prst="rect">
            <a:avLst/>
          </a:prstGeom>
        </p:spPr>
      </p:pic>
      <p:sp>
        <p:nvSpPr>
          <p:cNvPr id="157" name="Rectangle 156">
            <a:extLst>
              <a:ext uri="{FF2B5EF4-FFF2-40B4-BE49-F238E27FC236}">
                <a16:creationId xmlns:a16="http://schemas.microsoft.com/office/drawing/2014/main" id="{3372E1CD-CBE8-4674-A9FE-54B4AC85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Rectangle 5"/>
          <p:cNvSpPr>
            <a:spLocks noGrp="1" noChangeArrowheads="1"/>
          </p:cNvSpPr>
          <p:nvPr>
            <p:ph type="body" sz="half" idx="1"/>
          </p:nvPr>
        </p:nvSpPr>
        <p:spPr>
          <a:xfrm>
            <a:off x="3189893" y="3425295"/>
            <a:ext cx="5698926" cy="3071198"/>
          </a:xfrm>
        </p:spPr>
        <p:txBody>
          <a:bodyPr vert="horz" lIns="91440" tIns="45720" rIns="91440" bIns="45720" rtlCol="0" anchor="ctr">
            <a:normAutofit fontScale="92500" lnSpcReduction="10000"/>
          </a:bodyPr>
          <a:lstStyle/>
          <a:p>
            <a:pPr>
              <a:lnSpc>
                <a:spcPct val="90000"/>
              </a:lnSpc>
            </a:pPr>
            <a:r>
              <a:rPr lang="en-US" sz="2400" dirty="0"/>
              <a:t>Le 16 </a:t>
            </a:r>
            <a:r>
              <a:rPr lang="en-US" sz="2400" dirty="0" err="1"/>
              <a:t>juillet</a:t>
            </a:r>
            <a:r>
              <a:rPr lang="en-US" sz="2400" dirty="0"/>
              <a:t> les </a:t>
            </a:r>
            <a:r>
              <a:rPr lang="en-US" sz="2400" dirty="0" err="1"/>
              <a:t>Américains</a:t>
            </a:r>
            <a:r>
              <a:rPr lang="en-US" sz="2400" dirty="0"/>
              <a:t> </a:t>
            </a:r>
            <a:r>
              <a:rPr lang="en-US" sz="2400" dirty="0" err="1"/>
              <a:t>ont</a:t>
            </a:r>
            <a:r>
              <a:rPr lang="en-US" sz="2400" dirty="0"/>
              <a:t> fait un </a:t>
            </a:r>
            <a:r>
              <a:rPr lang="en-US" sz="2400" dirty="0" err="1"/>
              <a:t>essai</a:t>
            </a:r>
            <a:r>
              <a:rPr lang="en-US" sz="2400" dirty="0"/>
              <a:t> de la bombe </a:t>
            </a:r>
            <a:r>
              <a:rPr lang="en-US" sz="2400" dirty="0" err="1"/>
              <a:t>atomique</a:t>
            </a:r>
            <a:r>
              <a:rPr lang="en-US" sz="2400" dirty="0"/>
              <a:t> </a:t>
            </a:r>
            <a:r>
              <a:rPr lang="en-US" sz="2400" dirty="0" err="1"/>
              <a:t>nommé</a:t>
            </a:r>
            <a:r>
              <a:rPr lang="en-US" sz="2400" dirty="0"/>
              <a:t> “Trinity” et </a:t>
            </a:r>
            <a:r>
              <a:rPr lang="en-US" sz="2400" dirty="0" err="1"/>
              <a:t>ils</a:t>
            </a:r>
            <a:r>
              <a:rPr lang="en-US" sz="2400" dirty="0"/>
              <a:t> </a:t>
            </a:r>
            <a:r>
              <a:rPr lang="en-US" sz="2400" dirty="0" err="1"/>
              <a:t>ont</a:t>
            </a:r>
            <a:r>
              <a:rPr lang="en-US" sz="2400" dirty="0"/>
              <a:t> </a:t>
            </a:r>
            <a:r>
              <a:rPr lang="en-US" sz="2400" dirty="0" err="1"/>
              <a:t>aussi</a:t>
            </a:r>
            <a:r>
              <a:rPr lang="en-US" sz="2400" dirty="0"/>
              <a:t> </a:t>
            </a:r>
            <a:r>
              <a:rPr lang="en-US" sz="2400" dirty="0" err="1"/>
              <a:t>donné</a:t>
            </a:r>
            <a:r>
              <a:rPr lang="en-US" sz="2400" dirty="0"/>
              <a:t> aux </a:t>
            </a:r>
            <a:r>
              <a:rPr lang="en-US" sz="2400" dirty="0" err="1"/>
              <a:t>Japonais</a:t>
            </a:r>
            <a:r>
              <a:rPr lang="en-US" sz="2400" dirty="0"/>
              <a:t> un ultimatum - </a:t>
            </a:r>
            <a:r>
              <a:rPr lang="en-US" sz="2400" dirty="0" err="1"/>
              <a:t>capituler</a:t>
            </a:r>
            <a:r>
              <a:rPr lang="en-US" sz="2400" dirty="0"/>
              <a:t> </a:t>
            </a:r>
            <a:r>
              <a:rPr lang="en-US" sz="2400" dirty="0" err="1"/>
              <a:t>ou</a:t>
            </a:r>
            <a:r>
              <a:rPr lang="en-US" sz="2400" dirty="0"/>
              <a:t> </a:t>
            </a:r>
            <a:r>
              <a:rPr lang="en-US" sz="2400" dirty="0" err="1"/>
              <a:t>être</a:t>
            </a:r>
            <a:r>
              <a:rPr lang="en-US" sz="2400" dirty="0"/>
              <a:t> </a:t>
            </a:r>
            <a:r>
              <a:rPr lang="en-US" sz="2400" dirty="0" err="1"/>
              <a:t>détruit</a:t>
            </a:r>
            <a:r>
              <a:rPr lang="en-US" sz="2400" dirty="0"/>
              <a:t>. </a:t>
            </a:r>
          </a:p>
          <a:p>
            <a:pPr>
              <a:lnSpc>
                <a:spcPct val="90000"/>
              </a:lnSpc>
            </a:pPr>
            <a:r>
              <a:rPr lang="en-US" sz="2400" dirty="0"/>
              <a:t>Le 6 </a:t>
            </a:r>
            <a:r>
              <a:rPr lang="en-US" sz="2400" dirty="0" err="1"/>
              <a:t>août</a:t>
            </a:r>
            <a:r>
              <a:rPr lang="en-US" sz="2400" dirty="0"/>
              <a:t> 1945, </a:t>
            </a:r>
            <a:r>
              <a:rPr lang="en-US" sz="2400" dirty="0" err="1"/>
              <a:t>une</a:t>
            </a:r>
            <a:r>
              <a:rPr lang="en-US" sz="2400" dirty="0"/>
              <a:t> </a:t>
            </a:r>
            <a:r>
              <a:rPr lang="en-US" sz="2400" dirty="0" err="1"/>
              <a:t>seule</a:t>
            </a:r>
            <a:r>
              <a:rPr lang="en-US" sz="2400" dirty="0"/>
              <a:t> B-29 Superfortress </a:t>
            </a:r>
            <a:r>
              <a:rPr lang="en-US" sz="2400" dirty="0" err="1"/>
              <a:t>nommé</a:t>
            </a:r>
            <a:r>
              <a:rPr lang="en-US" sz="2400" dirty="0"/>
              <a:t> “Enola Gay” et son </a:t>
            </a:r>
            <a:r>
              <a:rPr lang="en-US" sz="2400" dirty="0" err="1"/>
              <a:t>équipage</a:t>
            </a:r>
            <a:r>
              <a:rPr lang="en-US" sz="2400" dirty="0"/>
              <a:t> </a:t>
            </a:r>
            <a:r>
              <a:rPr lang="en-US" sz="2400" dirty="0" err="1"/>
              <a:t>sont</a:t>
            </a:r>
            <a:r>
              <a:rPr lang="en-US" sz="2400" dirty="0"/>
              <a:t> </a:t>
            </a:r>
            <a:r>
              <a:rPr lang="en-US" sz="2400" dirty="0" err="1"/>
              <a:t>partis</a:t>
            </a:r>
            <a:r>
              <a:rPr lang="en-US" sz="2400" dirty="0"/>
              <a:t> </a:t>
            </a:r>
            <a:r>
              <a:rPr lang="en-US" sz="2400" dirty="0" err="1"/>
              <a:t>en</a:t>
            </a:r>
            <a:r>
              <a:rPr lang="en-US" sz="2400" dirty="0"/>
              <a:t> direction de Hiroshima. </a:t>
            </a:r>
          </a:p>
          <a:p>
            <a:pPr>
              <a:lnSpc>
                <a:spcPct val="90000"/>
              </a:lnSpc>
            </a:pPr>
            <a:r>
              <a:rPr lang="en-US" sz="2400" dirty="0"/>
              <a:t>À 8h15 du </a:t>
            </a:r>
            <a:r>
              <a:rPr lang="en-US" sz="2400" dirty="0" err="1"/>
              <a:t>matin</a:t>
            </a:r>
            <a:r>
              <a:rPr lang="en-US" sz="2400" dirty="0"/>
              <a:t>, </a:t>
            </a:r>
            <a:r>
              <a:rPr lang="en-US" sz="2400" dirty="0" err="1"/>
              <a:t>ils</a:t>
            </a:r>
            <a:r>
              <a:rPr lang="en-US" sz="2400" dirty="0"/>
              <a:t> </a:t>
            </a:r>
            <a:r>
              <a:rPr lang="en-US" sz="2400" dirty="0" err="1"/>
              <a:t>ont</a:t>
            </a:r>
            <a:r>
              <a:rPr lang="en-US" sz="2400" dirty="0"/>
              <a:t> </a:t>
            </a:r>
            <a:r>
              <a:rPr lang="en-US" sz="2400" dirty="0" err="1"/>
              <a:t>laissé</a:t>
            </a:r>
            <a:r>
              <a:rPr lang="en-US" sz="2400" dirty="0"/>
              <a:t> </a:t>
            </a:r>
            <a:r>
              <a:rPr lang="en-US" sz="2400" dirty="0" err="1"/>
              <a:t>tomber</a:t>
            </a:r>
            <a:r>
              <a:rPr lang="en-US" sz="2400" dirty="0"/>
              <a:t> la bombe </a:t>
            </a:r>
            <a:r>
              <a:rPr lang="en-US" altLang="ja-JP" sz="2400" dirty="0"/>
              <a:t>“Little Boy” sur Hiroshima.</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427841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206E80FF-5363-4EBB-97FF-C84D9EA3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19E46E-5263-4C6C-A732-9633475D9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BD63C7D-B768-4EDB-8C4D-35156390A61D}"/>
              </a:ext>
            </a:extLst>
          </p:cNvPr>
          <p:cNvSpPr>
            <a:spLocks noGrp="1"/>
          </p:cNvSpPr>
          <p:nvPr>
            <p:ph type="title"/>
          </p:nvPr>
        </p:nvSpPr>
        <p:spPr>
          <a:xfrm>
            <a:off x="602391" y="1209184"/>
            <a:ext cx="2316892" cy="4734416"/>
          </a:xfrm>
        </p:spPr>
        <p:txBody>
          <a:bodyPr vert="horz" lIns="91440" tIns="45720" rIns="91440" bIns="45720" rtlCol="0" anchor="ctr">
            <a:normAutofit/>
          </a:bodyPr>
          <a:lstStyle/>
          <a:p>
            <a:pPr algn="ctr"/>
            <a:r>
              <a:rPr lang="en-US" dirty="0">
                <a:solidFill>
                  <a:srgbClr val="FFFFFF"/>
                </a:solidFill>
                <a:latin typeface="Aharoni" panose="02010803020104030203" pitchFamily="2" charset="-79"/>
                <a:cs typeface="Aharoni" panose="02010803020104030203" pitchFamily="2" charset="-79"/>
              </a:rPr>
              <a:t>Fat Man et Little Boy</a:t>
            </a:r>
          </a:p>
        </p:txBody>
      </p:sp>
      <p:sp>
        <p:nvSpPr>
          <p:cNvPr id="23" name="Rectangle 22">
            <a:extLst>
              <a:ext uri="{FF2B5EF4-FFF2-40B4-BE49-F238E27FC236}">
                <a16:creationId xmlns:a16="http://schemas.microsoft.com/office/drawing/2014/main" id="{3F3E0626-6A9F-400F-9C6C-BDED1691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947DC32-8EA1-434F-BB8A-E6CDA90B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012DDC2-F706-47ED-B95F-79213E2D0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CFAE0A1E-0F18-4974-802F-0E6AE1F5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0F61D82-0569-428A-AAF9-1BD83064FE03}"/>
              </a:ext>
            </a:extLst>
          </p:cNvPr>
          <p:cNvPicPr>
            <a:picLocks noGrp="1" noChangeAspect="1"/>
          </p:cNvPicPr>
          <p:nvPr>
            <p:ph sz="half" idx="2"/>
          </p:nvPr>
        </p:nvPicPr>
        <p:blipFill>
          <a:blip r:embed="rId2"/>
          <a:stretch>
            <a:fillRect/>
          </a:stretch>
        </p:blipFill>
        <p:spPr>
          <a:xfrm>
            <a:off x="3769636" y="780711"/>
            <a:ext cx="1583367" cy="2167476"/>
          </a:xfrm>
          <a:prstGeom prst="rect">
            <a:avLst/>
          </a:prstGeom>
        </p:spPr>
      </p:pic>
      <p:pic>
        <p:nvPicPr>
          <p:cNvPr id="6" name="Image 5">
            <a:extLst>
              <a:ext uri="{FF2B5EF4-FFF2-40B4-BE49-F238E27FC236}">
                <a16:creationId xmlns:a16="http://schemas.microsoft.com/office/drawing/2014/main" id="{05D08DCB-B4EF-4E1B-AAFA-FE969942744D}"/>
              </a:ext>
            </a:extLst>
          </p:cNvPr>
          <p:cNvPicPr>
            <a:picLocks noChangeAspect="1"/>
          </p:cNvPicPr>
          <p:nvPr/>
        </p:nvPicPr>
        <p:blipFill>
          <a:blip r:embed="rId3"/>
          <a:stretch>
            <a:fillRect/>
          </a:stretch>
        </p:blipFill>
        <p:spPr>
          <a:xfrm>
            <a:off x="6141620" y="1184555"/>
            <a:ext cx="2550331" cy="1377178"/>
          </a:xfrm>
          <a:prstGeom prst="rect">
            <a:avLst/>
          </a:prstGeom>
        </p:spPr>
      </p:pic>
      <p:sp>
        <p:nvSpPr>
          <p:cNvPr id="31" name="Rectangle 30">
            <a:extLst>
              <a:ext uri="{FF2B5EF4-FFF2-40B4-BE49-F238E27FC236}">
                <a16:creationId xmlns:a16="http://schemas.microsoft.com/office/drawing/2014/main" id="{3372E1CD-CBE8-4674-A9FE-54B4AC85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texte 2">
            <a:extLst>
              <a:ext uri="{FF2B5EF4-FFF2-40B4-BE49-F238E27FC236}">
                <a16:creationId xmlns:a16="http://schemas.microsoft.com/office/drawing/2014/main" id="{CC9EA716-8040-43CA-A94F-C0392FA25A69}"/>
              </a:ext>
            </a:extLst>
          </p:cNvPr>
          <p:cNvSpPr>
            <a:spLocks noGrp="1"/>
          </p:cNvSpPr>
          <p:nvPr>
            <p:ph type="body" sz="half" idx="1"/>
          </p:nvPr>
        </p:nvSpPr>
        <p:spPr>
          <a:xfrm>
            <a:off x="3261287" y="3338522"/>
            <a:ext cx="5379626" cy="3277585"/>
          </a:xfrm>
        </p:spPr>
        <p:txBody>
          <a:bodyPr vert="horz" lIns="91440" tIns="45720" rIns="91440" bIns="45720" rtlCol="0" anchor="ctr">
            <a:normAutofit lnSpcReduction="10000"/>
          </a:bodyPr>
          <a:lstStyle/>
          <a:p>
            <a:r>
              <a:rPr lang="en-US" sz="2200" dirty="0" err="1"/>
              <a:t>En</a:t>
            </a:r>
            <a:r>
              <a:rPr lang="en-US" sz="2200" dirty="0"/>
              <a:t> dedans de </a:t>
            </a:r>
            <a:r>
              <a:rPr lang="en-US" sz="2200" dirty="0" err="1"/>
              <a:t>quelques</a:t>
            </a:r>
            <a:r>
              <a:rPr lang="en-US" sz="2200" dirty="0"/>
              <a:t> </a:t>
            </a:r>
            <a:r>
              <a:rPr lang="en-US" sz="2200" dirty="0" err="1"/>
              <a:t>secondes</a:t>
            </a:r>
            <a:r>
              <a:rPr lang="en-US" sz="2200" dirty="0"/>
              <a:t> deux tiers de la </a:t>
            </a:r>
            <a:r>
              <a:rPr lang="en-US" sz="2200" dirty="0" err="1"/>
              <a:t>ville</a:t>
            </a:r>
            <a:r>
              <a:rPr lang="en-US" sz="2200" dirty="0"/>
              <a:t> a </a:t>
            </a:r>
            <a:r>
              <a:rPr lang="en-US" sz="2200" dirty="0" err="1"/>
              <a:t>été</a:t>
            </a:r>
            <a:r>
              <a:rPr lang="en-US" sz="2200" dirty="0"/>
              <a:t> </a:t>
            </a:r>
            <a:r>
              <a:rPr lang="en-US" sz="2200" dirty="0" err="1"/>
              <a:t>aplatie</a:t>
            </a:r>
            <a:r>
              <a:rPr lang="en-US" sz="2200" dirty="0"/>
              <a:t> et des </a:t>
            </a:r>
            <a:r>
              <a:rPr lang="en-US" sz="2200" dirty="0" err="1"/>
              <a:t>milliers</a:t>
            </a:r>
            <a:r>
              <a:rPr lang="en-US" sz="2200" dirty="0"/>
              <a:t> </a:t>
            </a:r>
            <a:r>
              <a:rPr lang="en-US" sz="2200" dirty="0" err="1"/>
              <a:t>sont</a:t>
            </a:r>
            <a:r>
              <a:rPr lang="en-US" sz="2200" dirty="0"/>
              <a:t> </a:t>
            </a:r>
            <a:r>
              <a:rPr lang="en-US" sz="2200" dirty="0" err="1"/>
              <a:t>morts</a:t>
            </a:r>
            <a:r>
              <a:rPr lang="en-US" sz="2200" dirty="0"/>
              <a:t>.</a:t>
            </a:r>
          </a:p>
          <a:p>
            <a:r>
              <a:rPr lang="en-US" sz="2200" dirty="0"/>
              <a:t>Le 11 </a:t>
            </a:r>
            <a:r>
              <a:rPr lang="en-US" sz="2200" dirty="0" err="1"/>
              <a:t>août</a:t>
            </a:r>
            <a:r>
              <a:rPr lang="en-US" sz="2200" dirty="0"/>
              <a:t> à 11h02 du </a:t>
            </a:r>
            <a:r>
              <a:rPr lang="en-US" sz="2200" dirty="0" err="1"/>
              <a:t>matin</a:t>
            </a:r>
            <a:r>
              <a:rPr lang="en-US" sz="2200" dirty="0"/>
              <a:t>, </a:t>
            </a:r>
            <a:r>
              <a:rPr lang="en-US" sz="2200" dirty="0" err="1"/>
              <a:t>ils</a:t>
            </a:r>
            <a:r>
              <a:rPr lang="en-US" sz="2200" dirty="0"/>
              <a:t> </a:t>
            </a:r>
            <a:r>
              <a:rPr lang="en-US" sz="2200" dirty="0" err="1"/>
              <a:t>ont</a:t>
            </a:r>
            <a:r>
              <a:rPr lang="en-US" sz="2200" dirty="0"/>
              <a:t> </a:t>
            </a:r>
            <a:r>
              <a:rPr lang="en-US" sz="2200" dirty="0" err="1"/>
              <a:t>laissé</a:t>
            </a:r>
            <a:r>
              <a:rPr lang="en-US" sz="2200" dirty="0"/>
              <a:t> </a:t>
            </a:r>
            <a:r>
              <a:rPr lang="en-US" sz="2200" dirty="0" err="1"/>
              <a:t>tomber</a:t>
            </a:r>
            <a:r>
              <a:rPr lang="en-US" sz="2200" dirty="0"/>
              <a:t> la bombe </a:t>
            </a:r>
            <a:r>
              <a:rPr lang="en-US" sz="2200" dirty="0" err="1"/>
              <a:t>nommé</a:t>
            </a:r>
            <a:r>
              <a:rPr lang="en-US" sz="2200" dirty="0"/>
              <a:t> </a:t>
            </a:r>
            <a:r>
              <a:rPr lang="en-US" altLang="ja-JP" sz="2200" dirty="0"/>
              <a:t>“Fat Man” sur Nagasaki.</a:t>
            </a:r>
          </a:p>
          <a:p>
            <a:r>
              <a:rPr lang="en-US" sz="2200" dirty="0"/>
              <a:t>À midi du 15 </a:t>
            </a:r>
            <a:r>
              <a:rPr lang="en-US" sz="2200" dirty="0" err="1"/>
              <a:t>août</a:t>
            </a:r>
            <a:r>
              <a:rPr lang="en-US" sz="2200" dirty="0"/>
              <a:t> 1945, </a:t>
            </a:r>
            <a:r>
              <a:rPr lang="en-US" sz="2200" dirty="0" err="1"/>
              <a:t>l’empereur</a:t>
            </a:r>
            <a:r>
              <a:rPr lang="en-US" sz="2200" dirty="0"/>
              <a:t> Hirohito a </a:t>
            </a:r>
            <a:r>
              <a:rPr lang="en-US" sz="2200" dirty="0" err="1"/>
              <a:t>parlé</a:t>
            </a:r>
            <a:r>
              <a:rPr lang="en-US" sz="2200" dirty="0"/>
              <a:t> </a:t>
            </a:r>
            <a:r>
              <a:rPr lang="en-US" sz="2200" dirty="0" err="1"/>
              <a:t>directement</a:t>
            </a:r>
            <a:r>
              <a:rPr lang="en-US" sz="2200" dirty="0"/>
              <a:t> à son </a:t>
            </a:r>
            <a:r>
              <a:rPr lang="en-US" sz="2200" dirty="0" err="1"/>
              <a:t>peuple</a:t>
            </a:r>
            <a:r>
              <a:rPr lang="en-US" sz="2200" dirty="0"/>
              <a:t> pour </a:t>
            </a:r>
            <a:r>
              <a:rPr lang="en-US" sz="2200" dirty="0" err="1"/>
              <a:t>leur</a:t>
            </a:r>
            <a:r>
              <a:rPr lang="en-US" sz="2200" dirty="0"/>
              <a:t> dire que le </a:t>
            </a:r>
            <a:r>
              <a:rPr lang="en-US" sz="2200" dirty="0" err="1"/>
              <a:t>Japon</a:t>
            </a:r>
            <a:r>
              <a:rPr lang="en-US" sz="2200" dirty="0"/>
              <a:t> </a:t>
            </a:r>
            <a:r>
              <a:rPr lang="en-US" sz="2200" dirty="0" err="1"/>
              <a:t>avait</a:t>
            </a:r>
            <a:r>
              <a:rPr lang="en-US" sz="2200" dirty="0"/>
              <a:t> </a:t>
            </a:r>
            <a:r>
              <a:rPr lang="en-US" sz="2200" dirty="0" err="1"/>
              <a:t>capitulé</a:t>
            </a:r>
            <a:r>
              <a:rPr lang="en-US" sz="2200" dirty="0"/>
              <a:t>.</a:t>
            </a:r>
          </a:p>
          <a:p>
            <a:endParaRPr lang="en-US" dirty="0"/>
          </a:p>
        </p:txBody>
      </p:sp>
    </p:spTree>
    <p:extLst>
      <p:ext uri="{BB962C8B-B14F-4D97-AF65-F5344CB8AC3E}">
        <p14:creationId xmlns:p14="http://schemas.microsoft.com/office/powerpoint/2010/main" val="33628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876300" y="347662"/>
            <a:ext cx="7391400" cy="1752600"/>
          </a:xfrm>
        </p:spPr>
        <p:txBody>
          <a:bodyPr/>
          <a:lstStyle/>
          <a:p>
            <a:pPr algn="ctr" eaLnBrk="1" hangingPunct="1"/>
            <a:r>
              <a:rPr lang="en-US" sz="4600" b="1" dirty="0">
                <a:solidFill>
                  <a:schemeClr val="accent2"/>
                </a:solidFill>
                <a:latin typeface="Aharoni" panose="02010803020104030203" pitchFamily="2" charset="-79"/>
                <a:cs typeface="Aharoni" panose="02010803020104030203" pitchFamily="2" charset="-79"/>
              </a:rPr>
              <a:t>La bombe </a:t>
            </a:r>
            <a:r>
              <a:rPr lang="en-US" sz="4600" b="1" dirty="0" err="1">
                <a:solidFill>
                  <a:schemeClr val="accent2"/>
                </a:solidFill>
                <a:latin typeface="Aharoni" panose="02010803020104030203" pitchFamily="2" charset="-79"/>
                <a:cs typeface="Aharoni" panose="02010803020104030203" pitchFamily="2" charset="-79"/>
              </a:rPr>
              <a:t>atomique</a:t>
            </a:r>
            <a:r>
              <a:rPr lang="en-US" sz="4600" b="1" dirty="0">
                <a:solidFill>
                  <a:schemeClr val="accent2"/>
                </a:solidFill>
                <a:latin typeface="Aharoni" panose="02010803020104030203" pitchFamily="2" charset="-79"/>
                <a:cs typeface="Aharoni" panose="02010803020104030203" pitchFamily="2" charset="-79"/>
              </a:rPr>
              <a:t> à Hiroshima</a:t>
            </a:r>
          </a:p>
        </p:txBody>
      </p:sp>
      <p:pic>
        <p:nvPicPr>
          <p:cNvPr id="1843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0"/>
            <a:ext cx="4064000" cy="42243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0703" y="4856205"/>
            <a:ext cx="2397211" cy="923330"/>
          </a:xfrm>
          <a:prstGeom prst="rect">
            <a:avLst/>
          </a:prstGeom>
          <a:noFill/>
        </p:spPr>
        <p:txBody>
          <a:bodyPr wrap="square" rtlCol="0">
            <a:spAutoFit/>
          </a:bodyPr>
          <a:lstStyle/>
          <a:p>
            <a:r>
              <a:rPr lang="en-US" dirty="0">
                <a:hlinkClick r:id="rId4"/>
              </a:rPr>
              <a:t>https://www.youtube.com/watch?v=nfEXSTfPqjw</a:t>
            </a:r>
            <a:endParaRPr lang="en-US" dirty="0"/>
          </a:p>
        </p:txBody>
      </p:sp>
      <p:sp>
        <p:nvSpPr>
          <p:cNvPr id="3" name="TextBox 2"/>
          <p:cNvSpPr txBox="1"/>
          <p:nvPr/>
        </p:nvSpPr>
        <p:spPr>
          <a:xfrm>
            <a:off x="506627" y="2817341"/>
            <a:ext cx="2508422" cy="1200329"/>
          </a:xfrm>
          <a:prstGeom prst="rect">
            <a:avLst/>
          </a:prstGeom>
          <a:noFill/>
        </p:spPr>
        <p:txBody>
          <a:bodyPr wrap="square" rtlCol="0">
            <a:spAutoFit/>
          </a:bodyPr>
          <a:lstStyle/>
          <a:p>
            <a:r>
              <a:rPr lang="en-US" dirty="0">
                <a:hlinkClick r:id="rId5"/>
              </a:rPr>
              <a:t>Discour de Truman</a:t>
            </a:r>
          </a:p>
          <a:p>
            <a:r>
              <a:rPr lang="en-US" dirty="0">
                <a:hlinkClick r:id="rId5"/>
              </a:rPr>
              <a:t>https://www.youtube.com/watch?v=rSgq0jMJYT4</a:t>
            </a:r>
            <a:endParaRPr lang="en-US" dirty="0"/>
          </a:p>
        </p:txBody>
      </p:sp>
    </p:spTree>
    <p:extLst>
      <p:ext uri="{BB962C8B-B14F-4D97-AF65-F5344CB8AC3E}">
        <p14:creationId xmlns:p14="http://schemas.microsoft.com/office/powerpoint/2010/main" val="30136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CA">
              <a:latin typeface="1942 report" charset="0"/>
            </a:endParaRPr>
          </a:p>
        </p:txBody>
      </p:sp>
      <p:pic>
        <p:nvPicPr>
          <p:cNvPr id="33797" name="Picture 6" descr="new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1" y="687571"/>
            <a:ext cx="8469018" cy="579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02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88"/>
            <a:ext cx="8229600" cy="1208088"/>
          </a:xfrm>
        </p:spPr>
        <p:txBody>
          <a:bodyPr wrap="square" lIns="91440" tIns="45720" rIns="91440" bIns="45720" numCol="1" anchorCtr="0" compatLnSpc="1">
            <a:prstTxWarp prst="textNoShape">
              <a:avLst/>
            </a:prstTxWarp>
            <a:normAutofit/>
          </a:bodyPr>
          <a:lstStyle/>
          <a:p>
            <a:pPr>
              <a:defRPr/>
            </a:pPr>
            <a:r>
              <a:rPr lang="en-US" sz="3200" dirty="0" err="1">
                <a:solidFill>
                  <a:schemeClr val="accent2"/>
                </a:solidFill>
                <a:latin typeface="Aharoni" panose="02010803020104030203" pitchFamily="2" charset="-79"/>
                <a:cs typeface="Aharoni" panose="02010803020104030203" pitchFamily="2" charset="-79"/>
              </a:rPr>
              <a:t>Effets</a:t>
            </a:r>
            <a:endParaRPr lang="en-US" sz="3200" dirty="0">
              <a:solidFill>
                <a:schemeClr val="accent2"/>
              </a:solidFill>
              <a:latin typeface="Aharoni" panose="02010803020104030203" pitchFamily="2" charset="-79"/>
              <a:cs typeface="Aharoni" panose="02010803020104030203" pitchFamily="2" charset="-79"/>
            </a:endParaRPr>
          </a:p>
        </p:txBody>
      </p:sp>
      <p:sp>
        <p:nvSpPr>
          <p:cNvPr id="130050" name="Text Placeholder 2"/>
          <p:cNvSpPr>
            <a:spLocks noGrp="1"/>
          </p:cNvSpPr>
          <p:nvPr>
            <p:ph type="body" sz="half" idx="1"/>
          </p:nvPr>
        </p:nvSpPr>
        <p:spPr>
          <a:xfrm>
            <a:off x="184077" y="1310185"/>
            <a:ext cx="5518298" cy="5547815"/>
          </a:xfrm>
        </p:spPr>
        <p:txBody>
          <a:bodyPr>
            <a:normAutofit/>
          </a:bodyPr>
          <a:lstStyle/>
          <a:p>
            <a:pPr eaLnBrk="1" hangingPunct="1">
              <a:lnSpc>
                <a:spcPct val="90000"/>
              </a:lnSpc>
            </a:pPr>
            <a:r>
              <a:rPr lang="fr-CA" sz="2000" dirty="0">
                <a:latin typeface="Verdana" charset="0"/>
              </a:rPr>
              <a:t>Les bombes ont tué jusqu’à 140 000 personnes à Hiroshima et 80 000 à Nagasaki par la fin de 1945 et seulement environ la moitié sont arrivée les jours des bombardements. </a:t>
            </a:r>
            <a:br>
              <a:rPr lang="fr-CA" sz="2000" dirty="0">
                <a:latin typeface="Verdana" charset="0"/>
              </a:rPr>
            </a:br>
            <a:endParaRPr lang="fr-CA" sz="2000" dirty="0">
              <a:latin typeface="Verdana" charset="0"/>
            </a:endParaRPr>
          </a:p>
          <a:p>
            <a:pPr eaLnBrk="1" hangingPunct="1">
              <a:lnSpc>
                <a:spcPct val="90000"/>
              </a:lnSpc>
            </a:pPr>
            <a:r>
              <a:rPr lang="fr-CA" sz="2000" dirty="0">
                <a:latin typeface="Verdana" charset="0"/>
              </a:rPr>
              <a:t>De ceux-ci, 15–20% sont morts de blessures ou une combinaison de brûlures, de traumatismes et des brûlures de rayonnement ainsi que les maladies, la malnutrition et l’empoisonnement du rayonnement.</a:t>
            </a:r>
            <a:br>
              <a:rPr lang="fr-CA" sz="2000" dirty="0">
                <a:latin typeface="Verdana" charset="0"/>
              </a:rPr>
            </a:br>
            <a:endParaRPr lang="fr-CA" sz="2000" dirty="0">
              <a:latin typeface="Verdana" charset="0"/>
            </a:endParaRPr>
          </a:p>
          <a:p>
            <a:pPr eaLnBrk="1" hangingPunct="1">
              <a:lnSpc>
                <a:spcPct val="90000"/>
              </a:lnSpc>
            </a:pPr>
            <a:r>
              <a:rPr lang="fr-CA" sz="2000" dirty="0">
                <a:latin typeface="Verdana" charset="0"/>
              </a:rPr>
              <a:t>Depuis ce temps, plus sont morts de la leucémie et les cancers associés à l’exposition de la radiation émise par les bombes. Dans les deux villes, la majorité des morts étaient des civiles.</a:t>
            </a:r>
          </a:p>
          <a:p>
            <a:endParaRPr lang="en-US" dirty="0">
              <a:latin typeface="Verdana" charset="0"/>
            </a:endParaRPr>
          </a:p>
        </p:txBody>
      </p:sp>
      <p:pic>
        <p:nvPicPr>
          <p:cNvPr id="130051" name="Picture 2" descr="File:Gisei3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143000"/>
            <a:ext cx="24574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http://upload.wikimedia.org/wikipedia/commons/7/71/Victim_of_Atomic_Bomb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357688"/>
            <a:ext cx="292893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2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fade">
                                      <p:cBhvr>
                                        <p:cTn id="7" dur="800" decel="100000"/>
                                        <p:tgtEl>
                                          <p:spTgt spid="130050">
                                            <p:txEl>
                                              <p:pRg st="0" end="0"/>
                                            </p:txEl>
                                          </p:spTgt>
                                        </p:tgtEl>
                                      </p:cBhvr>
                                    </p:animEffect>
                                    <p:anim calcmode="lin" valueType="num">
                                      <p:cBhvr>
                                        <p:cTn id="8" dur="800" decel="100000" fill="hold"/>
                                        <p:tgtEl>
                                          <p:spTgt spid="13005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3005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3005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005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005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Effect transition="in" filter="fade">
                                      <p:cBhvr>
                                        <p:cTn id="17" dur="800" decel="100000"/>
                                        <p:tgtEl>
                                          <p:spTgt spid="130050">
                                            <p:txEl>
                                              <p:pRg st="1" end="1"/>
                                            </p:txEl>
                                          </p:spTgt>
                                        </p:tgtEl>
                                      </p:cBhvr>
                                    </p:animEffect>
                                    <p:anim calcmode="lin" valueType="num">
                                      <p:cBhvr>
                                        <p:cTn id="18" dur="800" decel="100000" fill="hold"/>
                                        <p:tgtEl>
                                          <p:spTgt spid="13005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3005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3005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005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005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30050">
                                            <p:txEl>
                                              <p:pRg st="2" end="2"/>
                                            </p:txEl>
                                          </p:spTgt>
                                        </p:tgtEl>
                                        <p:attrNameLst>
                                          <p:attrName>style.visibility</p:attrName>
                                        </p:attrNameLst>
                                      </p:cBhvr>
                                      <p:to>
                                        <p:strVal val="visible"/>
                                      </p:to>
                                    </p:set>
                                    <p:animEffect transition="in" filter="fade">
                                      <p:cBhvr>
                                        <p:cTn id="27" dur="800" decel="100000"/>
                                        <p:tgtEl>
                                          <p:spTgt spid="130050">
                                            <p:txEl>
                                              <p:pRg st="2" end="2"/>
                                            </p:txEl>
                                          </p:spTgt>
                                        </p:tgtEl>
                                      </p:cBhvr>
                                    </p:animEffect>
                                    <p:anim calcmode="lin" valueType="num">
                                      <p:cBhvr>
                                        <p:cTn id="28" dur="800" decel="100000" fill="hold"/>
                                        <p:tgtEl>
                                          <p:spTgt spid="13005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3005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3005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005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0050">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21E7785-3D2D-4FF8-9C82-42CE9DBD7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911E146-5AE8-4892-B0B5-42052873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3194092"/>
            <a:ext cx="2778993" cy="32067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178" name="Rectangle 2"/>
          <p:cNvSpPr>
            <a:spLocks noGrp="1" noChangeArrowheads="1"/>
          </p:cNvSpPr>
          <p:nvPr>
            <p:ph type="title"/>
          </p:nvPr>
        </p:nvSpPr>
        <p:spPr>
          <a:xfrm>
            <a:off x="444939" y="3425294"/>
            <a:ext cx="2548443" cy="2800478"/>
          </a:xfrm>
        </p:spPr>
        <p:txBody>
          <a:bodyPr lIns="91440" tIns="45720" rIns="91440" bIns="45720" numCol="1" anchor="ctr" anchorCtr="0" compatLnSpc="1">
            <a:prstTxWarp prst="textNoShape">
              <a:avLst/>
            </a:prstTxWarp>
            <a:normAutofit/>
          </a:bodyPr>
          <a:lstStyle/>
          <a:p>
            <a:pPr eaLnBrk="1" hangingPunct="1">
              <a:defRPr/>
            </a:pPr>
            <a:r>
              <a:rPr lang="en-US">
                <a:solidFill>
                  <a:srgbClr val="FFFFFF"/>
                </a:solidFill>
                <a:effectLst>
                  <a:outerShdw blurRad="38100" dist="38100" dir="2700000" algn="tl">
                    <a:srgbClr val="000000"/>
                  </a:outerShdw>
                </a:effectLst>
                <a:latin typeface="Aharoni" panose="02010803020104030203" pitchFamily="2" charset="-79"/>
                <a:cs typeface="Aharoni" panose="02010803020104030203" pitchFamily="2" charset="-79"/>
              </a:rPr>
              <a:t>Pourquoi les Alliés ont gagné?</a:t>
            </a:r>
          </a:p>
        </p:txBody>
      </p:sp>
      <p:sp>
        <p:nvSpPr>
          <p:cNvPr id="139" name="Rectangle 138">
            <a:extLst>
              <a:ext uri="{FF2B5EF4-FFF2-40B4-BE49-F238E27FC236}">
                <a16:creationId xmlns:a16="http://schemas.microsoft.com/office/drawing/2014/main" id="{978A552A-290C-474C-9CC8-401379CD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57D8432A-7050-43CE-AC0E-48F00C7D5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55B5BA19-E267-49E0-A8F7-3435C9118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D19504FF-266B-4F6E-BAA1-DF9730E9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54222"/>
            <a:ext cx="2777159"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6173A029-4BF8-4E89-9F7C-2CC60C3BDEB1}"/>
              </a:ext>
            </a:extLst>
          </p:cNvPr>
          <p:cNvPicPr>
            <a:picLocks noChangeAspect="1"/>
          </p:cNvPicPr>
          <p:nvPr/>
        </p:nvPicPr>
        <p:blipFill>
          <a:blip r:embed="rId2"/>
          <a:stretch>
            <a:fillRect/>
          </a:stretch>
        </p:blipFill>
        <p:spPr>
          <a:xfrm>
            <a:off x="941578" y="780711"/>
            <a:ext cx="1555164" cy="2167476"/>
          </a:xfrm>
          <a:prstGeom prst="rect">
            <a:avLst/>
          </a:prstGeom>
        </p:spPr>
      </p:pic>
      <p:sp>
        <p:nvSpPr>
          <p:cNvPr id="147" name="Rectangle 146">
            <a:extLst>
              <a:ext uri="{FF2B5EF4-FFF2-40B4-BE49-F238E27FC236}">
                <a16:creationId xmlns:a16="http://schemas.microsoft.com/office/drawing/2014/main" id="{6464F78D-891F-49EC-ADDE-5E581A66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0234"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7F735FBD-CC94-416E-84EA-2B17F5A30873}"/>
              </a:ext>
            </a:extLst>
          </p:cNvPr>
          <p:cNvPicPr>
            <a:picLocks noChangeAspect="1"/>
          </p:cNvPicPr>
          <p:nvPr/>
        </p:nvPicPr>
        <p:blipFill>
          <a:blip r:embed="rId3"/>
          <a:stretch>
            <a:fillRect/>
          </a:stretch>
        </p:blipFill>
        <p:spPr>
          <a:xfrm>
            <a:off x="3644427" y="780711"/>
            <a:ext cx="1846368" cy="2167476"/>
          </a:xfrm>
          <a:prstGeom prst="rect">
            <a:avLst/>
          </a:prstGeom>
        </p:spPr>
      </p:pic>
      <p:pic>
        <p:nvPicPr>
          <p:cNvPr id="2" name="Image 1">
            <a:extLst>
              <a:ext uri="{FF2B5EF4-FFF2-40B4-BE49-F238E27FC236}">
                <a16:creationId xmlns:a16="http://schemas.microsoft.com/office/drawing/2014/main" id="{5898A89A-AFE4-454B-853A-5F7F6C1FA161}"/>
              </a:ext>
            </a:extLst>
          </p:cNvPr>
          <p:cNvPicPr>
            <a:picLocks noChangeAspect="1"/>
          </p:cNvPicPr>
          <p:nvPr/>
        </p:nvPicPr>
        <p:blipFill>
          <a:blip r:embed="rId4"/>
          <a:stretch>
            <a:fillRect/>
          </a:stretch>
        </p:blipFill>
        <p:spPr>
          <a:xfrm>
            <a:off x="6141620" y="904018"/>
            <a:ext cx="2550331" cy="1938251"/>
          </a:xfrm>
          <a:prstGeom prst="rect">
            <a:avLst/>
          </a:prstGeom>
        </p:spPr>
      </p:pic>
      <p:sp>
        <p:nvSpPr>
          <p:cNvPr id="149" name="Rectangle 148">
            <a:extLst>
              <a:ext uri="{FF2B5EF4-FFF2-40B4-BE49-F238E27FC236}">
                <a16:creationId xmlns:a16="http://schemas.microsoft.com/office/drawing/2014/main" id="{E125488F-35F4-46B0-BDF0-AFAA36100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3"/>
          <p:cNvSpPr>
            <a:spLocks noGrp="1" noChangeArrowheads="1"/>
          </p:cNvSpPr>
          <p:nvPr>
            <p:ph idx="1"/>
          </p:nvPr>
        </p:nvSpPr>
        <p:spPr>
          <a:xfrm>
            <a:off x="3421402" y="3425295"/>
            <a:ext cx="5148116" cy="2800477"/>
          </a:xfrm>
        </p:spPr>
        <p:txBody>
          <a:bodyPr>
            <a:normAutofit/>
          </a:bodyPr>
          <a:lstStyle/>
          <a:p>
            <a:pPr eaLnBrk="1" hangingPunct="1"/>
            <a:r>
              <a:rPr lang="fr-CA">
                <a:latin typeface="Verdana" charset="0"/>
              </a:rPr>
              <a:t>Une supériorité complète au niveau des matériaux - armes etc.</a:t>
            </a:r>
          </a:p>
          <a:p>
            <a:pPr eaLnBrk="1" hangingPunct="1"/>
            <a:r>
              <a:rPr lang="fr-CA">
                <a:latin typeface="Verdana" charset="0"/>
              </a:rPr>
              <a:t>Plus de soldats</a:t>
            </a:r>
          </a:p>
          <a:p>
            <a:pPr eaLnBrk="1" hangingPunct="1"/>
            <a:r>
              <a:rPr lang="fr-CA">
                <a:latin typeface="Verdana" charset="0"/>
              </a:rPr>
              <a:t>Une meilleure stratégie à long terme</a:t>
            </a:r>
          </a:p>
          <a:p>
            <a:pPr eaLnBrk="1" hangingPunct="1"/>
            <a:r>
              <a:rPr lang="fr-CA">
                <a:latin typeface="Verdana" charset="0"/>
              </a:rPr>
              <a:t>La technologie</a:t>
            </a:r>
          </a:p>
          <a:p>
            <a:pPr eaLnBrk="1" hangingPunct="1"/>
            <a:r>
              <a:rPr lang="fr-CA">
                <a:latin typeface="Verdana" charset="0"/>
              </a:rPr>
              <a:t>Une bonne morale</a:t>
            </a:r>
          </a:p>
          <a:p>
            <a:pPr eaLnBrk="1" hangingPunct="1"/>
            <a:r>
              <a:rPr lang="fr-CA">
                <a:latin typeface="Verdana" charset="0"/>
              </a:rPr>
              <a:t>Une richesse matérielle et financière</a:t>
            </a:r>
            <a:r>
              <a:rPr lang="en-US">
                <a:latin typeface="Verdana" charset="0"/>
              </a:rPr>
              <a:t>.</a:t>
            </a:r>
          </a:p>
        </p:txBody>
      </p:sp>
    </p:spTree>
    <p:extLst>
      <p:ext uri="{BB962C8B-B14F-4D97-AF65-F5344CB8AC3E}">
        <p14:creationId xmlns:p14="http://schemas.microsoft.com/office/powerpoint/2010/main" val="300692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8"/>
            <a:ext cx="8229600" cy="1143000"/>
          </a:xfrm>
        </p:spPr>
        <p:txBody>
          <a:bodyPr/>
          <a:lstStyle/>
          <a:p>
            <a:pPr algn="ctr"/>
            <a:r>
              <a:rPr lang="en-US" dirty="0" err="1">
                <a:latin typeface="Aharoni" panose="02010803020104030203" pitchFamily="2" charset="-79"/>
                <a:cs typeface="Aharoni" panose="02010803020104030203" pitchFamily="2" charset="-79"/>
              </a:rPr>
              <a:t>Vers</a:t>
            </a:r>
            <a:r>
              <a:rPr lang="en-US" dirty="0">
                <a:latin typeface="Aharoni" panose="02010803020104030203" pitchFamily="2" charset="-79"/>
                <a:cs typeface="Aharoni" panose="02010803020104030203" pitchFamily="2" charset="-79"/>
              </a:rPr>
              <a:t> la fin</a:t>
            </a:r>
          </a:p>
        </p:txBody>
      </p:sp>
      <p:sp>
        <p:nvSpPr>
          <p:cNvPr id="3" name="Content Placeholder 2"/>
          <p:cNvSpPr>
            <a:spLocks noGrp="1"/>
          </p:cNvSpPr>
          <p:nvPr>
            <p:ph idx="1"/>
          </p:nvPr>
        </p:nvSpPr>
        <p:spPr>
          <a:xfrm>
            <a:off x="361507" y="2009553"/>
            <a:ext cx="8654902" cy="4263656"/>
          </a:xfrm>
        </p:spPr>
        <p:txBody>
          <a:bodyPr>
            <a:normAutofit fontScale="92500" lnSpcReduction="20000"/>
          </a:bodyPr>
          <a:lstStyle/>
          <a:p>
            <a:r>
              <a:rPr lang="fr-CA" sz="2400" dirty="0"/>
              <a:t>Février 1945: Les troupes alliées ont traversé le Rhin (Rhine River) et l’invasion de l’Allemagne a commencé.</a:t>
            </a:r>
          </a:p>
          <a:p>
            <a:r>
              <a:rPr lang="fr-CA" sz="2400" dirty="0"/>
              <a:t>En même temps, 4 millions troupes soviétiques ont avancé vers l’Allemagne du côté est.</a:t>
            </a:r>
          </a:p>
          <a:p>
            <a:r>
              <a:rPr lang="fr-CA" sz="2400" dirty="0"/>
              <a:t>Les villes et les cités allemandes ont été bombardées 24 heures par jour.</a:t>
            </a:r>
          </a:p>
          <a:p>
            <a:r>
              <a:rPr lang="fr-CA" sz="2400" dirty="0"/>
              <a:t>En une nuit, 1325 bombardiers alliés ont laissé tomber 2300 tonnes d’explosifs sur la ville de Dresden.  Il y a eu 50 000 victimes.</a:t>
            </a:r>
          </a:p>
          <a:p>
            <a:r>
              <a:rPr lang="fr-CA" sz="2400" dirty="0"/>
              <a:t>Hitler s’est échappé dans un abri sous-terrain près de Berlin.</a:t>
            </a:r>
          </a:p>
          <a:p>
            <a:pPr marL="0" indent="0">
              <a:buNone/>
            </a:pPr>
            <a:r>
              <a:rPr lang="fr-CA" sz="2400" u="sng" dirty="0"/>
              <a:t>Les résultats:</a:t>
            </a:r>
            <a:r>
              <a:rPr lang="fr-CA" sz="2400" dirty="0"/>
              <a:t>  Avec une guerre sur les deux fronts, l’Allemagne n’avait aucune chance.</a:t>
            </a:r>
          </a:p>
          <a:p>
            <a:pPr marL="0" indent="0">
              <a:buNone/>
            </a:pPr>
            <a:r>
              <a:rPr lang="fr-CA" sz="2400" dirty="0"/>
              <a:t>Les Alliés ont exigé la capitulation allemande immédiate.</a:t>
            </a:r>
          </a:p>
          <a:p>
            <a:pPr marL="0" indent="0">
              <a:buNone/>
            </a:pPr>
            <a:endParaRPr lang="en-US" dirty="0"/>
          </a:p>
        </p:txBody>
      </p:sp>
      <p:pic>
        <p:nvPicPr>
          <p:cNvPr id="4" name="Picture 3"/>
          <p:cNvPicPr>
            <a:picLocks noChangeAspect="1"/>
          </p:cNvPicPr>
          <p:nvPr/>
        </p:nvPicPr>
        <p:blipFill>
          <a:blip r:embed="rId2"/>
          <a:stretch>
            <a:fillRect/>
          </a:stretch>
        </p:blipFill>
        <p:spPr>
          <a:xfrm>
            <a:off x="7068745" y="584791"/>
            <a:ext cx="1543627" cy="1274898"/>
          </a:xfrm>
          <a:prstGeom prst="rect">
            <a:avLst/>
          </a:prstGeom>
        </p:spPr>
      </p:pic>
    </p:spTree>
    <p:extLst>
      <p:ext uri="{BB962C8B-B14F-4D97-AF65-F5344CB8AC3E}">
        <p14:creationId xmlns:p14="http://schemas.microsoft.com/office/powerpoint/2010/main" val="15921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4450"/>
            <a:ext cx="8229600" cy="1135764"/>
          </a:xfrm>
        </p:spPr>
        <p:txBody>
          <a:bodyPr>
            <a:normAutofit/>
          </a:bodyPr>
          <a:lstStyle/>
          <a:p>
            <a:pPr algn="ctr" eaLnBrk="1" fontAlgn="auto" hangingPunct="1">
              <a:spcAft>
                <a:spcPts val="0"/>
              </a:spcAft>
              <a:defRPr/>
            </a:pPr>
            <a:r>
              <a:rPr lang="en-US" dirty="0">
                <a:solidFill>
                  <a:schemeClr val="accent1">
                    <a:tint val="88000"/>
                    <a:satMod val="150000"/>
                  </a:schemeClr>
                </a:solidFill>
                <a:latin typeface="Aharoni" panose="02010803020104030203" pitchFamily="2" charset="-79"/>
                <a:cs typeface="Aharoni" panose="02010803020104030203" pitchFamily="2" charset="-79"/>
              </a:rPr>
              <a:t>Les </a:t>
            </a:r>
            <a:r>
              <a:rPr lang="en-US" dirty="0" err="1">
                <a:solidFill>
                  <a:schemeClr val="accent1">
                    <a:tint val="88000"/>
                    <a:satMod val="150000"/>
                  </a:schemeClr>
                </a:solidFill>
                <a:latin typeface="Aharoni" panose="02010803020104030203" pitchFamily="2" charset="-79"/>
                <a:cs typeface="Aharoni" panose="02010803020104030203" pitchFamily="2" charset="-79"/>
              </a:rPr>
              <a:t>derniers</a:t>
            </a:r>
            <a:r>
              <a:rPr lang="en-US" dirty="0">
                <a:solidFill>
                  <a:schemeClr val="accent1">
                    <a:tint val="88000"/>
                    <a:satMod val="150000"/>
                  </a:schemeClr>
                </a:solidFill>
                <a:latin typeface="Aharoni" panose="02010803020104030203" pitchFamily="2" charset="-79"/>
                <a:cs typeface="Aharoni" panose="02010803020104030203" pitchFamily="2" charset="-79"/>
              </a:rPr>
              <a:t> </a:t>
            </a:r>
            <a:r>
              <a:rPr lang="en-US" dirty="0" err="1">
                <a:solidFill>
                  <a:schemeClr val="accent1">
                    <a:tint val="88000"/>
                    <a:satMod val="150000"/>
                  </a:schemeClr>
                </a:solidFill>
                <a:latin typeface="Aharoni" panose="02010803020104030203" pitchFamily="2" charset="-79"/>
                <a:cs typeface="Aharoni" panose="02010803020104030203" pitchFamily="2" charset="-79"/>
              </a:rPr>
              <a:t>jours</a:t>
            </a:r>
            <a:endParaRPr lang="en-US" dirty="0">
              <a:solidFill>
                <a:schemeClr val="accent1">
                  <a:tint val="88000"/>
                  <a:satMod val="150000"/>
                </a:schemeClr>
              </a:solidFill>
              <a:latin typeface="Aharoni" panose="02010803020104030203" pitchFamily="2" charset="-79"/>
              <a:cs typeface="Aharoni" panose="02010803020104030203" pitchFamily="2" charset="-79"/>
            </a:endParaRPr>
          </a:p>
        </p:txBody>
      </p:sp>
      <p:sp>
        <p:nvSpPr>
          <p:cNvPr id="114690" name="Rectangle 4"/>
          <p:cNvSpPr>
            <a:spLocks noGrp="1" noChangeArrowheads="1"/>
          </p:cNvSpPr>
          <p:nvPr>
            <p:ph type="body" sz="half" idx="1"/>
          </p:nvPr>
        </p:nvSpPr>
        <p:spPr>
          <a:xfrm>
            <a:off x="468312" y="1412874"/>
            <a:ext cx="4162425" cy="5232475"/>
          </a:xfrm>
        </p:spPr>
        <p:txBody>
          <a:bodyPr>
            <a:normAutofit/>
          </a:bodyPr>
          <a:lstStyle/>
          <a:p>
            <a:pPr marL="265113" indent="-265113" eaLnBrk="1" hangingPunct="1">
              <a:lnSpc>
                <a:spcPct val="80000"/>
              </a:lnSpc>
            </a:pPr>
            <a:r>
              <a:rPr lang="fr-CA" sz="2400" dirty="0">
                <a:latin typeface="+mj-lt"/>
              </a:rPr>
              <a:t>En avril 1945, la bataille s’achève. </a:t>
            </a:r>
          </a:p>
          <a:p>
            <a:pPr marL="265113" indent="-265113" eaLnBrk="1" hangingPunct="1">
              <a:lnSpc>
                <a:spcPct val="80000"/>
              </a:lnSpc>
            </a:pPr>
            <a:r>
              <a:rPr lang="fr-CA" sz="2400" dirty="0">
                <a:latin typeface="+mj-lt"/>
              </a:rPr>
              <a:t>Le 30 avril, les troupes soviétiques sont arrivés à Berlin.</a:t>
            </a:r>
          </a:p>
          <a:p>
            <a:pPr marL="265113" indent="-265113" eaLnBrk="1" hangingPunct="1">
              <a:lnSpc>
                <a:spcPct val="80000"/>
              </a:lnSpc>
            </a:pPr>
            <a:r>
              <a:rPr lang="fr-CA" sz="2400" dirty="0">
                <a:latin typeface="+mj-lt"/>
              </a:rPr>
              <a:t>Hitler s’est suicidé avec sa maitresse Eva Braun, seulement quelques heures après qu’ils se soient mariés. </a:t>
            </a:r>
          </a:p>
          <a:p>
            <a:pPr marL="265113" indent="-265113" eaLnBrk="1" hangingPunct="1">
              <a:lnSpc>
                <a:spcPct val="80000"/>
              </a:lnSpc>
            </a:pPr>
            <a:r>
              <a:rPr lang="fr-CA" sz="2400" dirty="0">
                <a:latin typeface="+mj-lt"/>
              </a:rPr>
              <a:t>Hitler a donné des ordres strictes de bruler son corps pour que ses ennemis ne puissent pas lui faire ce qu’ils avaient fait à Mussolini.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587" y="1412874"/>
            <a:ext cx="3171745" cy="252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a:extLst>
              <a:ext uri="{FF2B5EF4-FFF2-40B4-BE49-F238E27FC236}">
                <a16:creationId xmlns:a16="http://schemas.microsoft.com/office/drawing/2014/main" id="{C1C0E9C4-0E31-4C90-869D-9562FAC12D8A}"/>
              </a:ext>
            </a:extLst>
          </p:cNvPr>
          <p:cNvPicPr>
            <a:picLocks noChangeAspect="1"/>
          </p:cNvPicPr>
          <p:nvPr/>
        </p:nvPicPr>
        <p:blipFill>
          <a:blip r:embed="rId4"/>
          <a:stretch>
            <a:fillRect/>
          </a:stretch>
        </p:blipFill>
        <p:spPr>
          <a:xfrm>
            <a:off x="5220587" y="4287577"/>
            <a:ext cx="3431848" cy="1921835"/>
          </a:xfrm>
          <a:prstGeom prst="rect">
            <a:avLst/>
          </a:prstGeom>
        </p:spPr>
      </p:pic>
    </p:spTree>
    <p:extLst>
      <p:ext uri="{BB962C8B-B14F-4D97-AF65-F5344CB8AC3E}">
        <p14:creationId xmlns:p14="http://schemas.microsoft.com/office/powerpoint/2010/main" val="32850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fade">
                                      <p:cBhvr>
                                        <p:cTn id="7" dur="800" decel="100000"/>
                                        <p:tgtEl>
                                          <p:spTgt spid="114690">
                                            <p:txEl>
                                              <p:pRg st="0" end="0"/>
                                            </p:txEl>
                                          </p:spTgt>
                                        </p:tgtEl>
                                      </p:cBhvr>
                                    </p:animEffect>
                                    <p:anim calcmode="lin" valueType="num">
                                      <p:cBhvr>
                                        <p:cTn id="8" dur="800" decel="100000" fill="hold"/>
                                        <p:tgtEl>
                                          <p:spTgt spid="11469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469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469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469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469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4690">
                                            <p:txEl>
                                              <p:pRg st="1" end="1"/>
                                            </p:txEl>
                                          </p:spTgt>
                                        </p:tgtEl>
                                        <p:attrNameLst>
                                          <p:attrName>style.visibility</p:attrName>
                                        </p:attrNameLst>
                                      </p:cBhvr>
                                      <p:to>
                                        <p:strVal val="visible"/>
                                      </p:to>
                                    </p:set>
                                    <p:animEffect transition="in" filter="fade">
                                      <p:cBhvr>
                                        <p:cTn id="17" dur="800" decel="100000"/>
                                        <p:tgtEl>
                                          <p:spTgt spid="114690">
                                            <p:txEl>
                                              <p:pRg st="1" end="1"/>
                                            </p:txEl>
                                          </p:spTgt>
                                        </p:tgtEl>
                                      </p:cBhvr>
                                    </p:animEffect>
                                    <p:anim calcmode="lin" valueType="num">
                                      <p:cBhvr>
                                        <p:cTn id="18" dur="800" decel="100000" fill="hold"/>
                                        <p:tgtEl>
                                          <p:spTgt spid="11469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469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469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469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469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4690">
                                            <p:txEl>
                                              <p:pRg st="2" end="2"/>
                                            </p:txEl>
                                          </p:spTgt>
                                        </p:tgtEl>
                                        <p:attrNameLst>
                                          <p:attrName>style.visibility</p:attrName>
                                        </p:attrNameLst>
                                      </p:cBhvr>
                                      <p:to>
                                        <p:strVal val="visible"/>
                                      </p:to>
                                    </p:set>
                                    <p:animEffect transition="in" filter="fade">
                                      <p:cBhvr>
                                        <p:cTn id="27" dur="800" decel="100000"/>
                                        <p:tgtEl>
                                          <p:spTgt spid="114690">
                                            <p:txEl>
                                              <p:pRg st="2" end="2"/>
                                            </p:txEl>
                                          </p:spTgt>
                                        </p:tgtEl>
                                      </p:cBhvr>
                                    </p:animEffect>
                                    <p:anim calcmode="lin" valueType="num">
                                      <p:cBhvr>
                                        <p:cTn id="28" dur="800" decel="100000" fill="hold"/>
                                        <p:tgtEl>
                                          <p:spTgt spid="11469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469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469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469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469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4690">
                                            <p:txEl>
                                              <p:pRg st="3" end="3"/>
                                            </p:txEl>
                                          </p:spTgt>
                                        </p:tgtEl>
                                        <p:attrNameLst>
                                          <p:attrName>style.visibility</p:attrName>
                                        </p:attrNameLst>
                                      </p:cBhvr>
                                      <p:to>
                                        <p:strVal val="visible"/>
                                      </p:to>
                                    </p:set>
                                    <p:animEffect transition="in" filter="fade">
                                      <p:cBhvr>
                                        <p:cTn id="37" dur="800" decel="100000"/>
                                        <p:tgtEl>
                                          <p:spTgt spid="114690">
                                            <p:txEl>
                                              <p:pRg st="3" end="3"/>
                                            </p:txEl>
                                          </p:spTgt>
                                        </p:tgtEl>
                                      </p:cBhvr>
                                    </p:animEffect>
                                    <p:anim calcmode="lin" valueType="num">
                                      <p:cBhvr>
                                        <p:cTn id="38" dur="800" decel="100000" fill="hold"/>
                                        <p:tgtEl>
                                          <p:spTgt spid="11469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469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469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469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469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1" nodeType="clickEffect">
                                  <p:stCondLst>
                                    <p:cond delay="0"/>
                                  </p:stCondLst>
                                  <p:childTnLst>
                                    <p:set>
                                      <p:cBhvr>
                                        <p:cTn id="46" dur="1" fill="hold">
                                          <p:stCondLst>
                                            <p:cond delay="0"/>
                                          </p:stCondLst>
                                        </p:cTn>
                                        <p:tgtEl>
                                          <p:spTgt spid="114690">
                                            <p:txEl>
                                              <p:pRg st="0" end="0"/>
                                            </p:txEl>
                                          </p:spTgt>
                                        </p:tgtEl>
                                        <p:attrNameLst>
                                          <p:attrName>style.visibility</p:attrName>
                                        </p:attrNameLst>
                                      </p:cBhvr>
                                      <p:to>
                                        <p:strVal val="visible"/>
                                      </p:to>
                                    </p:set>
                                    <p:animEffect transition="in" filter="fade">
                                      <p:cBhvr>
                                        <p:cTn id="47" dur="800" decel="100000"/>
                                        <p:tgtEl>
                                          <p:spTgt spid="114690">
                                            <p:txEl>
                                              <p:pRg st="0" end="0"/>
                                            </p:txEl>
                                          </p:spTgt>
                                        </p:tgtEl>
                                      </p:cBhvr>
                                    </p:animEffect>
                                    <p:anim calcmode="lin" valueType="num">
                                      <p:cBhvr>
                                        <p:cTn id="48" dur="800" decel="100000" fill="hold"/>
                                        <p:tgtEl>
                                          <p:spTgt spid="114690">
                                            <p:txEl>
                                              <p:pRg st="0" end="0"/>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4690">
                                            <p:txEl>
                                              <p:pRg st="0" end="0"/>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4690">
                                            <p:txEl>
                                              <p:pRg st="0" end="0"/>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4690">
                                            <p:txEl>
                                              <p:pRg st="0" end="0"/>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469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1" nodeType="clickEffect">
                                  <p:stCondLst>
                                    <p:cond delay="0"/>
                                  </p:stCondLst>
                                  <p:childTnLst>
                                    <p:set>
                                      <p:cBhvr>
                                        <p:cTn id="56" dur="1" fill="hold">
                                          <p:stCondLst>
                                            <p:cond delay="0"/>
                                          </p:stCondLst>
                                        </p:cTn>
                                        <p:tgtEl>
                                          <p:spTgt spid="114690">
                                            <p:txEl>
                                              <p:pRg st="1" end="1"/>
                                            </p:txEl>
                                          </p:spTgt>
                                        </p:tgtEl>
                                        <p:attrNameLst>
                                          <p:attrName>style.visibility</p:attrName>
                                        </p:attrNameLst>
                                      </p:cBhvr>
                                      <p:to>
                                        <p:strVal val="visible"/>
                                      </p:to>
                                    </p:set>
                                    <p:animEffect transition="in" filter="fade">
                                      <p:cBhvr>
                                        <p:cTn id="57" dur="800" decel="100000"/>
                                        <p:tgtEl>
                                          <p:spTgt spid="114690">
                                            <p:txEl>
                                              <p:pRg st="1" end="1"/>
                                            </p:txEl>
                                          </p:spTgt>
                                        </p:tgtEl>
                                      </p:cBhvr>
                                    </p:animEffect>
                                    <p:anim calcmode="lin" valueType="num">
                                      <p:cBhvr>
                                        <p:cTn id="58" dur="800" decel="100000" fill="hold"/>
                                        <p:tgtEl>
                                          <p:spTgt spid="114690">
                                            <p:txEl>
                                              <p:pRg st="1" end="1"/>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14690">
                                            <p:txEl>
                                              <p:pRg st="1" end="1"/>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14690">
                                            <p:txEl>
                                              <p:pRg st="1" end="1"/>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4690">
                                            <p:txEl>
                                              <p:pRg st="1" end="1"/>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469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1" nodeType="clickEffect">
                                  <p:stCondLst>
                                    <p:cond delay="0"/>
                                  </p:stCondLst>
                                  <p:childTnLst>
                                    <p:set>
                                      <p:cBhvr>
                                        <p:cTn id="66" dur="1" fill="hold">
                                          <p:stCondLst>
                                            <p:cond delay="0"/>
                                          </p:stCondLst>
                                        </p:cTn>
                                        <p:tgtEl>
                                          <p:spTgt spid="114690">
                                            <p:txEl>
                                              <p:pRg st="2" end="2"/>
                                            </p:txEl>
                                          </p:spTgt>
                                        </p:tgtEl>
                                        <p:attrNameLst>
                                          <p:attrName>style.visibility</p:attrName>
                                        </p:attrNameLst>
                                      </p:cBhvr>
                                      <p:to>
                                        <p:strVal val="visible"/>
                                      </p:to>
                                    </p:set>
                                    <p:animEffect transition="in" filter="fade">
                                      <p:cBhvr>
                                        <p:cTn id="67" dur="800" decel="100000"/>
                                        <p:tgtEl>
                                          <p:spTgt spid="114690">
                                            <p:txEl>
                                              <p:pRg st="2" end="2"/>
                                            </p:txEl>
                                          </p:spTgt>
                                        </p:tgtEl>
                                      </p:cBhvr>
                                    </p:animEffect>
                                    <p:anim calcmode="lin" valueType="num">
                                      <p:cBhvr>
                                        <p:cTn id="68" dur="800" decel="100000" fill="hold"/>
                                        <p:tgtEl>
                                          <p:spTgt spid="114690">
                                            <p:txEl>
                                              <p:pRg st="2" end="2"/>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14690">
                                            <p:txEl>
                                              <p:pRg st="2" end="2"/>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14690">
                                            <p:txEl>
                                              <p:pRg st="2" end="2"/>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14690">
                                            <p:txEl>
                                              <p:pRg st="2" end="2"/>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1469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1" nodeType="clickEffect">
                                  <p:stCondLst>
                                    <p:cond delay="0"/>
                                  </p:stCondLst>
                                  <p:childTnLst>
                                    <p:set>
                                      <p:cBhvr>
                                        <p:cTn id="76" dur="1" fill="hold">
                                          <p:stCondLst>
                                            <p:cond delay="0"/>
                                          </p:stCondLst>
                                        </p:cTn>
                                        <p:tgtEl>
                                          <p:spTgt spid="114690">
                                            <p:txEl>
                                              <p:pRg st="3" end="3"/>
                                            </p:txEl>
                                          </p:spTgt>
                                        </p:tgtEl>
                                        <p:attrNameLst>
                                          <p:attrName>style.visibility</p:attrName>
                                        </p:attrNameLst>
                                      </p:cBhvr>
                                      <p:to>
                                        <p:strVal val="visible"/>
                                      </p:to>
                                    </p:set>
                                    <p:animEffect transition="in" filter="fade">
                                      <p:cBhvr>
                                        <p:cTn id="77" dur="800" decel="100000"/>
                                        <p:tgtEl>
                                          <p:spTgt spid="114690">
                                            <p:txEl>
                                              <p:pRg st="3" end="3"/>
                                            </p:txEl>
                                          </p:spTgt>
                                        </p:tgtEl>
                                      </p:cBhvr>
                                    </p:animEffect>
                                    <p:anim calcmode="lin" valueType="num">
                                      <p:cBhvr>
                                        <p:cTn id="78" dur="800" decel="100000" fill="hold"/>
                                        <p:tgtEl>
                                          <p:spTgt spid="114690">
                                            <p:txEl>
                                              <p:pRg st="3" end="3"/>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14690">
                                            <p:txEl>
                                              <p:pRg st="3" end="3"/>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14690">
                                            <p:txEl>
                                              <p:pRg st="3" end="3"/>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14690">
                                            <p:txEl>
                                              <p:pRg st="3" end="3"/>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14690">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p:bldP spid="114690"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982B322E-34C4-40A4-91E5-53D60DE97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15715" name="Picture 10" descr="capital"/>
          <p:cNvPicPr>
            <a:picLocks noChangeAspect="1" noChangeArrowheads="1"/>
          </p:cNvPicPr>
          <p:nvPr/>
        </p:nvPicPr>
        <p:blipFill rotWithShape="1">
          <a:blip r:embed="rId2">
            <a:extLst>
              <a:ext uri="{28A0092B-C50C-407E-A947-70E740481C1C}">
                <a14:useLocalDpi xmlns:a14="http://schemas.microsoft.com/office/drawing/2010/main" val="0"/>
              </a:ext>
            </a:extLst>
          </a:blip>
          <a:srcRect l="2278" r="-4" b="-4"/>
          <a:stretch/>
        </p:blipFill>
        <p:spPr bwMode="auto">
          <a:xfrm>
            <a:off x="-8" y="10"/>
            <a:ext cx="3433703" cy="260894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CD6976D5-0916-4CA0-926A-5FC254F0D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379" y="0"/>
            <a:ext cx="5678284"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115713" name="Rectangle 4"/>
          <p:cNvSpPr>
            <a:spLocks noGrp="1" noChangeArrowheads="1"/>
          </p:cNvSpPr>
          <p:nvPr>
            <p:ph type="title"/>
          </p:nvPr>
        </p:nvSpPr>
        <p:spPr>
          <a:xfrm>
            <a:off x="3888946" y="127096"/>
            <a:ext cx="4800275" cy="1431399"/>
          </a:xfrm>
        </p:spPr>
        <p:txBody>
          <a:bodyPr vert="horz" lIns="91440" tIns="45720" rIns="91440" bIns="45720" rtlCol="0" anchor="ctr">
            <a:normAutofit/>
          </a:bodyPr>
          <a:lstStyle/>
          <a:p>
            <a:pPr algn="ctr"/>
            <a:r>
              <a:rPr lang="en-US" dirty="0">
                <a:solidFill>
                  <a:srgbClr val="FFFFFF"/>
                </a:solidFill>
                <a:latin typeface="Aharoni" panose="02010803020104030203" pitchFamily="2" charset="-79"/>
                <a:cs typeface="Aharoni" panose="02010803020104030203" pitchFamily="2" charset="-79"/>
              </a:rPr>
              <a:t>Les </a:t>
            </a:r>
            <a:r>
              <a:rPr lang="en-US" dirty="0" err="1">
                <a:solidFill>
                  <a:srgbClr val="FFFFFF"/>
                </a:solidFill>
                <a:latin typeface="Aharoni" panose="02010803020104030203" pitchFamily="2" charset="-79"/>
                <a:cs typeface="Aharoni" panose="02010803020104030203" pitchFamily="2" charset="-79"/>
              </a:rPr>
              <a:t>Soviétiques</a:t>
            </a:r>
            <a:r>
              <a:rPr lang="en-US" dirty="0">
                <a:solidFill>
                  <a:srgbClr val="FFFFFF"/>
                </a:solidFill>
                <a:latin typeface="Aharoni" panose="02010803020104030203" pitchFamily="2" charset="-79"/>
                <a:cs typeface="Aharoni" panose="02010803020104030203" pitchFamily="2" charset="-79"/>
              </a:rPr>
              <a:t> </a:t>
            </a:r>
            <a:r>
              <a:rPr lang="en-US" dirty="0" err="1">
                <a:solidFill>
                  <a:srgbClr val="FFFFFF"/>
                </a:solidFill>
                <a:latin typeface="Aharoni" panose="02010803020104030203" pitchFamily="2" charset="-79"/>
                <a:cs typeface="Aharoni" panose="02010803020104030203" pitchFamily="2" charset="-79"/>
              </a:rPr>
              <a:t>arrivent</a:t>
            </a:r>
            <a:r>
              <a:rPr lang="en-US" dirty="0">
                <a:solidFill>
                  <a:srgbClr val="FFFFFF"/>
                </a:solidFill>
                <a:latin typeface="Aharoni" panose="02010803020104030203" pitchFamily="2" charset="-79"/>
                <a:cs typeface="Aharoni" panose="02010803020104030203" pitchFamily="2" charset="-79"/>
              </a:rPr>
              <a:t> à Berlin</a:t>
            </a:r>
          </a:p>
        </p:txBody>
      </p:sp>
      <p:pic>
        <p:nvPicPr>
          <p:cNvPr id="115716" name="Picture 12" descr="400px-Red_army_soldiers_raising_the_soviet_flag_on_the_roof_of_the_reichstag_berlin_germany"/>
          <p:cNvPicPr>
            <a:picLocks noChangeAspect="1" noChangeArrowheads="1"/>
          </p:cNvPicPr>
          <p:nvPr/>
        </p:nvPicPr>
        <p:blipFill rotWithShape="1">
          <a:blip r:embed="rId3">
            <a:extLst>
              <a:ext uri="{28A0092B-C50C-407E-A947-70E740481C1C}">
                <a14:useLocalDpi xmlns:a14="http://schemas.microsoft.com/office/drawing/2010/main" val="0"/>
              </a:ext>
            </a:extLst>
          </a:blip>
          <a:srcRect l="15731" r="22892" b="-2"/>
          <a:stretch/>
        </p:blipFill>
        <p:spPr bwMode="auto">
          <a:xfrm>
            <a:off x="8" y="2608956"/>
            <a:ext cx="3420149" cy="4249043"/>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913A77A6-9F45-4FCF-921A-EE086155D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6858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5" name="Rectangle 84">
            <a:extLst>
              <a:ext uri="{FF2B5EF4-FFF2-40B4-BE49-F238E27FC236}">
                <a16:creationId xmlns:a16="http://schemas.microsoft.com/office/drawing/2014/main" id="{27A30D73-0B22-4FA7-B27B-C5C45FE2F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2560620"/>
            <a:ext cx="3435857"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5714" name="Rectangle 5"/>
          <p:cNvSpPr>
            <a:spLocks noGrp="1" noChangeArrowheads="1"/>
          </p:cNvSpPr>
          <p:nvPr>
            <p:ph type="body" sz="half" idx="1"/>
          </p:nvPr>
        </p:nvSpPr>
        <p:spPr>
          <a:xfrm>
            <a:off x="3905692" y="1648048"/>
            <a:ext cx="4798159" cy="4727352"/>
          </a:xfrm>
        </p:spPr>
        <p:txBody>
          <a:bodyPr vert="horz" lIns="91440" tIns="45720" rIns="91440" bIns="45720" rtlCol="0" anchor="ctr">
            <a:noAutofit/>
          </a:bodyPr>
          <a:lstStyle/>
          <a:p>
            <a:pPr marL="265113" indent="-265113"/>
            <a:r>
              <a:rPr lang="en-US" sz="2000" dirty="0">
                <a:solidFill>
                  <a:srgbClr val="FFFFFF"/>
                </a:solidFill>
              </a:rPr>
              <a:t>Le 2 </a:t>
            </a:r>
            <a:r>
              <a:rPr lang="en-US" sz="2000" dirty="0" err="1">
                <a:solidFill>
                  <a:srgbClr val="FFFFFF"/>
                </a:solidFill>
              </a:rPr>
              <a:t>mai</a:t>
            </a:r>
            <a:r>
              <a:rPr lang="en-US" sz="2000" dirty="0">
                <a:solidFill>
                  <a:srgbClr val="FFFFFF"/>
                </a:solidFill>
              </a:rPr>
              <a:t>, le Reichstag, </a:t>
            </a:r>
            <a:r>
              <a:rPr lang="en-US" sz="2000" dirty="0" err="1">
                <a:solidFill>
                  <a:srgbClr val="FFFFFF"/>
                </a:solidFill>
              </a:rPr>
              <a:t>l’ancien</a:t>
            </a:r>
            <a:r>
              <a:rPr lang="en-US" sz="2000" dirty="0">
                <a:solidFill>
                  <a:srgbClr val="FFFFFF"/>
                </a:solidFill>
              </a:rPr>
              <a:t> </a:t>
            </a:r>
            <a:r>
              <a:rPr lang="en-US" sz="2000" dirty="0" err="1">
                <a:solidFill>
                  <a:srgbClr val="FFFFFF"/>
                </a:solidFill>
              </a:rPr>
              <a:t>parlement</a:t>
            </a:r>
            <a:r>
              <a:rPr lang="en-US" sz="2000" dirty="0">
                <a:solidFill>
                  <a:srgbClr val="FFFFFF"/>
                </a:solidFill>
              </a:rPr>
              <a:t> </a:t>
            </a:r>
            <a:r>
              <a:rPr lang="en-US" sz="2000" dirty="0" err="1">
                <a:solidFill>
                  <a:srgbClr val="FFFFFF"/>
                </a:solidFill>
              </a:rPr>
              <a:t>allemand</a:t>
            </a:r>
            <a:r>
              <a:rPr lang="en-US" sz="2000" dirty="0">
                <a:solidFill>
                  <a:srgbClr val="FFFFFF"/>
                </a:solidFill>
              </a:rPr>
              <a:t>, </a:t>
            </a:r>
            <a:r>
              <a:rPr lang="en-US" sz="2000" dirty="0" err="1">
                <a:solidFill>
                  <a:srgbClr val="FFFFFF"/>
                </a:solidFill>
              </a:rPr>
              <a:t>est</a:t>
            </a:r>
            <a:r>
              <a:rPr lang="en-US" sz="2000" dirty="0">
                <a:solidFill>
                  <a:srgbClr val="FFFFFF"/>
                </a:solidFill>
              </a:rPr>
              <a:t> </a:t>
            </a:r>
            <a:r>
              <a:rPr lang="en-US" sz="2000" dirty="0" err="1">
                <a:solidFill>
                  <a:srgbClr val="FFFFFF"/>
                </a:solidFill>
              </a:rPr>
              <a:t>tombé</a:t>
            </a:r>
            <a:r>
              <a:rPr lang="en-US" sz="2000" dirty="0">
                <a:solidFill>
                  <a:srgbClr val="FFFFFF"/>
                </a:solidFill>
              </a:rPr>
              <a:t> et a </a:t>
            </a:r>
            <a:r>
              <a:rPr lang="en-US" sz="2000" dirty="0" err="1">
                <a:solidFill>
                  <a:srgbClr val="FFFFFF"/>
                </a:solidFill>
              </a:rPr>
              <a:t>rendu</a:t>
            </a:r>
            <a:r>
              <a:rPr lang="en-US" sz="2000" dirty="0">
                <a:solidFill>
                  <a:srgbClr val="FFFFFF"/>
                </a:solidFill>
              </a:rPr>
              <a:t> Berlin au </a:t>
            </a:r>
            <a:r>
              <a:rPr lang="en-US" sz="2000" dirty="0" err="1">
                <a:solidFill>
                  <a:srgbClr val="FFFFFF"/>
                </a:solidFill>
              </a:rPr>
              <a:t>maréchal</a:t>
            </a:r>
            <a:r>
              <a:rPr lang="en-US" sz="2000" dirty="0">
                <a:solidFill>
                  <a:srgbClr val="FFFFFF"/>
                </a:solidFill>
              </a:rPr>
              <a:t> (Marshall) </a:t>
            </a:r>
            <a:r>
              <a:rPr lang="en-US" sz="2000" dirty="0" err="1">
                <a:solidFill>
                  <a:srgbClr val="FFFFFF"/>
                </a:solidFill>
              </a:rPr>
              <a:t>Zukhov</a:t>
            </a:r>
            <a:r>
              <a:rPr lang="en-US" sz="2000" dirty="0">
                <a:solidFill>
                  <a:srgbClr val="FFFFFF"/>
                </a:solidFill>
              </a:rPr>
              <a:t>, qui </a:t>
            </a:r>
            <a:r>
              <a:rPr lang="en-US" sz="2000" dirty="0" err="1">
                <a:solidFill>
                  <a:srgbClr val="FFFFFF"/>
                </a:solidFill>
              </a:rPr>
              <a:t>est</a:t>
            </a:r>
            <a:r>
              <a:rPr lang="en-US" sz="2000" dirty="0">
                <a:solidFill>
                  <a:srgbClr val="FFFFFF"/>
                </a:solidFill>
              </a:rPr>
              <a:t> </a:t>
            </a:r>
            <a:r>
              <a:rPr lang="en-US" sz="2000" dirty="0" err="1">
                <a:solidFill>
                  <a:srgbClr val="FFFFFF"/>
                </a:solidFill>
              </a:rPr>
              <a:t>devenu</a:t>
            </a:r>
            <a:r>
              <a:rPr lang="en-US" sz="2000" dirty="0">
                <a:solidFill>
                  <a:srgbClr val="FFFFFF"/>
                </a:solidFill>
              </a:rPr>
              <a:t> le </a:t>
            </a:r>
            <a:r>
              <a:rPr lang="en-US" sz="2000" dirty="0" err="1">
                <a:solidFill>
                  <a:srgbClr val="FFFFFF"/>
                </a:solidFill>
              </a:rPr>
              <a:t>vainqueur</a:t>
            </a:r>
            <a:r>
              <a:rPr lang="en-US" sz="2000" dirty="0">
                <a:solidFill>
                  <a:srgbClr val="FFFFFF"/>
                </a:solidFill>
              </a:rPr>
              <a:t> de Berlin. </a:t>
            </a:r>
          </a:p>
          <a:p>
            <a:pPr marL="265113" indent="-265113"/>
            <a:r>
              <a:rPr lang="en-US" sz="2000" dirty="0">
                <a:solidFill>
                  <a:srgbClr val="FFFFFF"/>
                </a:solidFill>
              </a:rPr>
              <a:t>La </a:t>
            </a:r>
            <a:r>
              <a:rPr lang="en-US" sz="2000" dirty="0" err="1">
                <a:solidFill>
                  <a:srgbClr val="FFFFFF"/>
                </a:solidFill>
              </a:rPr>
              <a:t>bataille</a:t>
            </a:r>
            <a:r>
              <a:rPr lang="en-US" sz="2000" dirty="0">
                <a:solidFill>
                  <a:srgbClr val="FFFFFF"/>
                </a:solidFill>
              </a:rPr>
              <a:t> de Berlin a </a:t>
            </a:r>
            <a:r>
              <a:rPr lang="en-US" sz="2000" dirty="0" err="1">
                <a:solidFill>
                  <a:srgbClr val="FFFFFF"/>
                </a:solidFill>
              </a:rPr>
              <a:t>coûté</a:t>
            </a:r>
            <a:r>
              <a:rPr lang="en-US" sz="2000" dirty="0">
                <a:solidFill>
                  <a:srgbClr val="FFFFFF"/>
                </a:solidFill>
              </a:rPr>
              <a:t> les </a:t>
            </a:r>
            <a:r>
              <a:rPr lang="en-US" sz="2000" dirty="0" err="1">
                <a:solidFill>
                  <a:srgbClr val="FFFFFF"/>
                </a:solidFill>
              </a:rPr>
              <a:t>Soviétiques</a:t>
            </a:r>
            <a:r>
              <a:rPr lang="en-US" sz="2000" dirty="0">
                <a:solidFill>
                  <a:srgbClr val="FFFFFF"/>
                </a:solidFill>
              </a:rPr>
              <a:t> plus de 70 000 </a:t>
            </a:r>
            <a:r>
              <a:rPr lang="en-US" sz="2000" dirty="0" err="1">
                <a:solidFill>
                  <a:srgbClr val="FFFFFF"/>
                </a:solidFill>
              </a:rPr>
              <a:t>soldats</a:t>
            </a:r>
            <a:r>
              <a:rPr lang="en-US" sz="2000" dirty="0">
                <a:solidFill>
                  <a:srgbClr val="FFFFFF"/>
                </a:solidFill>
              </a:rPr>
              <a:t>. Beaucoup </a:t>
            </a:r>
            <a:r>
              <a:rPr lang="en-US" sz="2000" dirty="0" err="1">
                <a:solidFill>
                  <a:srgbClr val="FFFFFF"/>
                </a:solidFill>
              </a:rPr>
              <a:t>d’entre</a:t>
            </a:r>
            <a:r>
              <a:rPr lang="en-US" sz="2000" dirty="0">
                <a:solidFill>
                  <a:srgbClr val="FFFFFF"/>
                </a:solidFill>
              </a:rPr>
              <a:t> </a:t>
            </a:r>
            <a:r>
              <a:rPr lang="en-US" sz="2000" dirty="0" err="1">
                <a:solidFill>
                  <a:srgbClr val="FFFFFF"/>
                </a:solidFill>
              </a:rPr>
              <a:t>eux</a:t>
            </a:r>
            <a:r>
              <a:rPr lang="en-US" sz="2000" dirty="0">
                <a:solidFill>
                  <a:srgbClr val="FFFFFF"/>
                </a:solidFill>
              </a:rPr>
              <a:t> </a:t>
            </a:r>
            <a:r>
              <a:rPr lang="en-US" sz="2000" dirty="0" err="1">
                <a:solidFill>
                  <a:srgbClr val="FFFFFF"/>
                </a:solidFill>
              </a:rPr>
              <a:t>sont</a:t>
            </a:r>
            <a:r>
              <a:rPr lang="en-US" sz="2000" dirty="0">
                <a:solidFill>
                  <a:srgbClr val="FFFFFF"/>
                </a:solidFill>
              </a:rPr>
              <a:t> </a:t>
            </a:r>
            <a:r>
              <a:rPr lang="en-US" sz="2000" dirty="0" err="1">
                <a:solidFill>
                  <a:srgbClr val="FFFFFF"/>
                </a:solidFill>
              </a:rPr>
              <a:t>morts</a:t>
            </a:r>
            <a:r>
              <a:rPr lang="en-US" sz="2000" dirty="0">
                <a:solidFill>
                  <a:srgbClr val="FFFFFF"/>
                </a:solidFill>
              </a:rPr>
              <a:t> à cause de la </a:t>
            </a:r>
            <a:r>
              <a:rPr lang="en-US" sz="2000" dirty="0" err="1">
                <a:solidFill>
                  <a:srgbClr val="FFFFFF"/>
                </a:solidFill>
              </a:rPr>
              <a:t>hâte</a:t>
            </a:r>
            <a:r>
              <a:rPr lang="en-US" sz="2000" dirty="0">
                <a:solidFill>
                  <a:srgbClr val="FFFFFF"/>
                </a:solidFill>
              </a:rPr>
              <a:t> avec </a:t>
            </a:r>
            <a:r>
              <a:rPr lang="en-US" sz="2000" dirty="0" err="1">
                <a:solidFill>
                  <a:srgbClr val="FFFFFF"/>
                </a:solidFill>
              </a:rPr>
              <a:t>laquelle</a:t>
            </a:r>
            <a:r>
              <a:rPr lang="en-US" sz="2000" dirty="0">
                <a:solidFill>
                  <a:srgbClr val="FFFFFF"/>
                </a:solidFill>
              </a:rPr>
              <a:t> la </a:t>
            </a:r>
            <a:r>
              <a:rPr lang="en-US" sz="2000" dirty="0" err="1">
                <a:solidFill>
                  <a:srgbClr val="FFFFFF"/>
                </a:solidFill>
              </a:rPr>
              <a:t>campagne</a:t>
            </a:r>
            <a:r>
              <a:rPr lang="en-US" sz="2000" dirty="0">
                <a:solidFill>
                  <a:srgbClr val="FFFFFF"/>
                </a:solidFill>
              </a:rPr>
              <a:t> </a:t>
            </a:r>
            <a:r>
              <a:rPr lang="en-US" sz="2000" dirty="0" err="1">
                <a:solidFill>
                  <a:srgbClr val="FFFFFF"/>
                </a:solidFill>
              </a:rPr>
              <a:t>avait</a:t>
            </a:r>
            <a:r>
              <a:rPr lang="en-US" sz="2000" dirty="0">
                <a:solidFill>
                  <a:srgbClr val="FFFFFF"/>
                </a:solidFill>
              </a:rPr>
              <a:t> </a:t>
            </a:r>
            <a:r>
              <a:rPr lang="en-US" sz="2000" dirty="0" err="1">
                <a:solidFill>
                  <a:srgbClr val="FFFFFF"/>
                </a:solidFill>
              </a:rPr>
              <a:t>été</a:t>
            </a:r>
            <a:r>
              <a:rPr lang="en-US" sz="2000" dirty="0">
                <a:solidFill>
                  <a:srgbClr val="FFFFFF"/>
                </a:solidFill>
              </a:rPr>
              <a:t> </a:t>
            </a:r>
            <a:r>
              <a:rPr lang="en-US" sz="2000" dirty="0" err="1">
                <a:solidFill>
                  <a:srgbClr val="FFFFFF"/>
                </a:solidFill>
              </a:rPr>
              <a:t>menée</a:t>
            </a:r>
            <a:r>
              <a:rPr lang="en-US" sz="2000" dirty="0">
                <a:solidFill>
                  <a:srgbClr val="FFFFFF"/>
                </a:solidFill>
              </a:rPr>
              <a:t>. </a:t>
            </a:r>
          </a:p>
          <a:p>
            <a:pPr marL="265113" indent="-265113"/>
            <a:r>
              <a:rPr lang="en-US" sz="2000" dirty="0">
                <a:solidFill>
                  <a:srgbClr val="FFFFFF"/>
                </a:solidFill>
              </a:rPr>
              <a:t>Les </a:t>
            </a:r>
            <a:r>
              <a:rPr lang="en-US" sz="2000" dirty="0" err="1">
                <a:solidFill>
                  <a:srgbClr val="FFFFFF"/>
                </a:solidFill>
              </a:rPr>
              <a:t>Alliés</a:t>
            </a:r>
            <a:r>
              <a:rPr lang="en-US" sz="2000" dirty="0">
                <a:solidFill>
                  <a:srgbClr val="FFFFFF"/>
                </a:solidFill>
              </a:rPr>
              <a:t> </a:t>
            </a:r>
            <a:r>
              <a:rPr lang="en-US" sz="2000" dirty="0" err="1">
                <a:solidFill>
                  <a:srgbClr val="FFFFFF"/>
                </a:solidFill>
              </a:rPr>
              <a:t>américains</a:t>
            </a:r>
            <a:r>
              <a:rPr lang="en-US" sz="2000" dirty="0">
                <a:solidFill>
                  <a:srgbClr val="FFFFFF"/>
                </a:solidFill>
              </a:rPr>
              <a:t> </a:t>
            </a:r>
            <a:r>
              <a:rPr lang="en-US" sz="2000" dirty="0" err="1">
                <a:solidFill>
                  <a:srgbClr val="FFFFFF"/>
                </a:solidFill>
              </a:rPr>
              <a:t>étaient</a:t>
            </a:r>
            <a:r>
              <a:rPr lang="en-US" sz="2000" dirty="0">
                <a:solidFill>
                  <a:srgbClr val="FFFFFF"/>
                </a:solidFill>
              </a:rPr>
              <a:t> </a:t>
            </a:r>
            <a:r>
              <a:rPr lang="en-US" sz="2000" dirty="0" err="1">
                <a:solidFill>
                  <a:srgbClr val="FFFFFF"/>
                </a:solidFill>
              </a:rPr>
              <a:t>prêts</a:t>
            </a:r>
            <a:r>
              <a:rPr lang="en-US" sz="2000" dirty="0">
                <a:solidFill>
                  <a:srgbClr val="FFFFFF"/>
                </a:solidFill>
              </a:rPr>
              <a:t> à </a:t>
            </a:r>
            <a:r>
              <a:rPr lang="en-US" sz="2000" dirty="0" err="1">
                <a:solidFill>
                  <a:srgbClr val="FFFFFF"/>
                </a:solidFill>
              </a:rPr>
              <a:t>conquérir</a:t>
            </a:r>
            <a:r>
              <a:rPr lang="en-US" sz="2000" dirty="0">
                <a:solidFill>
                  <a:srgbClr val="FFFFFF"/>
                </a:solidFill>
              </a:rPr>
              <a:t> Berlin premier </a:t>
            </a:r>
            <a:r>
              <a:rPr lang="en-US" sz="2000" dirty="0" err="1">
                <a:solidFill>
                  <a:srgbClr val="FFFFFF"/>
                </a:solidFill>
              </a:rPr>
              <a:t>mais</a:t>
            </a:r>
            <a:r>
              <a:rPr lang="en-US" sz="2000" dirty="0">
                <a:solidFill>
                  <a:srgbClr val="FFFFFF"/>
                </a:solidFill>
              </a:rPr>
              <a:t> </a:t>
            </a:r>
            <a:r>
              <a:rPr lang="en-US" sz="2000" dirty="0" err="1">
                <a:solidFill>
                  <a:srgbClr val="FFFFFF"/>
                </a:solidFill>
              </a:rPr>
              <a:t>ont</a:t>
            </a:r>
            <a:r>
              <a:rPr lang="en-US" sz="2000" dirty="0">
                <a:solidFill>
                  <a:srgbClr val="FFFFFF"/>
                </a:solidFill>
              </a:rPr>
              <a:t> </a:t>
            </a:r>
            <a:r>
              <a:rPr lang="en-US" sz="2000" dirty="0" err="1">
                <a:solidFill>
                  <a:srgbClr val="FFFFFF"/>
                </a:solidFill>
              </a:rPr>
              <a:t>permis</a:t>
            </a:r>
            <a:r>
              <a:rPr lang="en-US" sz="2000" dirty="0">
                <a:solidFill>
                  <a:srgbClr val="FFFFFF"/>
                </a:solidFill>
              </a:rPr>
              <a:t> les </a:t>
            </a:r>
            <a:r>
              <a:rPr lang="en-US" sz="2000" dirty="0" err="1">
                <a:solidFill>
                  <a:srgbClr val="FFFFFF"/>
                </a:solidFill>
              </a:rPr>
              <a:t>Russes</a:t>
            </a:r>
            <a:r>
              <a:rPr lang="en-US" sz="2000" dirty="0">
                <a:solidFill>
                  <a:srgbClr val="FFFFFF"/>
                </a:solidFill>
              </a:rPr>
              <a:t> de le faire…</a:t>
            </a:r>
          </a:p>
          <a:p>
            <a:pPr marL="0" indent="0">
              <a:buNone/>
            </a:pPr>
            <a:r>
              <a:rPr lang="en-US" sz="2000" b="1" dirty="0" err="1">
                <a:solidFill>
                  <a:srgbClr val="FFFFFF"/>
                </a:solidFill>
              </a:rPr>
              <a:t>Pourquoi</a:t>
            </a:r>
            <a:r>
              <a:rPr lang="en-US" sz="2000" b="1" dirty="0">
                <a:solidFill>
                  <a:srgbClr val="FFFFFF"/>
                </a:solidFill>
              </a:rPr>
              <a:t> </a:t>
            </a:r>
            <a:r>
              <a:rPr lang="en-US" sz="2000" b="1" dirty="0" err="1">
                <a:solidFill>
                  <a:srgbClr val="FFFFFF"/>
                </a:solidFill>
              </a:rPr>
              <a:t>ceci</a:t>
            </a:r>
            <a:r>
              <a:rPr lang="en-US" sz="2000" b="1" dirty="0">
                <a:solidFill>
                  <a:srgbClr val="FFFFFF"/>
                </a:solidFill>
              </a:rPr>
              <a:t> </a:t>
            </a:r>
            <a:r>
              <a:rPr lang="en-US" sz="2000" b="1" dirty="0" err="1">
                <a:solidFill>
                  <a:srgbClr val="FFFFFF"/>
                </a:solidFill>
              </a:rPr>
              <a:t>pourrait</a:t>
            </a:r>
            <a:r>
              <a:rPr lang="en-US" sz="2000" b="1" dirty="0">
                <a:solidFill>
                  <a:srgbClr val="FFFFFF"/>
                </a:solidFill>
              </a:rPr>
              <a:t> </a:t>
            </a:r>
            <a:r>
              <a:rPr lang="en-US" sz="2000" b="1" dirty="0" err="1">
                <a:solidFill>
                  <a:srgbClr val="FFFFFF"/>
                </a:solidFill>
              </a:rPr>
              <a:t>être</a:t>
            </a:r>
            <a:r>
              <a:rPr lang="en-US" sz="2000" b="1" dirty="0">
                <a:solidFill>
                  <a:srgbClr val="FFFFFF"/>
                </a:solidFill>
              </a:rPr>
              <a:t> important?</a:t>
            </a:r>
          </a:p>
        </p:txBody>
      </p:sp>
    </p:spTree>
    <p:extLst>
      <p:ext uri="{BB962C8B-B14F-4D97-AF65-F5344CB8AC3E}">
        <p14:creationId xmlns:p14="http://schemas.microsoft.com/office/powerpoint/2010/main" val="31975767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fade">
                                      <p:cBhvr>
                                        <p:cTn id="7" dur="800" decel="100000"/>
                                        <p:tgtEl>
                                          <p:spTgt spid="115714">
                                            <p:txEl>
                                              <p:pRg st="0" end="0"/>
                                            </p:txEl>
                                          </p:spTgt>
                                        </p:tgtEl>
                                      </p:cBhvr>
                                    </p:animEffect>
                                    <p:anim calcmode="lin" valueType="num">
                                      <p:cBhvr>
                                        <p:cTn id="8" dur="800" decel="100000" fill="hold"/>
                                        <p:tgtEl>
                                          <p:spTgt spid="11571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571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571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571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571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5714">
                                            <p:txEl>
                                              <p:pRg st="1" end="1"/>
                                            </p:txEl>
                                          </p:spTgt>
                                        </p:tgtEl>
                                        <p:attrNameLst>
                                          <p:attrName>style.visibility</p:attrName>
                                        </p:attrNameLst>
                                      </p:cBhvr>
                                      <p:to>
                                        <p:strVal val="visible"/>
                                      </p:to>
                                    </p:set>
                                    <p:animEffect transition="in" filter="fade">
                                      <p:cBhvr>
                                        <p:cTn id="17" dur="800" decel="100000"/>
                                        <p:tgtEl>
                                          <p:spTgt spid="115714">
                                            <p:txEl>
                                              <p:pRg st="1" end="1"/>
                                            </p:txEl>
                                          </p:spTgt>
                                        </p:tgtEl>
                                      </p:cBhvr>
                                    </p:animEffect>
                                    <p:anim calcmode="lin" valueType="num">
                                      <p:cBhvr>
                                        <p:cTn id="18" dur="800" decel="100000" fill="hold"/>
                                        <p:tgtEl>
                                          <p:spTgt spid="115714">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5714">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5714">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5714">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571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5714">
                                            <p:txEl>
                                              <p:pRg st="2" end="2"/>
                                            </p:txEl>
                                          </p:spTgt>
                                        </p:tgtEl>
                                        <p:attrNameLst>
                                          <p:attrName>style.visibility</p:attrName>
                                        </p:attrNameLst>
                                      </p:cBhvr>
                                      <p:to>
                                        <p:strVal val="visible"/>
                                      </p:to>
                                    </p:set>
                                    <p:animEffect transition="in" filter="fade">
                                      <p:cBhvr>
                                        <p:cTn id="27" dur="800" decel="100000"/>
                                        <p:tgtEl>
                                          <p:spTgt spid="115714">
                                            <p:txEl>
                                              <p:pRg st="2" end="2"/>
                                            </p:txEl>
                                          </p:spTgt>
                                        </p:tgtEl>
                                      </p:cBhvr>
                                    </p:animEffect>
                                    <p:anim calcmode="lin" valueType="num">
                                      <p:cBhvr>
                                        <p:cTn id="28" dur="800" decel="100000" fill="hold"/>
                                        <p:tgtEl>
                                          <p:spTgt spid="115714">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5714">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5714">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5714">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571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5714">
                                            <p:txEl>
                                              <p:pRg st="3" end="3"/>
                                            </p:txEl>
                                          </p:spTgt>
                                        </p:tgtEl>
                                        <p:attrNameLst>
                                          <p:attrName>style.visibility</p:attrName>
                                        </p:attrNameLst>
                                      </p:cBhvr>
                                      <p:to>
                                        <p:strVal val="visible"/>
                                      </p:to>
                                    </p:set>
                                    <p:animEffect transition="in" filter="fade">
                                      <p:cBhvr>
                                        <p:cTn id="37" dur="800" decel="100000"/>
                                        <p:tgtEl>
                                          <p:spTgt spid="115714">
                                            <p:txEl>
                                              <p:pRg st="3" end="3"/>
                                            </p:txEl>
                                          </p:spTgt>
                                        </p:tgtEl>
                                      </p:cBhvr>
                                    </p:animEffect>
                                    <p:anim calcmode="lin" valueType="num">
                                      <p:cBhvr>
                                        <p:cTn id="38" dur="800" decel="100000" fill="hold"/>
                                        <p:tgtEl>
                                          <p:spTgt spid="115714">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5714">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5714">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5714">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5714">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5" name="Rectangle 144">
            <a:extLst>
              <a:ext uri="{FF2B5EF4-FFF2-40B4-BE49-F238E27FC236}">
                <a16:creationId xmlns:a16="http://schemas.microsoft.com/office/drawing/2014/main" id="{206E80FF-5363-4EBB-97FF-C84D9EA3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9143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7619E46E-5263-4C6C-A732-9633475D9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38174"/>
            <a:ext cx="277899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962" name="Rectangle 2"/>
          <p:cNvSpPr>
            <a:spLocks noGrp="1" noChangeArrowheads="1"/>
          </p:cNvSpPr>
          <p:nvPr>
            <p:ph type="title"/>
          </p:nvPr>
        </p:nvSpPr>
        <p:spPr>
          <a:xfrm>
            <a:off x="602391" y="1209184"/>
            <a:ext cx="2316892" cy="4734416"/>
          </a:xfrm>
        </p:spPr>
        <p:txBody>
          <a:bodyPr vert="horz" lIns="91440" tIns="45720" rIns="91440" bIns="45720" rtlCol="0" anchor="ctr">
            <a:normAutofit/>
          </a:bodyPr>
          <a:lstStyle/>
          <a:p>
            <a:pPr algn="ctr" fontAlgn="auto">
              <a:spcAft>
                <a:spcPts val="0"/>
              </a:spcAft>
              <a:defRPr/>
            </a:pPr>
            <a:r>
              <a:rPr lang="en-US" dirty="0">
                <a:solidFill>
                  <a:srgbClr val="FFFFFF"/>
                </a:solidFill>
              </a:rPr>
              <a:t>Jour VE</a:t>
            </a:r>
          </a:p>
        </p:txBody>
      </p:sp>
      <p:sp>
        <p:nvSpPr>
          <p:cNvPr id="149" name="Rectangle 148">
            <a:extLst>
              <a:ext uri="{FF2B5EF4-FFF2-40B4-BE49-F238E27FC236}">
                <a16:creationId xmlns:a16="http://schemas.microsoft.com/office/drawing/2014/main" id="{3F3E0626-6A9F-400F-9C6C-BDED1691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6947DC32-8EA1-434F-BB8A-E6CDA90B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3012DDC2-F706-47ED-B95F-79213E2D0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154">
            <a:extLst>
              <a:ext uri="{FF2B5EF4-FFF2-40B4-BE49-F238E27FC236}">
                <a16:creationId xmlns:a16="http://schemas.microsoft.com/office/drawing/2014/main" id="{CFAE0A1E-0F18-4974-802F-0E6AE1F5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942"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740" name="Picture 9" descr="rob_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7098" y="1001164"/>
            <a:ext cx="2548443" cy="1726570"/>
          </a:xfrm>
          <a:prstGeom prst="rect">
            <a:avLst/>
          </a:prstGeom>
          <a:noFill/>
          <a:extLst>
            <a:ext uri="{909E8E84-426E-40DD-AFC4-6F175D3DCCD1}">
              <a14:hiddenFill xmlns:a14="http://schemas.microsoft.com/office/drawing/2010/main">
                <a:solidFill>
                  <a:srgbClr val="FFFFFF"/>
                </a:solidFill>
              </a14:hiddenFill>
            </a:ext>
          </a:extLst>
        </p:spPr>
      </p:pic>
      <p:pic>
        <p:nvPicPr>
          <p:cNvPr id="116739" name="Picture 7" descr="50709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41620" y="1021448"/>
            <a:ext cx="2550331" cy="1703392"/>
          </a:xfrm>
          <a:prstGeom prst="rect">
            <a:avLst/>
          </a:prstGeom>
          <a:noFill/>
          <a:extLst>
            <a:ext uri="{909E8E84-426E-40DD-AFC4-6F175D3DCCD1}">
              <a14:hiddenFill xmlns:a14="http://schemas.microsoft.com/office/drawing/2010/main">
                <a:solidFill>
                  <a:srgbClr val="FFFFFF"/>
                </a:solidFill>
              </a14:hiddenFill>
            </a:ext>
          </a:extLst>
        </p:spPr>
      </p:pic>
      <p:sp>
        <p:nvSpPr>
          <p:cNvPr id="157" name="Rectangle 156">
            <a:extLst>
              <a:ext uri="{FF2B5EF4-FFF2-40B4-BE49-F238E27FC236}">
                <a16:creationId xmlns:a16="http://schemas.microsoft.com/office/drawing/2014/main" id="{3372E1CD-CBE8-4674-A9FE-54B4AC85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179" y="654222"/>
            <a:ext cx="2777158" cy="24378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8" name="Rectangle 4"/>
          <p:cNvSpPr>
            <a:spLocks noGrp="1" noChangeArrowheads="1"/>
          </p:cNvSpPr>
          <p:nvPr>
            <p:ph type="body" sz="half" idx="1"/>
          </p:nvPr>
        </p:nvSpPr>
        <p:spPr>
          <a:xfrm>
            <a:off x="3344116" y="3199010"/>
            <a:ext cx="5595007" cy="2868781"/>
          </a:xfrm>
        </p:spPr>
        <p:txBody>
          <a:bodyPr vert="horz" lIns="91440" tIns="45720" rIns="91440" bIns="45720" rtlCol="0" anchor="ctr">
            <a:noAutofit/>
          </a:bodyPr>
          <a:lstStyle/>
          <a:p>
            <a:pPr>
              <a:lnSpc>
                <a:spcPct val="90000"/>
              </a:lnSpc>
            </a:pPr>
            <a:r>
              <a:rPr lang="en-US" sz="2000" dirty="0"/>
              <a:t>Les </a:t>
            </a:r>
            <a:r>
              <a:rPr lang="en-US" sz="2000" dirty="0" err="1"/>
              <a:t>Allemands</a:t>
            </a:r>
            <a:r>
              <a:rPr lang="en-US" sz="2000" dirty="0"/>
              <a:t> </a:t>
            </a:r>
            <a:r>
              <a:rPr lang="en-US" sz="2000" dirty="0" err="1"/>
              <a:t>cèdent</a:t>
            </a:r>
            <a:r>
              <a:rPr lang="en-US" sz="2000" dirty="0"/>
              <a:t> </a:t>
            </a:r>
            <a:r>
              <a:rPr lang="en-US" sz="2000" dirty="0" err="1"/>
              <a:t>officiellement</a:t>
            </a:r>
            <a:r>
              <a:rPr lang="en-US" sz="2000" dirty="0"/>
              <a:t> le 8 </a:t>
            </a:r>
            <a:r>
              <a:rPr lang="en-US" sz="2000" dirty="0" err="1"/>
              <a:t>mai</a:t>
            </a:r>
            <a:r>
              <a:rPr lang="en-US" sz="2000" dirty="0"/>
              <a:t> 1945, </a:t>
            </a:r>
            <a:r>
              <a:rPr lang="en-US" sz="2000" dirty="0" err="1"/>
              <a:t>connue</a:t>
            </a:r>
            <a:r>
              <a:rPr lang="en-US" sz="2000" dirty="0"/>
              <a:t> </a:t>
            </a:r>
            <a:r>
              <a:rPr lang="en-US" sz="2000" dirty="0" err="1"/>
              <a:t>comme</a:t>
            </a:r>
            <a:r>
              <a:rPr lang="en-US" sz="2000" dirty="0"/>
              <a:t> la Victoire </a:t>
            </a:r>
            <a:r>
              <a:rPr lang="en-US" sz="2000" dirty="0" err="1"/>
              <a:t>en</a:t>
            </a:r>
            <a:r>
              <a:rPr lang="en-US" sz="2000" dirty="0"/>
              <a:t> Europe </a:t>
            </a:r>
            <a:r>
              <a:rPr lang="en-US" sz="2000" dirty="0" err="1"/>
              <a:t>ou</a:t>
            </a:r>
            <a:r>
              <a:rPr lang="en-US" sz="2000" dirty="0"/>
              <a:t>  ‘V-E Day’.</a:t>
            </a:r>
            <a:endParaRPr lang="en-US" altLang="ja-JP" sz="2000" dirty="0"/>
          </a:p>
          <a:p>
            <a:pPr marL="0" indent="0">
              <a:lnSpc>
                <a:spcPct val="90000"/>
              </a:lnSpc>
              <a:buNone/>
            </a:pPr>
            <a:r>
              <a:rPr lang="en-US" sz="2000" u="sng" dirty="0"/>
              <a:t>Est-</a:t>
            </a:r>
            <a:r>
              <a:rPr lang="en-US" sz="2000" u="sng" dirty="0" err="1"/>
              <a:t>ce</a:t>
            </a:r>
            <a:r>
              <a:rPr lang="en-US" sz="2000" u="sng" dirty="0"/>
              <a:t> que la guerre </a:t>
            </a:r>
            <a:r>
              <a:rPr lang="en-US" sz="2000" u="sng" dirty="0" err="1"/>
              <a:t>était</a:t>
            </a:r>
            <a:r>
              <a:rPr lang="en-US" sz="2000" u="sng" dirty="0"/>
              <a:t> </a:t>
            </a:r>
            <a:r>
              <a:rPr lang="en-US" sz="2000" u="sng" dirty="0" err="1"/>
              <a:t>terminée</a:t>
            </a:r>
            <a:r>
              <a:rPr lang="en-US" sz="2000" u="sng" dirty="0"/>
              <a:t>?</a:t>
            </a:r>
            <a:r>
              <a:rPr lang="en-US" sz="2000" dirty="0"/>
              <a:t>      </a:t>
            </a:r>
            <a:r>
              <a:rPr lang="en-US" sz="2000" b="1" dirty="0">
                <a:solidFill>
                  <a:schemeClr val="accent2"/>
                </a:solidFill>
              </a:rPr>
              <a:t>NON!</a:t>
            </a:r>
          </a:p>
          <a:p>
            <a:pPr>
              <a:lnSpc>
                <a:spcPct val="90000"/>
              </a:lnSpc>
            </a:pPr>
            <a:r>
              <a:rPr lang="en-US" sz="2000" dirty="0"/>
              <a:t>Les </a:t>
            </a:r>
            <a:r>
              <a:rPr lang="en-US" sz="2000" dirty="0" err="1"/>
              <a:t>Alliés</a:t>
            </a:r>
            <a:r>
              <a:rPr lang="en-US" sz="2000" dirty="0"/>
              <a:t> se </a:t>
            </a:r>
            <a:r>
              <a:rPr lang="en-US" sz="2000" dirty="0" err="1"/>
              <a:t>battent</a:t>
            </a:r>
            <a:r>
              <a:rPr lang="en-US" sz="2000" dirty="0"/>
              <a:t> encore </a:t>
            </a:r>
            <a:r>
              <a:rPr lang="en-US" sz="2000" dirty="0" err="1"/>
              <a:t>contre</a:t>
            </a:r>
            <a:r>
              <a:rPr lang="en-US" sz="2000" dirty="0"/>
              <a:t> le </a:t>
            </a:r>
            <a:r>
              <a:rPr lang="en-US" sz="2000" dirty="0" err="1"/>
              <a:t>Japon</a:t>
            </a:r>
            <a:r>
              <a:rPr lang="en-US" sz="2000" dirty="0"/>
              <a:t> dans le </a:t>
            </a:r>
            <a:r>
              <a:rPr lang="en-US" sz="2000" dirty="0" err="1"/>
              <a:t>Pacifique</a:t>
            </a:r>
            <a:r>
              <a:rPr lang="en-US" sz="2000" dirty="0"/>
              <a:t>.</a:t>
            </a:r>
          </a:p>
          <a:p>
            <a:pPr>
              <a:lnSpc>
                <a:spcPct val="90000"/>
              </a:lnSpc>
            </a:pPr>
            <a:r>
              <a:rPr lang="en-US" sz="2000" dirty="0" err="1"/>
              <a:t>Très</a:t>
            </a:r>
            <a:r>
              <a:rPr lang="en-US" sz="2000" dirty="0"/>
              <a:t> </a:t>
            </a:r>
            <a:r>
              <a:rPr lang="en-US" sz="2000" dirty="0" err="1"/>
              <a:t>peu</a:t>
            </a:r>
            <a:r>
              <a:rPr lang="en-US" sz="2000" dirty="0"/>
              <a:t> de </a:t>
            </a:r>
            <a:r>
              <a:rPr lang="en-US" sz="2000" dirty="0" err="1"/>
              <a:t>Japonais</a:t>
            </a:r>
            <a:r>
              <a:rPr lang="en-US" sz="2000" dirty="0"/>
              <a:t> </a:t>
            </a:r>
            <a:r>
              <a:rPr lang="en-US" sz="2000" dirty="0" err="1"/>
              <a:t>capitulaient</a:t>
            </a:r>
            <a:r>
              <a:rPr lang="en-US" sz="2000" dirty="0"/>
              <a:t>, </a:t>
            </a:r>
            <a:r>
              <a:rPr lang="en-US" sz="2000" dirty="0" err="1"/>
              <a:t>quand</a:t>
            </a:r>
            <a:r>
              <a:rPr lang="en-US" sz="2000" dirty="0"/>
              <a:t> </a:t>
            </a:r>
            <a:r>
              <a:rPr lang="en-US" sz="2000" dirty="0" err="1"/>
              <a:t>ils</a:t>
            </a:r>
            <a:r>
              <a:rPr lang="en-US" sz="2000" dirty="0"/>
              <a:t> </a:t>
            </a:r>
            <a:r>
              <a:rPr lang="en-US" sz="2000" dirty="0" err="1"/>
              <a:t>étaient</a:t>
            </a:r>
            <a:r>
              <a:rPr lang="en-US" sz="2000" dirty="0"/>
              <a:t> </a:t>
            </a:r>
            <a:r>
              <a:rPr lang="en-US" sz="2000" dirty="0" err="1"/>
              <a:t>pris</a:t>
            </a:r>
            <a:r>
              <a:rPr lang="en-US" sz="2000" dirty="0"/>
              <a:t>, </a:t>
            </a:r>
            <a:r>
              <a:rPr lang="en-US" sz="2000" dirty="0" err="1"/>
              <a:t>ils</a:t>
            </a:r>
            <a:r>
              <a:rPr lang="en-US" sz="2000" dirty="0"/>
              <a:t> se </a:t>
            </a:r>
            <a:r>
              <a:rPr lang="en-US" sz="2000" dirty="0" err="1"/>
              <a:t>battaient</a:t>
            </a:r>
            <a:r>
              <a:rPr lang="en-US" sz="2000" dirty="0"/>
              <a:t> à la mort. </a:t>
            </a:r>
          </a:p>
        </p:txBody>
      </p:sp>
    </p:spTree>
    <p:extLst>
      <p:ext uri="{BB962C8B-B14F-4D97-AF65-F5344CB8AC3E}">
        <p14:creationId xmlns:p14="http://schemas.microsoft.com/office/powerpoint/2010/main" val="13123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fade">
                                      <p:cBhvr>
                                        <p:cTn id="7" dur="800" decel="100000"/>
                                        <p:tgtEl>
                                          <p:spTgt spid="116738">
                                            <p:txEl>
                                              <p:pRg st="0" end="0"/>
                                            </p:txEl>
                                          </p:spTgt>
                                        </p:tgtEl>
                                      </p:cBhvr>
                                    </p:animEffect>
                                    <p:anim calcmode="lin" valueType="num">
                                      <p:cBhvr>
                                        <p:cTn id="8" dur="800" decel="100000" fill="hold"/>
                                        <p:tgtEl>
                                          <p:spTgt spid="1167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67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6738">
                                            <p:txEl>
                                              <p:pRg st="1" end="1"/>
                                            </p:txEl>
                                          </p:spTgt>
                                        </p:tgtEl>
                                        <p:attrNameLst>
                                          <p:attrName>style.visibility</p:attrName>
                                        </p:attrNameLst>
                                      </p:cBhvr>
                                      <p:to>
                                        <p:strVal val="visible"/>
                                      </p:to>
                                    </p:set>
                                    <p:animEffect transition="in" filter="fade">
                                      <p:cBhvr>
                                        <p:cTn id="17" dur="800" decel="100000"/>
                                        <p:tgtEl>
                                          <p:spTgt spid="116738">
                                            <p:txEl>
                                              <p:pRg st="1" end="1"/>
                                            </p:txEl>
                                          </p:spTgt>
                                        </p:tgtEl>
                                      </p:cBhvr>
                                    </p:animEffect>
                                    <p:anim calcmode="lin" valueType="num">
                                      <p:cBhvr>
                                        <p:cTn id="18" dur="800" decel="100000" fill="hold"/>
                                        <p:tgtEl>
                                          <p:spTgt spid="1167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67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67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67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67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6738">
                                            <p:txEl>
                                              <p:pRg st="2" end="2"/>
                                            </p:txEl>
                                          </p:spTgt>
                                        </p:tgtEl>
                                        <p:attrNameLst>
                                          <p:attrName>style.visibility</p:attrName>
                                        </p:attrNameLst>
                                      </p:cBhvr>
                                      <p:to>
                                        <p:strVal val="visible"/>
                                      </p:to>
                                    </p:set>
                                    <p:animEffect transition="in" filter="fade">
                                      <p:cBhvr>
                                        <p:cTn id="27" dur="800" decel="100000"/>
                                        <p:tgtEl>
                                          <p:spTgt spid="116738">
                                            <p:txEl>
                                              <p:pRg st="2" end="2"/>
                                            </p:txEl>
                                          </p:spTgt>
                                        </p:tgtEl>
                                      </p:cBhvr>
                                    </p:animEffect>
                                    <p:anim calcmode="lin" valueType="num">
                                      <p:cBhvr>
                                        <p:cTn id="28" dur="800" decel="100000" fill="hold"/>
                                        <p:tgtEl>
                                          <p:spTgt spid="1167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67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67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67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67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6738">
                                            <p:txEl>
                                              <p:pRg st="3" end="3"/>
                                            </p:txEl>
                                          </p:spTgt>
                                        </p:tgtEl>
                                        <p:attrNameLst>
                                          <p:attrName>style.visibility</p:attrName>
                                        </p:attrNameLst>
                                      </p:cBhvr>
                                      <p:to>
                                        <p:strVal val="visible"/>
                                      </p:to>
                                    </p:set>
                                    <p:animEffect transition="in" filter="fade">
                                      <p:cBhvr>
                                        <p:cTn id="37" dur="800" decel="100000"/>
                                        <p:tgtEl>
                                          <p:spTgt spid="116738">
                                            <p:txEl>
                                              <p:pRg st="3" end="3"/>
                                            </p:txEl>
                                          </p:spTgt>
                                        </p:tgtEl>
                                      </p:cBhvr>
                                    </p:animEffect>
                                    <p:anim calcmode="lin" valueType="num">
                                      <p:cBhvr>
                                        <p:cTn id="38" dur="800" decel="100000" fill="hold"/>
                                        <p:tgtEl>
                                          <p:spTgt spid="1167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67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67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67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67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4011" y="453643"/>
            <a:ext cx="8272212" cy="1013800"/>
          </a:xfrm>
        </p:spPr>
        <p:txBody>
          <a:bodyPr vert="horz" lIns="91440" tIns="45720" rIns="91440" bIns="45720" numCol="1" rtlCol="0" anchor="b" anchorCtr="0" compatLnSpc="1">
            <a:prstTxWarp prst="textNoShape">
              <a:avLst/>
            </a:prstTxWarp>
            <a:normAutofit/>
          </a:bodyPr>
          <a:lstStyle/>
          <a:p>
            <a:pPr algn="ctr">
              <a:defRPr/>
            </a:pPr>
            <a:r>
              <a:rPr lang="en-US" dirty="0">
                <a:latin typeface="Aharoni" panose="02010803020104030203" pitchFamily="2" charset="-79"/>
                <a:cs typeface="Aharoni" panose="02010803020104030203" pitchFamily="2" charset="-79"/>
              </a:rPr>
              <a:t>La guerre dans le </a:t>
            </a:r>
            <a:r>
              <a:rPr lang="en-US" dirty="0" err="1">
                <a:latin typeface="Aharoni" panose="02010803020104030203" pitchFamily="2" charset="-79"/>
                <a:cs typeface="Aharoni" panose="02010803020104030203" pitchFamily="2" charset="-79"/>
              </a:rPr>
              <a:t>Pacifique</a:t>
            </a:r>
            <a:endParaRPr lang="en-US" dirty="0">
              <a:latin typeface="Aharoni" panose="02010803020104030203" pitchFamily="2" charset="-79"/>
              <a:cs typeface="Aharoni" panose="02010803020104030203" pitchFamily="2" charset="-79"/>
            </a:endParaRPr>
          </a:p>
        </p:txBody>
      </p:sp>
      <p:sp>
        <p:nvSpPr>
          <p:cNvPr id="79" name="Rectangle 7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8CD77545-6CDD-4515-859A-9B06582D613D}"/>
              </a:ext>
            </a:extLst>
          </p:cNvPr>
          <p:cNvPicPr>
            <a:picLocks noChangeAspect="1"/>
          </p:cNvPicPr>
          <p:nvPr/>
        </p:nvPicPr>
        <p:blipFill rotWithShape="1">
          <a:blip r:embed="rId2"/>
          <a:srcRect l="18661" r="4" b="4"/>
          <a:stretch/>
        </p:blipFill>
        <p:spPr>
          <a:xfrm>
            <a:off x="492918" y="2361056"/>
            <a:ext cx="3721894" cy="3649219"/>
          </a:xfrm>
          <a:prstGeom prst="rect">
            <a:avLst/>
          </a:prstGeom>
        </p:spPr>
      </p:pic>
      <p:sp>
        <p:nvSpPr>
          <p:cNvPr id="121858" name="Text Placeholder 2"/>
          <p:cNvSpPr>
            <a:spLocks noGrp="1"/>
          </p:cNvSpPr>
          <p:nvPr>
            <p:ph type="body" sz="half" idx="1"/>
          </p:nvPr>
        </p:nvSpPr>
        <p:spPr>
          <a:xfrm>
            <a:off x="4572000" y="1865916"/>
            <a:ext cx="4348715" cy="4534884"/>
          </a:xfrm>
        </p:spPr>
        <p:txBody>
          <a:bodyPr vert="horz" lIns="91440" tIns="45720" rIns="91440" bIns="45720" rtlCol="0" anchor="ctr">
            <a:normAutofit/>
          </a:bodyPr>
          <a:lstStyle/>
          <a:p>
            <a:r>
              <a:rPr lang="en-US" sz="2000" dirty="0" err="1"/>
              <a:t>Maintenant</a:t>
            </a:r>
            <a:r>
              <a:rPr lang="en-US" sz="2000" dirty="0"/>
              <a:t> que </a:t>
            </a:r>
            <a:r>
              <a:rPr lang="en-US" sz="2000" dirty="0" err="1"/>
              <a:t>l’Allemagne</a:t>
            </a:r>
            <a:r>
              <a:rPr lang="en-US" sz="2000" dirty="0"/>
              <a:t> a </a:t>
            </a:r>
            <a:r>
              <a:rPr lang="en-US" sz="2000" dirty="0" err="1"/>
              <a:t>cédé</a:t>
            </a:r>
            <a:r>
              <a:rPr lang="en-US" sz="2000" dirty="0"/>
              <a:t> (jour V-E), les </a:t>
            </a:r>
            <a:r>
              <a:rPr lang="en-US" sz="2000" dirty="0" err="1"/>
              <a:t>Alliés</a:t>
            </a:r>
            <a:r>
              <a:rPr lang="en-US" sz="2000" dirty="0"/>
              <a:t> </a:t>
            </a:r>
            <a:r>
              <a:rPr lang="en-US" sz="2000" dirty="0" err="1"/>
              <a:t>mettent</a:t>
            </a:r>
            <a:r>
              <a:rPr lang="en-US" sz="2000" dirty="0"/>
              <a:t> tout </a:t>
            </a:r>
            <a:r>
              <a:rPr lang="en-US" sz="2000" dirty="0" err="1"/>
              <a:t>leur</a:t>
            </a:r>
            <a:r>
              <a:rPr lang="en-US" sz="2000" dirty="0"/>
              <a:t> effort dans la guerre </a:t>
            </a:r>
            <a:r>
              <a:rPr lang="en-US" sz="2000" dirty="0" err="1"/>
              <a:t>contre</a:t>
            </a:r>
            <a:r>
              <a:rPr lang="en-US" sz="2000" dirty="0"/>
              <a:t> le </a:t>
            </a:r>
            <a:r>
              <a:rPr lang="en-US" sz="2000" dirty="0" err="1"/>
              <a:t>Japon</a:t>
            </a:r>
            <a:r>
              <a:rPr lang="en-US" sz="2000" dirty="0"/>
              <a:t> dans le </a:t>
            </a:r>
            <a:r>
              <a:rPr lang="en-US" sz="2000" dirty="0" err="1"/>
              <a:t>Pacifique</a:t>
            </a:r>
            <a:r>
              <a:rPr lang="en-US" sz="2000" dirty="0"/>
              <a:t>.</a:t>
            </a:r>
          </a:p>
          <a:p>
            <a:r>
              <a:rPr lang="en-US" sz="2000" dirty="0"/>
              <a:t>Les souvenirs de Pearl Harbor </a:t>
            </a:r>
            <a:r>
              <a:rPr lang="en-US" sz="2000" dirty="0" err="1"/>
              <a:t>résonnent</a:t>
            </a:r>
            <a:r>
              <a:rPr lang="en-US" sz="2000" dirty="0"/>
              <a:t> encore avec les </a:t>
            </a:r>
            <a:r>
              <a:rPr lang="en-US" sz="2000" dirty="0" err="1"/>
              <a:t>Américains</a:t>
            </a:r>
            <a:r>
              <a:rPr lang="en-US" sz="2000" dirty="0"/>
              <a:t> qui </a:t>
            </a:r>
            <a:r>
              <a:rPr lang="en-US" sz="2000" dirty="0" err="1"/>
              <a:t>veulent</a:t>
            </a:r>
            <a:r>
              <a:rPr lang="en-US" sz="2000" dirty="0"/>
              <a:t> encore la vengeance.</a:t>
            </a:r>
          </a:p>
          <a:p>
            <a:r>
              <a:rPr lang="en-US" sz="2000" dirty="0"/>
              <a:t>Après </a:t>
            </a:r>
            <a:r>
              <a:rPr lang="en-US" sz="2000" dirty="0" err="1"/>
              <a:t>l’attaque</a:t>
            </a:r>
            <a:r>
              <a:rPr lang="en-US" sz="2000" dirty="0"/>
              <a:t> sur Pearl Harbor, les </a:t>
            </a:r>
            <a:r>
              <a:rPr lang="en-US" sz="2000" dirty="0" err="1"/>
              <a:t>Américains</a:t>
            </a:r>
            <a:r>
              <a:rPr lang="en-US" sz="2000" dirty="0"/>
              <a:t> et les Canadiens </a:t>
            </a:r>
            <a:r>
              <a:rPr lang="en-US" sz="2000" dirty="0" err="1"/>
              <a:t>ont</a:t>
            </a:r>
            <a:r>
              <a:rPr lang="en-US" sz="2000" dirty="0"/>
              <a:t> mis les </a:t>
            </a:r>
            <a:r>
              <a:rPr lang="en-US" sz="2000" dirty="0" err="1"/>
              <a:t>personnes</a:t>
            </a:r>
            <a:r>
              <a:rPr lang="en-US" sz="2000" dirty="0"/>
              <a:t> </a:t>
            </a:r>
            <a:r>
              <a:rPr lang="en-US" sz="2000" dirty="0" err="1"/>
              <a:t>d’héritage</a:t>
            </a:r>
            <a:r>
              <a:rPr lang="en-US" sz="2000" dirty="0"/>
              <a:t> </a:t>
            </a:r>
            <a:r>
              <a:rPr lang="en-US" sz="2000" dirty="0" err="1"/>
              <a:t>japonais</a:t>
            </a:r>
            <a:r>
              <a:rPr lang="en-US" sz="2000" dirty="0"/>
              <a:t> dans des camps </a:t>
            </a:r>
            <a:r>
              <a:rPr lang="en-US" sz="2000" dirty="0" err="1"/>
              <a:t>d’internement</a:t>
            </a:r>
            <a:r>
              <a:rPr lang="en-US" sz="2000" dirty="0"/>
              <a:t>.</a:t>
            </a:r>
          </a:p>
        </p:txBody>
      </p:sp>
    </p:spTree>
    <p:extLst>
      <p:ext uri="{BB962C8B-B14F-4D97-AF65-F5344CB8AC3E}">
        <p14:creationId xmlns:p14="http://schemas.microsoft.com/office/powerpoint/2010/main" val="3327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fade">
                                      <p:cBhvr>
                                        <p:cTn id="7" dur="800" decel="100000"/>
                                        <p:tgtEl>
                                          <p:spTgt spid="121858">
                                            <p:txEl>
                                              <p:pRg st="0" end="0"/>
                                            </p:txEl>
                                          </p:spTgt>
                                        </p:tgtEl>
                                      </p:cBhvr>
                                    </p:animEffect>
                                    <p:anim calcmode="lin" valueType="num">
                                      <p:cBhvr>
                                        <p:cTn id="8" dur="800" decel="100000" fill="hold"/>
                                        <p:tgtEl>
                                          <p:spTgt spid="12185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185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185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185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185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1858">
                                            <p:txEl>
                                              <p:pRg st="1" end="1"/>
                                            </p:txEl>
                                          </p:spTgt>
                                        </p:tgtEl>
                                        <p:attrNameLst>
                                          <p:attrName>style.visibility</p:attrName>
                                        </p:attrNameLst>
                                      </p:cBhvr>
                                      <p:to>
                                        <p:strVal val="visible"/>
                                      </p:to>
                                    </p:set>
                                    <p:animEffect transition="in" filter="fade">
                                      <p:cBhvr>
                                        <p:cTn id="17" dur="800" decel="100000"/>
                                        <p:tgtEl>
                                          <p:spTgt spid="121858">
                                            <p:txEl>
                                              <p:pRg st="1" end="1"/>
                                            </p:txEl>
                                          </p:spTgt>
                                        </p:tgtEl>
                                      </p:cBhvr>
                                    </p:animEffect>
                                    <p:anim calcmode="lin" valueType="num">
                                      <p:cBhvr>
                                        <p:cTn id="18" dur="800" decel="100000" fill="hold"/>
                                        <p:tgtEl>
                                          <p:spTgt spid="12185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2185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2185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185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185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1858">
                                            <p:txEl>
                                              <p:pRg st="2" end="2"/>
                                            </p:txEl>
                                          </p:spTgt>
                                        </p:tgtEl>
                                        <p:attrNameLst>
                                          <p:attrName>style.visibility</p:attrName>
                                        </p:attrNameLst>
                                      </p:cBhvr>
                                      <p:to>
                                        <p:strVal val="visible"/>
                                      </p:to>
                                    </p:set>
                                    <p:animEffect transition="in" filter="fade">
                                      <p:cBhvr>
                                        <p:cTn id="27" dur="800" decel="100000"/>
                                        <p:tgtEl>
                                          <p:spTgt spid="121858">
                                            <p:txEl>
                                              <p:pRg st="2" end="2"/>
                                            </p:txEl>
                                          </p:spTgt>
                                        </p:tgtEl>
                                      </p:cBhvr>
                                    </p:animEffect>
                                    <p:anim calcmode="lin" valueType="num">
                                      <p:cBhvr>
                                        <p:cTn id="28" dur="800" decel="100000" fill="hold"/>
                                        <p:tgtEl>
                                          <p:spTgt spid="12185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2185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2185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185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185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C6BF51-E75E-4B83-9248-94DA02E0FCB3}"/>
              </a:ext>
            </a:extLst>
          </p:cNvPr>
          <p:cNvPicPr>
            <a:picLocks noChangeAspect="1"/>
          </p:cNvPicPr>
          <p:nvPr/>
        </p:nvPicPr>
        <p:blipFill rotWithShape="1">
          <a:blip r:embed="rId2"/>
          <a:srcRect l="1333"/>
          <a:stretch/>
        </p:blipFill>
        <p:spPr>
          <a:xfrm>
            <a:off x="20" y="10"/>
            <a:ext cx="9143980" cy="6857990"/>
          </a:xfrm>
          <a:prstGeom prst="rect">
            <a:avLst/>
          </a:prstGeom>
        </p:spPr>
      </p:pic>
    </p:spTree>
    <p:extLst>
      <p:ext uri="{BB962C8B-B14F-4D97-AF65-F5344CB8AC3E}">
        <p14:creationId xmlns:p14="http://schemas.microsoft.com/office/powerpoint/2010/main" val="315293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446975"/>
            <a:ext cx="8272212" cy="1013800"/>
          </a:xfrm>
        </p:spPr>
        <p:txBody>
          <a:bodyPr>
            <a:normAutofit/>
          </a:bodyPr>
          <a:lstStyle/>
          <a:p>
            <a:pPr algn="ctr"/>
            <a:r>
              <a:rPr lang="en-US" dirty="0">
                <a:latin typeface="Aharoni" panose="02010803020104030203" pitchFamily="2" charset="-79"/>
                <a:cs typeface="Aharoni" panose="02010803020104030203" pitchFamily="2" charset="-79"/>
              </a:rPr>
              <a:t>Ce qui se </a:t>
            </a:r>
            <a:r>
              <a:rPr lang="en-US" dirty="0" err="1">
                <a:latin typeface="Aharoni" panose="02010803020104030203" pitchFamily="2" charset="-79"/>
                <a:cs typeface="Aharoni" panose="02010803020104030203" pitchFamily="2" charset="-79"/>
              </a:rPr>
              <a:t>passait</a:t>
            </a:r>
            <a:r>
              <a:rPr lang="en-US" dirty="0">
                <a:latin typeface="Aharoni" panose="02010803020104030203" pitchFamily="2" charset="-79"/>
                <a:cs typeface="Aharoni" panose="02010803020104030203" pitchFamily="2" charset="-79"/>
              </a:rPr>
              <a:t> dans le </a:t>
            </a:r>
            <a:r>
              <a:rPr lang="en-US" dirty="0" err="1">
                <a:latin typeface="Aharoni" panose="02010803020104030203" pitchFamily="2" charset="-79"/>
                <a:cs typeface="Aharoni" panose="02010803020104030203" pitchFamily="2" charset="-79"/>
              </a:rPr>
              <a:t>Pacifique</a:t>
            </a:r>
            <a:endParaRPr lang="en-US" dirty="0">
              <a:latin typeface="Aharoni" panose="02010803020104030203" pitchFamily="2" charset="-79"/>
              <a:cs typeface="Aharoni" panose="02010803020104030203" pitchFamily="2" charset="-79"/>
            </a:endParaRPr>
          </a:p>
        </p:txBody>
      </p:sp>
      <p:sp>
        <p:nvSpPr>
          <p:cNvPr id="9" name="Rectangle 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169CBF4E-079E-4A86-A174-5B5C98BDF75A}"/>
              </a:ext>
            </a:extLst>
          </p:cNvPr>
          <p:cNvPicPr>
            <a:picLocks noChangeAspect="1"/>
          </p:cNvPicPr>
          <p:nvPr/>
        </p:nvPicPr>
        <p:blipFill rotWithShape="1">
          <a:blip r:embed="rId2"/>
          <a:srcRect l="26566" r="22438" b="-1"/>
          <a:stretch/>
        </p:blipFill>
        <p:spPr>
          <a:xfrm>
            <a:off x="492918" y="2361056"/>
            <a:ext cx="3721894" cy="3649219"/>
          </a:xfrm>
          <a:prstGeom prst="rect">
            <a:avLst/>
          </a:prstGeom>
        </p:spPr>
      </p:pic>
      <p:sp>
        <p:nvSpPr>
          <p:cNvPr id="3" name="Content Placeholder 2"/>
          <p:cNvSpPr>
            <a:spLocks noGrp="1"/>
          </p:cNvSpPr>
          <p:nvPr>
            <p:ph idx="1"/>
          </p:nvPr>
        </p:nvSpPr>
        <p:spPr>
          <a:xfrm>
            <a:off x="4751853" y="2180496"/>
            <a:ext cx="3956251" cy="4454220"/>
          </a:xfrm>
        </p:spPr>
        <p:txBody>
          <a:bodyPr>
            <a:normAutofit lnSpcReduction="10000"/>
          </a:bodyPr>
          <a:lstStyle/>
          <a:p>
            <a:r>
              <a:rPr lang="fr-CA" sz="2000" dirty="0"/>
              <a:t>Les victimes américains étaient extrêmement nombreux comme ils attaquaient les îles du Pacifique occupées par les Japonais.</a:t>
            </a:r>
          </a:p>
          <a:p>
            <a:r>
              <a:rPr lang="fr-CA" sz="2000" dirty="0"/>
              <a:t>Leur stratégie était de prendre et conquérir une île à la fois. </a:t>
            </a:r>
          </a:p>
          <a:p>
            <a:r>
              <a:rPr lang="fr-CA" sz="2000" dirty="0"/>
              <a:t>La capture de Iwo </a:t>
            </a:r>
            <a:r>
              <a:rPr lang="fr-CA" sz="2000" dirty="0" err="1"/>
              <a:t>Jima</a:t>
            </a:r>
            <a:r>
              <a:rPr lang="fr-CA" sz="2000" dirty="0"/>
              <a:t> et Okinawa en février et en juin ont résulté en 60 000 victimes américains.</a:t>
            </a:r>
          </a:p>
          <a:p>
            <a:r>
              <a:rPr lang="fr-CA" sz="2000" dirty="0"/>
              <a:t>On estimait qu’il pourrait avoir jusqu’à un million de victimes si le Japon même était envahi.</a:t>
            </a:r>
            <a:endParaRPr lang="en-US" dirty="0"/>
          </a:p>
        </p:txBody>
      </p:sp>
    </p:spTree>
    <p:extLst>
      <p:ext uri="{BB962C8B-B14F-4D97-AF65-F5344CB8AC3E}">
        <p14:creationId xmlns:p14="http://schemas.microsoft.com/office/powerpoint/2010/main" val="39764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A6A544B9-B17D-4960-A71A-C858D3DDEECD}"/>
              </a:ext>
            </a:extLst>
          </p:cNvPr>
          <p:cNvPicPr>
            <a:picLocks noChangeAspect="1"/>
          </p:cNvPicPr>
          <p:nvPr/>
        </p:nvPicPr>
        <p:blipFill>
          <a:blip r:embed="rId2"/>
          <a:stretch>
            <a:fillRect/>
          </a:stretch>
        </p:blipFill>
        <p:spPr>
          <a:xfrm>
            <a:off x="1267661" y="599724"/>
            <a:ext cx="6603582" cy="5200321"/>
          </a:xfrm>
          <a:prstGeom prst="rect">
            <a:avLst/>
          </a:prstGeom>
        </p:spPr>
      </p:pic>
      <p:sp>
        <p:nvSpPr>
          <p:cNvPr id="17" name="Rectangle 16">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2950450"/>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Affichage à l'écran (4:3)</PresentationFormat>
  <Paragraphs>80</Paragraphs>
  <Slides>18</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1942 report</vt:lpstr>
      <vt:lpstr>Aharoni</vt:lpstr>
      <vt:lpstr>Arial</vt:lpstr>
      <vt:lpstr>Calibri</vt:lpstr>
      <vt:lpstr>Gill Sans MT</vt:lpstr>
      <vt:lpstr>Tahoma</vt:lpstr>
      <vt:lpstr>Verdana</vt:lpstr>
      <vt:lpstr>Wingdings 2</vt:lpstr>
      <vt:lpstr>Dividende</vt:lpstr>
      <vt:lpstr>La fin de la DGM</vt:lpstr>
      <vt:lpstr>Vers la fin</vt:lpstr>
      <vt:lpstr>Les derniers jours</vt:lpstr>
      <vt:lpstr>Les Soviétiques arrivent à Berlin</vt:lpstr>
      <vt:lpstr>Jour VE</vt:lpstr>
      <vt:lpstr>La guerre dans le Pacifique</vt:lpstr>
      <vt:lpstr>Présentation PowerPoint</vt:lpstr>
      <vt:lpstr>Ce qui se passait dans le Pacifique</vt:lpstr>
      <vt:lpstr>Présentation PowerPoint</vt:lpstr>
      <vt:lpstr>Le projet Manhattan</vt:lpstr>
      <vt:lpstr>LE PROJET MANHATTAN</vt:lpstr>
      <vt:lpstr>Hiroshima et Nagasaki</vt:lpstr>
      <vt:lpstr>Fat Man et Little Boy</vt:lpstr>
      <vt:lpstr>Fat Man et Little Boy</vt:lpstr>
      <vt:lpstr>La bombe atomique à Hiroshima</vt:lpstr>
      <vt:lpstr>Présentation PowerPoint</vt:lpstr>
      <vt:lpstr>Effets</vt:lpstr>
      <vt:lpstr>Pourquoi les Alliés ont gagné?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fin de la DGM</dc:title>
  <dc:creator>Christine Lagrandeur</dc:creator>
  <cp:lastModifiedBy>Christine Lagrandeur</cp:lastModifiedBy>
  <cp:revision>1</cp:revision>
  <dcterms:created xsi:type="dcterms:W3CDTF">2019-07-31T01:34:57Z</dcterms:created>
  <dcterms:modified xsi:type="dcterms:W3CDTF">2019-07-31T01:35:16Z</dcterms:modified>
</cp:coreProperties>
</file>