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31C71-7894-44FC-9EA0-B4DA21E13238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D6F99E-569E-46B2-AE71-E937E0E4BEF8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1" dirty="0"/>
            <a:t>﻿Les femmes construisaient des pièces de navires et d’avions.</a:t>
          </a:r>
          <a:endParaRPr lang="en-US" b="1" dirty="0"/>
        </a:p>
      </dgm:t>
    </dgm:pt>
    <dgm:pt modelId="{DE0616DA-8DC5-495F-B85B-0775B5E65A50}" type="parTrans" cxnId="{46A6246F-1B66-4FB4-AB78-9405C8E7B08B}">
      <dgm:prSet/>
      <dgm:spPr/>
      <dgm:t>
        <a:bodyPr/>
        <a:lstStyle/>
        <a:p>
          <a:endParaRPr lang="en-US"/>
        </a:p>
      </dgm:t>
    </dgm:pt>
    <dgm:pt modelId="{4B348D95-880E-46F7-8189-86B1C344564B}" type="sibTrans" cxnId="{46A6246F-1B66-4FB4-AB78-9405C8E7B08B}">
      <dgm:prSet/>
      <dgm:spPr/>
      <dgm:t>
        <a:bodyPr/>
        <a:lstStyle/>
        <a:p>
          <a:endParaRPr lang="en-US"/>
        </a:p>
      </dgm:t>
    </dgm:pt>
    <dgm:pt modelId="{CDD4FDF7-6EE8-4EEA-A4B8-E481CF0CE957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1" dirty="0"/>
            <a:t>Elles fabriquaient des bombes, des munitions.  </a:t>
          </a:r>
          <a:endParaRPr lang="en-US" b="1" dirty="0"/>
        </a:p>
      </dgm:t>
    </dgm:pt>
    <dgm:pt modelId="{304FE112-0B49-4371-BA98-B1C91A268E4A}" type="parTrans" cxnId="{B561BF6E-EBD2-40ED-9973-D5912ED57DBA}">
      <dgm:prSet/>
      <dgm:spPr/>
      <dgm:t>
        <a:bodyPr/>
        <a:lstStyle/>
        <a:p>
          <a:endParaRPr lang="en-US"/>
        </a:p>
      </dgm:t>
    </dgm:pt>
    <dgm:pt modelId="{84AD7864-B603-4449-84E4-23135EA0A5BE}" type="sibTrans" cxnId="{B561BF6E-EBD2-40ED-9973-D5912ED57DBA}">
      <dgm:prSet/>
      <dgm:spPr/>
      <dgm:t>
        <a:bodyPr/>
        <a:lstStyle/>
        <a:p>
          <a:endParaRPr lang="en-US"/>
        </a:p>
      </dgm:t>
    </dgm:pt>
    <dgm:pt modelId="{4BACA651-C820-46CE-BE01-03A3111E9B06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1" dirty="0"/>
            <a:t>Celles-ci se nommaient la Mitrailleuse, Rose </a:t>
          </a:r>
          <a:r>
            <a:rPr lang="fr-CA" b="1" dirty="0" err="1"/>
            <a:t>Lariveuse</a:t>
          </a:r>
          <a:r>
            <a:rPr lang="fr-CA" b="1" dirty="0"/>
            <a:t>, </a:t>
          </a:r>
          <a:r>
            <a:rPr lang="fr-CA" b="1" dirty="0" err="1"/>
            <a:t>Bomb</a:t>
          </a:r>
          <a:r>
            <a:rPr lang="fr-CA" b="1" dirty="0"/>
            <a:t> Girls. </a:t>
          </a:r>
          <a:endParaRPr lang="en-US" b="1" dirty="0"/>
        </a:p>
      </dgm:t>
    </dgm:pt>
    <dgm:pt modelId="{0F47577E-73BB-409D-9280-C1F61F951FE4}" type="parTrans" cxnId="{BB0D180F-52D0-4280-AB23-57D290A69815}">
      <dgm:prSet/>
      <dgm:spPr/>
      <dgm:t>
        <a:bodyPr/>
        <a:lstStyle/>
        <a:p>
          <a:endParaRPr lang="en-US"/>
        </a:p>
      </dgm:t>
    </dgm:pt>
    <dgm:pt modelId="{2115F191-9C1F-4BED-A1EF-05FFB7AB2676}" type="sibTrans" cxnId="{BB0D180F-52D0-4280-AB23-57D290A69815}">
      <dgm:prSet/>
      <dgm:spPr/>
      <dgm:t>
        <a:bodyPr/>
        <a:lstStyle/>
        <a:p>
          <a:endParaRPr lang="en-US"/>
        </a:p>
      </dgm:t>
    </dgm:pt>
    <dgm:pt modelId="{7AE1CF66-11BE-41A9-AF4E-BBC9587DF2E2}" type="pres">
      <dgm:prSet presAssocID="{BFF31C71-7894-44FC-9EA0-B4DA21E132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574666-A317-4057-9FA9-741E7FE7C72E}" type="pres">
      <dgm:prSet presAssocID="{64D6F99E-569E-46B2-AE71-E937E0E4BEF8}" presName="hierRoot1" presStyleCnt="0"/>
      <dgm:spPr/>
    </dgm:pt>
    <dgm:pt modelId="{0DDFE00E-69E3-4958-A3FC-D8481A87667D}" type="pres">
      <dgm:prSet presAssocID="{64D6F99E-569E-46B2-AE71-E937E0E4BEF8}" presName="composite" presStyleCnt="0"/>
      <dgm:spPr/>
    </dgm:pt>
    <dgm:pt modelId="{B80472C1-E002-47FF-81DD-B4109BE3306B}" type="pres">
      <dgm:prSet presAssocID="{64D6F99E-569E-46B2-AE71-E937E0E4BEF8}" presName="background" presStyleLbl="node0" presStyleIdx="0" presStyleCnt="3"/>
      <dgm:spPr/>
    </dgm:pt>
    <dgm:pt modelId="{AED76DBC-C588-4B0F-9035-0E0AEDA9A7CF}" type="pres">
      <dgm:prSet presAssocID="{64D6F99E-569E-46B2-AE71-E937E0E4BEF8}" presName="text" presStyleLbl="fgAcc0" presStyleIdx="0" presStyleCnt="3">
        <dgm:presLayoutVars>
          <dgm:chPref val="3"/>
        </dgm:presLayoutVars>
      </dgm:prSet>
      <dgm:spPr/>
    </dgm:pt>
    <dgm:pt modelId="{CE5E8407-9F1A-4DF0-8665-0A40DC92819C}" type="pres">
      <dgm:prSet presAssocID="{64D6F99E-569E-46B2-AE71-E937E0E4BEF8}" presName="hierChild2" presStyleCnt="0"/>
      <dgm:spPr/>
    </dgm:pt>
    <dgm:pt modelId="{D48F1E82-9637-44B0-9306-3F947B8E7EE8}" type="pres">
      <dgm:prSet presAssocID="{CDD4FDF7-6EE8-4EEA-A4B8-E481CF0CE957}" presName="hierRoot1" presStyleCnt="0"/>
      <dgm:spPr/>
    </dgm:pt>
    <dgm:pt modelId="{E6BCAF76-84F2-45F6-B906-1D81F54FDCA0}" type="pres">
      <dgm:prSet presAssocID="{CDD4FDF7-6EE8-4EEA-A4B8-E481CF0CE957}" presName="composite" presStyleCnt="0"/>
      <dgm:spPr/>
    </dgm:pt>
    <dgm:pt modelId="{27ABCC26-41D5-491D-8290-440782E228E2}" type="pres">
      <dgm:prSet presAssocID="{CDD4FDF7-6EE8-4EEA-A4B8-E481CF0CE957}" presName="background" presStyleLbl="node0" presStyleIdx="1" presStyleCnt="3"/>
      <dgm:spPr/>
    </dgm:pt>
    <dgm:pt modelId="{3442A99D-A978-48AB-8A5B-F8EA829A0778}" type="pres">
      <dgm:prSet presAssocID="{CDD4FDF7-6EE8-4EEA-A4B8-E481CF0CE957}" presName="text" presStyleLbl="fgAcc0" presStyleIdx="1" presStyleCnt="3">
        <dgm:presLayoutVars>
          <dgm:chPref val="3"/>
        </dgm:presLayoutVars>
      </dgm:prSet>
      <dgm:spPr/>
    </dgm:pt>
    <dgm:pt modelId="{9CCC532E-18D1-4099-A8CA-FC17D33C9CCE}" type="pres">
      <dgm:prSet presAssocID="{CDD4FDF7-6EE8-4EEA-A4B8-E481CF0CE957}" presName="hierChild2" presStyleCnt="0"/>
      <dgm:spPr/>
    </dgm:pt>
    <dgm:pt modelId="{957A93B1-AA0C-4CB2-9FDD-8C967C4A6898}" type="pres">
      <dgm:prSet presAssocID="{4BACA651-C820-46CE-BE01-03A3111E9B06}" presName="hierRoot1" presStyleCnt="0"/>
      <dgm:spPr/>
    </dgm:pt>
    <dgm:pt modelId="{EDE9AD71-90FE-4B28-8EE2-0EFB28CFB1B0}" type="pres">
      <dgm:prSet presAssocID="{4BACA651-C820-46CE-BE01-03A3111E9B06}" presName="composite" presStyleCnt="0"/>
      <dgm:spPr/>
    </dgm:pt>
    <dgm:pt modelId="{DDD7169B-FAEB-4479-BE4B-74F39DA82098}" type="pres">
      <dgm:prSet presAssocID="{4BACA651-C820-46CE-BE01-03A3111E9B06}" presName="background" presStyleLbl="node0" presStyleIdx="2" presStyleCnt="3"/>
      <dgm:spPr/>
    </dgm:pt>
    <dgm:pt modelId="{975399F5-A2F5-4BC8-97E9-BA66E01C273B}" type="pres">
      <dgm:prSet presAssocID="{4BACA651-C820-46CE-BE01-03A3111E9B06}" presName="text" presStyleLbl="fgAcc0" presStyleIdx="2" presStyleCnt="3">
        <dgm:presLayoutVars>
          <dgm:chPref val="3"/>
        </dgm:presLayoutVars>
      </dgm:prSet>
      <dgm:spPr/>
    </dgm:pt>
    <dgm:pt modelId="{957A0893-4B72-4009-B7DC-3A66CB081E1F}" type="pres">
      <dgm:prSet presAssocID="{4BACA651-C820-46CE-BE01-03A3111E9B06}" presName="hierChild2" presStyleCnt="0"/>
      <dgm:spPr/>
    </dgm:pt>
  </dgm:ptLst>
  <dgm:cxnLst>
    <dgm:cxn modelId="{BB0D180F-52D0-4280-AB23-57D290A69815}" srcId="{BFF31C71-7894-44FC-9EA0-B4DA21E13238}" destId="{4BACA651-C820-46CE-BE01-03A3111E9B06}" srcOrd="2" destOrd="0" parTransId="{0F47577E-73BB-409D-9280-C1F61F951FE4}" sibTransId="{2115F191-9C1F-4BED-A1EF-05FFB7AB2676}"/>
    <dgm:cxn modelId="{B561BF6E-EBD2-40ED-9973-D5912ED57DBA}" srcId="{BFF31C71-7894-44FC-9EA0-B4DA21E13238}" destId="{CDD4FDF7-6EE8-4EEA-A4B8-E481CF0CE957}" srcOrd="1" destOrd="0" parTransId="{304FE112-0B49-4371-BA98-B1C91A268E4A}" sibTransId="{84AD7864-B603-4449-84E4-23135EA0A5BE}"/>
    <dgm:cxn modelId="{46A6246F-1B66-4FB4-AB78-9405C8E7B08B}" srcId="{BFF31C71-7894-44FC-9EA0-B4DA21E13238}" destId="{64D6F99E-569E-46B2-AE71-E937E0E4BEF8}" srcOrd="0" destOrd="0" parTransId="{DE0616DA-8DC5-495F-B85B-0775B5E65A50}" sibTransId="{4B348D95-880E-46F7-8189-86B1C344564B}"/>
    <dgm:cxn modelId="{11F0F455-0714-4606-AD44-328937CA6D47}" type="presOf" srcId="{BFF31C71-7894-44FC-9EA0-B4DA21E13238}" destId="{7AE1CF66-11BE-41A9-AF4E-BBC9587DF2E2}" srcOrd="0" destOrd="0" presId="urn:microsoft.com/office/officeart/2005/8/layout/hierarchy1"/>
    <dgm:cxn modelId="{F213109D-B4D2-4CA3-BD23-1B9CC5BA14B6}" type="presOf" srcId="{64D6F99E-569E-46B2-AE71-E937E0E4BEF8}" destId="{AED76DBC-C588-4B0F-9035-0E0AEDA9A7CF}" srcOrd="0" destOrd="0" presId="urn:microsoft.com/office/officeart/2005/8/layout/hierarchy1"/>
    <dgm:cxn modelId="{909086E9-CD65-408E-BC6B-BE0504030CD6}" type="presOf" srcId="{4BACA651-C820-46CE-BE01-03A3111E9B06}" destId="{975399F5-A2F5-4BC8-97E9-BA66E01C273B}" srcOrd="0" destOrd="0" presId="urn:microsoft.com/office/officeart/2005/8/layout/hierarchy1"/>
    <dgm:cxn modelId="{5B1DE0F3-7948-4BF3-B9E5-468DB39FD644}" type="presOf" srcId="{CDD4FDF7-6EE8-4EEA-A4B8-E481CF0CE957}" destId="{3442A99D-A978-48AB-8A5B-F8EA829A0778}" srcOrd="0" destOrd="0" presId="urn:microsoft.com/office/officeart/2005/8/layout/hierarchy1"/>
    <dgm:cxn modelId="{E9E99664-A471-4973-80A4-2B6F131D8EFA}" type="presParOf" srcId="{7AE1CF66-11BE-41A9-AF4E-BBC9587DF2E2}" destId="{5A574666-A317-4057-9FA9-741E7FE7C72E}" srcOrd="0" destOrd="0" presId="urn:microsoft.com/office/officeart/2005/8/layout/hierarchy1"/>
    <dgm:cxn modelId="{A48B3D91-50EE-4B21-91B4-11A5E1117F00}" type="presParOf" srcId="{5A574666-A317-4057-9FA9-741E7FE7C72E}" destId="{0DDFE00E-69E3-4958-A3FC-D8481A87667D}" srcOrd="0" destOrd="0" presId="urn:microsoft.com/office/officeart/2005/8/layout/hierarchy1"/>
    <dgm:cxn modelId="{A45BF902-3CF4-4442-9E20-A915A598C402}" type="presParOf" srcId="{0DDFE00E-69E3-4958-A3FC-D8481A87667D}" destId="{B80472C1-E002-47FF-81DD-B4109BE3306B}" srcOrd="0" destOrd="0" presId="urn:microsoft.com/office/officeart/2005/8/layout/hierarchy1"/>
    <dgm:cxn modelId="{26FF5B8E-AFA8-4EFA-8F38-21E807900CE3}" type="presParOf" srcId="{0DDFE00E-69E3-4958-A3FC-D8481A87667D}" destId="{AED76DBC-C588-4B0F-9035-0E0AEDA9A7CF}" srcOrd="1" destOrd="0" presId="urn:microsoft.com/office/officeart/2005/8/layout/hierarchy1"/>
    <dgm:cxn modelId="{A7341E01-D4C9-492B-B849-7ACAF5B57FC0}" type="presParOf" srcId="{5A574666-A317-4057-9FA9-741E7FE7C72E}" destId="{CE5E8407-9F1A-4DF0-8665-0A40DC92819C}" srcOrd="1" destOrd="0" presId="urn:microsoft.com/office/officeart/2005/8/layout/hierarchy1"/>
    <dgm:cxn modelId="{70B57CEE-A959-45A6-927D-F6A4645B1568}" type="presParOf" srcId="{7AE1CF66-11BE-41A9-AF4E-BBC9587DF2E2}" destId="{D48F1E82-9637-44B0-9306-3F947B8E7EE8}" srcOrd="1" destOrd="0" presId="urn:microsoft.com/office/officeart/2005/8/layout/hierarchy1"/>
    <dgm:cxn modelId="{23FFFF25-AB7F-4D15-A6B2-81C76D7AC3D3}" type="presParOf" srcId="{D48F1E82-9637-44B0-9306-3F947B8E7EE8}" destId="{E6BCAF76-84F2-45F6-B906-1D81F54FDCA0}" srcOrd="0" destOrd="0" presId="urn:microsoft.com/office/officeart/2005/8/layout/hierarchy1"/>
    <dgm:cxn modelId="{F9C4A6A0-5C99-44EF-BAC8-EAF41497FA45}" type="presParOf" srcId="{E6BCAF76-84F2-45F6-B906-1D81F54FDCA0}" destId="{27ABCC26-41D5-491D-8290-440782E228E2}" srcOrd="0" destOrd="0" presId="urn:microsoft.com/office/officeart/2005/8/layout/hierarchy1"/>
    <dgm:cxn modelId="{7A0ACBED-4C65-497E-9740-40FA58F72D0D}" type="presParOf" srcId="{E6BCAF76-84F2-45F6-B906-1D81F54FDCA0}" destId="{3442A99D-A978-48AB-8A5B-F8EA829A0778}" srcOrd="1" destOrd="0" presId="urn:microsoft.com/office/officeart/2005/8/layout/hierarchy1"/>
    <dgm:cxn modelId="{0E01B702-DC28-4DE3-A83D-DB8705EBEE3C}" type="presParOf" srcId="{D48F1E82-9637-44B0-9306-3F947B8E7EE8}" destId="{9CCC532E-18D1-4099-A8CA-FC17D33C9CCE}" srcOrd="1" destOrd="0" presId="urn:microsoft.com/office/officeart/2005/8/layout/hierarchy1"/>
    <dgm:cxn modelId="{E08E871A-6D91-4D47-8875-8A95560E196C}" type="presParOf" srcId="{7AE1CF66-11BE-41A9-AF4E-BBC9587DF2E2}" destId="{957A93B1-AA0C-4CB2-9FDD-8C967C4A6898}" srcOrd="2" destOrd="0" presId="urn:microsoft.com/office/officeart/2005/8/layout/hierarchy1"/>
    <dgm:cxn modelId="{C2A9C33E-3DAE-4327-B5E5-0A0F4AFAFCDB}" type="presParOf" srcId="{957A93B1-AA0C-4CB2-9FDD-8C967C4A6898}" destId="{EDE9AD71-90FE-4B28-8EE2-0EFB28CFB1B0}" srcOrd="0" destOrd="0" presId="urn:microsoft.com/office/officeart/2005/8/layout/hierarchy1"/>
    <dgm:cxn modelId="{9E31264E-0A0F-4362-966C-6461E70BB70E}" type="presParOf" srcId="{EDE9AD71-90FE-4B28-8EE2-0EFB28CFB1B0}" destId="{DDD7169B-FAEB-4479-BE4B-74F39DA82098}" srcOrd="0" destOrd="0" presId="urn:microsoft.com/office/officeart/2005/8/layout/hierarchy1"/>
    <dgm:cxn modelId="{3148B2B1-B80E-4CA9-851B-6BE2D7FD7CE0}" type="presParOf" srcId="{EDE9AD71-90FE-4B28-8EE2-0EFB28CFB1B0}" destId="{975399F5-A2F5-4BC8-97E9-BA66E01C273B}" srcOrd="1" destOrd="0" presId="urn:microsoft.com/office/officeart/2005/8/layout/hierarchy1"/>
    <dgm:cxn modelId="{F2DD84C6-9DC7-4336-B405-DF55D98C1E79}" type="presParOf" srcId="{957A93B1-AA0C-4CB2-9FDD-8C967C4A6898}" destId="{957A0893-4B72-4009-B7DC-3A66CB081E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472C1-E002-47FF-81DD-B4109BE3306B}">
      <dsp:nvSpPr>
        <dsp:cNvPr id="0" name=""/>
        <dsp:cNvSpPr/>
      </dsp:nvSpPr>
      <dsp:spPr>
        <a:xfrm>
          <a:off x="0" y="1271079"/>
          <a:ext cx="2234207" cy="1418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D76DBC-C588-4B0F-9035-0E0AEDA9A7CF}">
      <dsp:nvSpPr>
        <dsp:cNvPr id="0" name=""/>
        <dsp:cNvSpPr/>
      </dsp:nvSpPr>
      <dsp:spPr>
        <a:xfrm>
          <a:off x="248245" y="1506913"/>
          <a:ext cx="2234207" cy="1418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/>
            <a:t>﻿Les femmes construisaient des pièces de navires et d’avions.</a:t>
          </a:r>
          <a:endParaRPr lang="en-US" sz="1600" b="1" kern="1200" dirty="0"/>
        </a:p>
      </dsp:txBody>
      <dsp:txXfrm>
        <a:off x="289798" y="1548466"/>
        <a:ext cx="2151101" cy="1335615"/>
      </dsp:txXfrm>
    </dsp:sp>
    <dsp:sp modelId="{27ABCC26-41D5-491D-8290-440782E228E2}">
      <dsp:nvSpPr>
        <dsp:cNvPr id="0" name=""/>
        <dsp:cNvSpPr/>
      </dsp:nvSpPr>
      <dsp:spPr>
        <a:xfrm>
          <a:off x="2730698" y="1271079"/>
          <a:ext cx="2234207" cy="1418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42A99D-A978-48AB-8A5B-F8EA829A0778}">
      <dsp:nvSpPr>
        <dsp:cNvPr id="0" name=""/>
        <dsp:cNvSpPr/>
      </dsp:nvSpPr>
      <dsp:spPr>
        <a:xfrm>
          <a:off x="2978943" y="1506913"/>
          <a:ext cx="2234207" cy="1418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/>
            <a:t>Elles fabriquaient des bombes, des munitions.  </a:t>
          </a:r>
          <a:endParaRPr lang="en-US" sz="1600" b="1" kern="1200" dirty="0"/>
        </a:p>
      </dsp:txBody>
      <dsp:txXfrm>
        <a:off x="3020496" y="1548466"/>
        <a:ext cx="2151101" cy="1335615"/>
      </dsp:txXfrm>
    </dsp:sp>
    <dsp:sp modelId="{DDD7169B-FAEB-4479-BE4B-74F39DA82098}">
      <dsp:nvSpPr>
        <dsp:cNvPr id="0" name=""/>
        <dsp:cNvSpPr/>
      </dsp:nvSpPr>
      <dsp:spPr>
        <a:xfrm>
          <a:off x="5461396" y="1271079"/>
          <a:ext cx="2234207" cy="1418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5399F5-A2F5-4BC8-97E9-BA66E01C273B}">
      <dsp:nvSpPr>
        <dsp:cNvPr id="0" name=""/>
        <dsp:cNvSpPr/>
      </dsp:nvSpPr>
      <dsp:spPr>
        <a:xfrm>
          <a:off x="5709642" y="1506913"/>
          <a:ext cx="2234207" cy="1418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/>
            <a:t>Celles-ci se nommaient la Mitrailleuse, Rose </a:t>
          </a:r>
          <a:r>
            <a:rPr lang="fr-CA" sz="1600" b="1" kern="1200" dirty="0" err="1"/>
            <a:t>Lariveuse</a:t>
          </a:r>
          <a:r>
            <a:rPr lang="fr-CA" sz="1600" b="1" kern="1200" dirty="0"/>
            <a:t>, </a:t>
          </a:r>
          <a:r>
            <a:rPr lang="fr-CA" sz="1600" b="1" kern="1200" dirty="0" err="1"/>
            <a:t>Bomb</a:t>
          </a:r>
          <a:r>
            <a:rPr lang="fr-CA" sz="1600" b="1" kern="1200" dirty="0"/>
            <a:t> Girls. </a:t>
          </a:r>
          <a:endParaRPr lang="en-US" sz="1600" b="1" kern="1200" dirty="0"/>
        </a:p>
      </dsp:txBody>
      <dsp:txXfrm>
        <a:off x="5751195" y="1548466"/>
        <a:ext cx="2151101" cy="1335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7/21/2019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9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8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4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5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6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7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3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4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7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7/21/2019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2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5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0" r:id="rId5"/>
    <p:sldLayoutId id="2147483736" r:id="rId6"/>
    <p:sldLayoutId id="2147483737" r:id="rId7"/>
    <p:sldLayoutId id="2147483727" r:id="rId8"/>
    <p:sldLayoutId id="2147483728" r:id="rId9"/>
    <p:sldLayoutId id="2147483729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168EEC-0AD3-4808-BA59-6784B7DAC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7" r="3159" b="-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0FDD87-FF3C-46BC-9FF0-870D24F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fr-CA" sz="3600" dirty="0">
                <a:solidFill>
                  <a:schemeClr val="tx1"/>
                </a:solidFill>
                <a:latin typeface="Arial Black" panose="020B0A04020102020204" pitchFamily="34" charset="0"/>
              </a:rPr>
              <a:t>Le rôle des femmes </a:t>
            </a:r>
            <a:br>
              <a:rPr lang="fr-CA" sz="3600" dirty="0">
                <a:solidFill>
                  <a:schemeClr val="tx1"/>
                </a:solidFill>
              </a:rPr>
            </a:b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C0B48D-C9FF-4F73-8F23-D116150FF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4731476"/>
            <a:ext cx="3793642" cy="970905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1"/>
                </a:solidFill>
                <a:latin typeface="Arial Black" panose="020B0A04020102020204" pitchFamily="34" charset="0"/>
              </a:rPr>
              <a:t>DGM</a:t>
            </a:r>
            <a:br>
              <a:rPr lang="fr-CA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CA" dirty="0">
                <a:solidFill>
                  <a:schemeClr val="tx1"/>
                </a:solidFill>
                <a:latin typeface="Arial Black" panose="020B0A04020102020204" pitchFamily="34" charset="0"/>
              </a:rPr>
              <a:t>1939-1945</a:t>
            </a:r>
          </a:p>
        </p:txBody>
      </p:sp>
    </p:spTree>
    <p:extLst>
      <p:ext uri="{BB962C8B-B14F-4D97-AF65-F5344CB8AC3E}">
        <p14:creationId xmlns:p14="http://schemas.microsoft.com/office/powerpoint/2010/main" val="4219625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9EC706-8928-4DFD-8084-35D599EB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588E0F6-9C42-4AA1-8633-15AD689B9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637" y="1768534"/>
            <a:ext cx="3322121" cy="33221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4630" y="237744"/>
            <a:ext cx="7652977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222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5CC397-9051-4244-84B1-E8D81350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392" y="642593"/>
            <a:ext cx="6281928" cy="1744183"/>
          </a:xfrm>
        </p:spPr>
        <p:txBody>
          <a:bodyPr>
            <a:normAutofit/>
          </a:bodyPr>
          <a:lstStyle/>
          <a:p>
            <a:r>
              <a:rPr lang="fr-CA" dirty="0">
                <a:latin typeface="Arial Black" panose="020B0A04020102020204" pitchFamily="34" charset="0"/>
              </a:rPr>
              <a:t>Transformation considérable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48A1A1-F5B2-4052-A12F-B085D1E65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2" y="2386584"/>
            <a:ext cx="6281928" cy="3648456"/>
          </a:xfrm>
        </p:spPr>
        <p:txBody>
          <a:bodyPr>
            <a:normAutofit/>
          </a:bodyPr>
          <a:lstStyle/>
          <a:p>
            <a:r>
              <a:rPr lang="fr-CA" dirty="0"/>
              <a:t>﻿</a:t>
            </a:r>
            <a:r>
              <a:rPr lang="fr-CA" sz="2400" dirty="0"/>
              <a:t>Les femmes ont plusieurs rôles durant la 2e Guerre mondiale, en comparant à la 1e Grande Guerre.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35228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0F3CC-9F78-4973-9ED0-FCD19FB1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fr-CA">
                <a:latin typeface="Arial Black" panose="020B0A04020102020204" pitchFamily="34" charset="0"/>
              </a:rPr>
              <a:t>Dans les usines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8A94B0-DD22-4849-9658-99E198E40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756" y="1922337"/>
            <a:ext cx="2881275" cy="3632643"/>
          </a:xfrm>
          <a:prstGeom prst="rect">
            <a:avLst/>
          </a:prstGeom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8BDCEB9-F8D2-472C-82F9-7A2F176B93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187172"/>
              </p:ext>
            </p:extLst>
          </p:nvPr>
        </p:nvGraphicFramePr>
        <p:xfrm>
          <a:off x="628650" y="1828800"/>
          <a:ext cx="7943850" cy="4196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068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2507B6-A07F-4B12-87FE-1EEFDF08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36" y="438785"/>
            <a:ext cx="9792208" cy="1527078"/>
          </a:xfrm>
        </p:spPr>
        <p:txBody>
          <a:bodyPr>
            <a:normAutofit/>
          </a:bodyPr>
          <a:lstStyle/>
          <a:p>
            <a:r>
              <a:rPr lang="fr-CA" dirty="0">
                <a:latin typeface="Arial Black" panose="020B0A04020102020204" pitchFamily="34" charset="0"/>
              </a:rPr>
              <a:t>Rôles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28E58D-DD93-42DA-996C-93D5F38D9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" y="1971040"/>
            <a:ext cx="10368280" cy="3994671"/>
          </a:xfrm>
        </p:spPr>
        <p:txBody>
          <a:bodyPr>
            <a:normAutofit fontScale="92500" lnSpcReduction="10000"/>
          </a:bodyPr>
          <a:lstStyle/>
          <a:p>
            <a:r>
              <a:rPr lang="fr-CA" sz="2400" b="1" dirty="0"/>
              <a:t>﻿En 1942, Ottawa inscrivit toutes les femmes nées entre 1918 et 1922 (alors âgées de 20 à 24 ans) dans le Service sélectif pour faire face à d'éventuelles pénuries de main-d'œuvre. </a:t>
            </a:r>
          </a:p>
          <a:p>
            <a:r>
              <a:rPr lang="fr-CA" sz="2400" b="1" dirty="0"/>
              <a:t>En 1943-1944, 439 000 femmes travaillaient dans les secteurs des services de l'économie canadienne. </a:t>
            </a:r>
          </a:p>
          <a:p>
            <a:r>
              <a:rPr lang="fr-CA" sz="2400" b="1" dirty="0"/>
              <a:t>373 000 autres femmes occupaient des emplois dans les industries manufacturières, dont environ 261 000 directement dans les industries de fabrication de munitions. </a:t>
            </a:r>
          </a:p>
          <a:p>
            <a:r>
              <a:rPr lang="fr-CA" sz="2400" b="1" dirty="0"/>
              <a:t>Bon nombre d'entre elles effectuaient des tâches traditionnellement réservées aux hommes. Par exemple, des femmes travaillaient dans les chantiers navals et dans les fonderies à Sudbury et constituaient 30 % de la main-d'œuvre de l'industrie aéronautique du Canada.</a:t>
            </a:r>
          </a:p>
        </p:txBody>
      </p:sp>
    </p:spTree>
    <p:extLst>
      <p:ext uri="{BB962C8B-B14F-4D97-AF65-F5344CB8AC3E}">
        <p14:creationId xmlns:p14="http://schemas.microsoft.com/office/powerpoint/2010/main" val="28802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762EC7-CEDE-41D1-8C8D-0BCCDC287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7A2763-C8B3-49D2-B16D-9C0A4E0FE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2" y="712741"/>
            <a:ext cx="5613399" cy="44427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A4D38A-40DC-4557-A54C-33A0B4A48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4" y="1101106"/>
            <a:ext cx="5613403" cy="36660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B3B3EC-7313-4CE0-8C5B-C1A3232A6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5892800"/>
            <a:ext cx="11548535" cy="6434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6DD4C8-F278-40F3-85F2-22510CD5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tx1"/>
                </a:solidFill>
                <a:latin typeface="Arial Black" panose="020B0A04020102020204" pitchFamily="34" charset="0"/>
              </a:rPr>
              <a:t>Combien de femmes?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125BFF-5570-4069-A364-44159982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r>
              <a:rPr lang="fr-CA" sz="2400" b="1" dirty="0"/>
              <a:t>﻿Plus d’un million de femmes (1 200 000) occupaient des emplois permanents pendant la guerre.  Il faut remarquer que la population entière du pays n’était que 11 millions.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0B8B20-8089-443E-9089-1DC8FF6D6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53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4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775A30-C507-4A46-B76F-77BCC15BF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01" y="927161"/>
            <a:ext cx="3406261" cy="265947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A50EE21-76CA-44B5-BC95-154EEAD42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487" y="648229"/>
            <a:ext cx="3047116" cy="32207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62F812E-DAD7-4077-9F97-C23BD8C8B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489" y="1298119"/>
            <a:ext cx="3406263" cy="19175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61F517-118C-4D52-BD5B-0C058705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4" y="4495894"/>
            <a:ext cx="4942542" cy="1444718"/>
          </a:xfrm>
        </p:spPr>
        <p:txBody>
          <a:bodyPr>
            <a:normAutofit/>
          </a:bodyPr>
          <a:lstStyle/>
          <a:p>
            <a:pPr algn="r"/>
            <a:r>
              <a:rPr lang="fr-CA" sz="4400">
                <a:solidFill>
                  <a:srgbClr val="FFFFFF"/>
                </a:solidFill>
                <a:latin typeface="Arial Black" panose="020B0A04020102020204" pitchFamily="34" charset="0"/>
              </a:rPr>
              <a:t>Des femmes bûcherons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75C380-2ED8-4883-86AB-42998ECA5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866" y="4495894"/>
            <a:ext cx="4978899" cy="1444718"/>
          </a:xfrm>
        </p:spPr>
        <p:txBody>
          <a:bodyPr anchor="ctr">
            <a:normAutofit/>
          </a:bodyPr>
          <a:lstStyle/>
          <a:p>
            <a:r>
              <a:rPr lang="fr-CA" dirty="0">
                <a:solidFill>
                  <a:srgbClr val="FFFFFF"/>
                </a:solidFill>
              </a:rPr>
              <a:t>﻿</a:t>
            </a:r>
            <a:r>
              <a:rPr lang="fr-CA" sz="2400" b="1" dirty="0">
                <a:solidFill>
                  <a:srgbClr val="FFFFFF"/>
                </a:solidFill>
              </a:rPr>
              <a:t>Aussi connues comme </a:t>
            </a:r>
            <a:r>
              <a:rPr lang="fr-CA" sz="2400" b="1" dirty="0" err="1">
                <a:solidFill>
                  <a:srgbClr val="FFFFFF"/>
                </a:solidFill>
              </a:rPr>
              <a:t>Lumberjill</a:t>
            </a:r>
            <a:r>
              <a:rPr lang="fr-CA" sz="2400" b="1" dirty="0">
                <a:solidFill>
                  <a:srgbClr val="FFFFFF"/>
                </a:solidFill>
              </a:rPr>
              <a:t> ou </a:t>
            </a:r>
            <a:r>
              <a:rPr lang="fr-CA" sz="2400" b="1" dirty="0" err="1">
                <a:solidFill>
                  <a:srgbClr val="FFFFFF"/>
                </a:solidFill>
              </a:rPr>
              <a:t>Lumberjane</a:t>
            </a:r>
            <a:r>
              <a:rPr lang="fr-CA" sz="2400" b="1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5300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rgbClr val="473763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E19B76-FA4B-49CC-BE65-DD8231CDF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4" y="4495894"/>
            <a:ext cx="4942542" cy="1444718"/>
          </a:xfrm>
        </p:spPr>
        <p:txBody>
          <a:bodyPr>
            <a:normAutofit/>
          </a:bodyPr>
          <a:lstStyle/>
          <a:p>
            <a:pPr algn="r"/>
            <a:r>
              <a:rPr lang="fr-CA" sz="3100">
                <a:solidFill>
                  <a:srgbClr val="FFFFFF"/>
                </a:solidFill>
              </a:rPr>
              <a:t>﻿</a:t>
            </a:r>
            <a:r>
              <a:rPr lang="fr-CA" sz="3100">
                <a:solidFill>
                  <a:srgbClr val="FFFFFF"/>
                </a:solidFill>
                <a:latin typeface="Arial Black" panose="020B0A04020102020204" pitchFamily="34" charset="0"/>
              </a:rPr>
              <a:t>50 000 femmes servent dans les forces armées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140E535-5D43-46A2-9430-A3123426F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02" y="1289012"/>
            <a:ext cx="2473828" cy="19357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818A1F-333F-47BD-8F52-C887ECA78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105" y="648229"/>
            <a:ext cx="2359210" cy="32207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19E4792-55E5-4D4A-AEEC-1E30D658F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580" y="648229"/>
            <a:ext cx="2380826" cy="32173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F33DA1D-2139-47A5-A494-52A5CA556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761" y="1372087"/>
            <a:ext cx="2474991" cy="17696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D82B54-5864-4F56-8800-7A858FC88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866" y="4495894"/>
            <a:ext cx="4978899" cy="144471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500">
                <a:solidFill>
                  <a:srgbClr val="FFFFFF"/>
                </a:solidFill>
              </a:rPr>
              <a:t>﻿SFAC (service féminin de l’armée canadienne).</a:t>
            </a:r>
          </a:p>
          <a:p>
            <a:pPr>
              <a:lnSpc>
                <a:spcPct val="90000"/>
              </a:lnSpc>
            </a:pPr>
            <a:r>
              <a:rPr lang="fr-CA" sz="1500">
                <a:solidFill>
                  <a:srgbClr val="FFFFFF"/>
                </a:solidFill>
              </a:rPr>
              <a:t>SFMRC (service féminin de la marine royale canadienne).</a:t>
            </a:r>
          </a:p>
          <a:p>
            <a:pPr>
              <a:lnSpc>
                <a:spcPct val="90000"/>
              </a:lnSpc>
            </a:pPr>
            <a:r>
              <a:rPr lang="fr-CA" sz="1500">
                <a:solidFill>
                  <a:srgbClr val="FFFFFF"/>
                </a:solidFill>
              </a:rPr>
              <a:t>SFARC (service féminin de l’aviation royale du Canada.</a:t>
            </a:r>
          </a:p>
        </p:txBody>
      </p:sp>
    </p:spTree>
    <p:extLst>
      <p:ext uri="{BB962C8B-B14F-4D97-AF65-F5344CB8AC3E}">
        <p14:creationId xmlns:p14="http://schemas.microsoft.com/office/powerpoint/2010/main" val="3323478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243141"/>
      </a:dk2>
      <a:lt2>
        <a:srgbClr val="E2E4E8"/>
      </a:lt2>
      <a:accent1>
        <a:srgbClr val="C09D42"/>
      </a:accent1>
      <a:accent2>
        <a:srgbClr val="B95C34"/>
      </a:accent2>
      <a:accent3>
        <a:srgbClr val="CA4554"/>
      </a:accent3>
      <a:accent4>
        <a:srgbClr val="B9347A"/>
      </a:accent4>
      <a:accent5>
        <a:srgbClr val="CA45C3"/>
      </a:accent5>
      <a:accent6>
        <a:srgbClr val="8934B9"/>
      </a:accent6>
      <a:hlink>
        <a:srgbClr val="5A78C8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Grand écran</PresentationFormat>
  <Paragraphs>21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 Black</vt:lpstr>
      <vt:lpstr>Garamond</vt:lpstr>
      <vt:lpstr>SavonVTI</vt:lpstr>
      <vt:lpstr>Le rôle des femmes  </vt:lpstr>
      <vt:lpstr>Transformation considérable</vt:lpstr>
      <vt:lpstr>Dans les usines</vt:lpstr>
      <vt:lpstr>Rôles</vt:lpstr>
      <vt:lpstr>Présentation PowerPoint</vt:lpstr>
      <vt:lpstr>Combien de femmes?</vt:lpstr>
      <vt:lpstr>Des femmes bûcherons</vt:lpstr>
      <vt:lpstr>﻿50 000 femmes servent dans les forces armées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rôle des femmes  </dc:title>
  <dc:creator>Christine Lagrandeur</dc:creator>
  <cp:lastModifiedBy>Christine Lagrandeur</cp:lastModifiedBy>
  <cp:revision>1</cp:revision>
  <dcterms:created xsi:type="dcterms:W3CDTF">2019-07-21T19:39:53Z</dcterms:created>
  <dcterms:modified xsi:type="dcterms:W3CDTF">2019-07-21T19:40:16Z</dcterms:modified>
</cp:coreProperties>
</file>