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84" r:id="rId3"/>
    <p:sldMasterId id="2147483696" r:id="rId4"/>
    <p:sldMasterId id="2147483708" r:id="rId5"/>
  </p:sldMasterIdLst>
  <p:notesMasterIdLst>
    <p:notesMasterId r:id="rId96"/>
  </p:notesMasterIdLst>
  <p:sldIdLst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5" r:id="rId23"/>
    <p:sldId id="397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81" r:id="rId36"/>
    <p:sldId id="479" r:id="rId37"/>
    <p:sldId id="483" r:id="rId38"/>
    <p:sldId id="480" r:id="rId39"/>
    <p:sldId id="410" r:id="rId40"/>
    <p:sldId id="411" r:id="rId41"/>
    <p:sldId id="412" r:id="rId42"/>
    <p:sldId id="413" r:id="rId43"/>
    <p:sldId id="414" r:id="rId44"/>
    <p:sldId id="415" r:id="rId45"/>
    <p:sldId id="485" r:id="rId46"/>
    <p:sldId id="416" r:id="rId47"/>
    <p:sldId id="417" r:id="rId48"/>
    <p:sldId id="484" r:id="rId49"/>
    <p:sldId id="506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5" r:id="rId58"/>
    <p:sldId id="436" r:id="rId59"/>
    <p:sldId id="438" r:id="rId60"/>
    <p:sldId id="439" r:id="rId61"/>
    <p:sldId id="447" r:id="rId62"/>
    <p:sldId id="448" r:id="rId63"/>
    <p:sldId id="507" r:id="rId64"/>
    <p:sldId id="508" r:id="rId65"/>
    <p:sldId id="510" r:id="rId66"/>
    <p:sldId id="509" r:id="rId67"/>
    <p:sldId id="441" r:id="rId68"/>
    <p:sldId id="440" r:id="rId69"/>
    <p:sldId id="497" r:id="rId70"/>
    <p:sldId id="442" r:id="rId71"/>
    <p:sldId id="443" r:id="rId72"/>
    <p:sldId id="444" r:id="rId73"/>
    <p:sldId id="487" r:id="rId74"/>
    <p:sldId id="488" r:id="rId75"/>
    <p:sldId id="489" r:id="rId76"/>
    <p:sldId id="490" r:id="rId77"/>
    <p:sldId id="445" r:id="rId78"/>
    <p:sldId id="446" r:id="rId79"/>
    <p:sldId id="491" r:id="rId80"/>
    <p:sldId id="455" r:id="rId81"/>
    <p:sldId id="456" r:id="rId82"/>
    <p:sldId id="492" r:id="rId83"/>
    <p:sldId id="459" r:id="rId84"/>
    <p:sldId id="458" r:id="rId85"/>
    <p:sldId id="478" r:id="rId86"/>
    <p:sldId id="493" r:id="rId87"/>
    <p:sldId id="494" r:id="rId88"/>
    <p:sldId id="477" r:id="rId89"/>
    <p:sldId id="495" r:id="rId90"/>
    <p:sldId id="496" r:id="rId91"/>
    <p:sldId id="463" r:id="rId92"/>
    <p:sldId id="464" r:id="rId93"/>
    <p:sldId id="465" r:id="rId94"/>
    <p:sldId id="466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FF3300"/>
    <a:srgbClr val="FFFF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1" autoAdjust="0"/>
    <p:restoredTop sz="94602" autoAdjust="0"/>
  </p:normalViewPr>
  <p:slideViewPr>
    <p:cSldViewPr>
      <p:cViewPr varScale="1">
        <p:scale>
          <a:sx n="67" d="100"/>
          <a:sy n="67" d="100"/>
        </p:scale>
        <p:origin x="13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3FCB79-4479-4BA6-A324-1DAD6E54C77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39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10388-21DF-4E2A-84BA-7A35FC002CAB}" type="slidenum">
              <a:rPr lang="en-US"/>
              <a:pPr/>
              <a:t>1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265D8-0125-4844-ACF9-2A3BDF4FBB65}" type="slidenum">
              <a:rPr lang="en-US"/>
              <a:pPr/>
              <a:t>10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4B231-945A-4D11-83FA-5337F81055BF}" type="slidenum">
              <a:rPr lang="en-US"/>
              <a:pPr/>
              <a:t>11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9E65F-D422-46EC-B38D-11D434E3C867}" type="slidenum">
              <a:rPr lang="en-US"/>
              <a:pPr/>
              <a:t>12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C1045-AAA4-4640-A3CD-F0195BE7DE64}" type="slidenum">
              <a:rPr lang="en-US"/>
              <a:pPr/>
              <a:t>13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98AFF-F41B-4545-9163-4FD9015140F3}" type="slidenum">
              <a:rPr lang="en-US"/>
              <a:pPr/>
              <a:t>14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EA0ED-4B35-465F-9FC2-8C9CE543F606}" type="slidenum">
              <a:rPr lang="en-US"/>
              <a:pPr/>
              <a:t>15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7A698-6946-4467-B6E3-20D0D4AFF094}" type="slidenum">
              <a:rPr lang="en-US"/>
              <a:pPr/>
              <a:t>16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D469A-4500-4A0F-8F07-1D988CF7A279}" type="slidenum">
              <a:rPr lang="en-US"/>
              <a:pPr/>
              <a:t>17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8E53B-D282-4EF8-8EDA-98604B8E2874}" type="slidenum">
              <a:rPr lang="en-US"/>
              <a:pPr/>
              <a:t>18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7BB65-BD7A-47FC-9825-664F681CE9E7}" type="slidenum">
              <a:rPr lang="en-US"/>
              <a:pPr/>
              <a:t>19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E9929-7EA6-431A-9231-44D332460675}" type="slidenum">
              <a:rPr lang="en-US"/>
              <a:pPr/>
              <a:t>2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CEC1F-CE9B-4BF2-BA1A-7AB4DD838CF6}" type="slidenum">
              <a:rPr lang="en-US"/>
              <a:pPr/>
              <a:t>20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40641-D982-4197-ADB3-F55FC8BBE5DB}" type="slidenum">
              <a:rPr lang="en-US"/>
              <a:pPr/>
              <a:t>21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02C46-C5C3-4008-A5F7-7771DD56B625}" type="slidenum">
              <a:rPr lang="en-US"/>
              <a:pPr/>
              <a:t>22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5197-D599-4DC8-ABB3-CD237AF0D326}" type="slidenum">
              <a:rPr lang="en-US"/>
              <a:pPr/>
              <a:t>23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201E5-2F94-4C6A-8887-CDC002FE2704}" type="slidenum">
              <a:rPr lang="en-US"/>
              <a:pPr/>
              <a:t>24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48905-5CB7-45AA-B579-7EE00173A39A}" type="slidenum">
              <a:rPr lang="en-US"/>
              <a:pPr/>
              <a:t>25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7B043-BBFE-4757-87A1-AF6CFE443CB5}" type="slidenum">
              <a:rPr lang="en-US"/>
              <a:pPr/>
              <a:t>26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73D17-63C3-4325-978B-27F36A010805}" type="slidenum">
              <a:rPr lang="en-US"/>
              <a:pPr/>
              <a:t>27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DF0A5-003D-4461-B491-DD433EF0B47B}" type="slidenum">
              <a:rPr lang="en-US"/>
              <a:pPr/>
              <a:t>28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245C6-1AC7-429F-94C3-A199C76EF5FB}" type="slidenum">
              <a:rPr lang="en-US"/>
              <a:pPr/>
              <a:t>29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AE4A2-AE4E-467F-99C2-35610227BF6A}" type="slidenum">
              <a:rPr lang="en-US"/>
              <a:pPr/>
              <a:t>3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D668-B300-48FB-83F2-F9AAE85625C8}" type="slidenum">
              <a:rPr lang="en-US"/>
              <a:pPr/>
              <a:t>30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4716F-008B-49C9-8369-8A8B30C2C4D7}" type="slidenum">
              <a:rPr lang="en-US"/>
              <a:pPr/>
              <a:t>31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F4A64-A3D9-467A-AAA4-E3E6299FFA3A}" type="slidenum">
              <a:rPr lang="en-US"/>
              <a:pPr/>
              <a:t>32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92131-9129-4B26-81A0-D56EBCED584E}" type="slidenum">
              <a:rPr lang="en-US"/>
              <a:pPr/>
              <a:t>33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88A57-4AFC-4518-8846-137C45C3A65E}" type="slidenum">
              <a:rPr lang="en-US"/>
              <a:pPr/>
              <a:t>34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60172-20D9-4093-8FDD-5CBFBCBC126B}" type="slidenum">
              <a:rPr lang="en-US"/>
              <a:pPr/>
              <a:t>35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6FCC9-3D7B-445B-9B62-757C7A0DE68D}" type="slidenum">
              <a:rPr lang="en-US"/>
              <a:pPr/>
              <a:t>36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1E18B-618E-4AB5-9022-F51C90C1A798}" type="slidenum">
              <a:rPr lang="en-US"/>
              <a:pPr/>
              <a:t>37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D8CAA-D6D6-48B9-8604-9967F3D69439}" type="slidenum">
              <a:rPr lang="en-US"/>
              <a:pPr/>
              <a:t>38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779CB-64F6-4B6E-A5C4-79A99429F16A}" type="slidenum">
              <a:rPr lang="en-US"/>
              <a:pPr/>
              <a:t>39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B7426-4341-4B66-97BF-A59E11F3375D}" type="slidenum">
              <a:rPr lang="en-US"/>
              <a:pPr/>
              <a:t>4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1B74C-E12D-4FAF-A5B6-473B44987982}" type="slidenum">
              <a:rPr lang="en-US"/>
              <a:pPr/>
              <a:t>40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A464-60A5-44BE-96C8-0D90E21E9C72}" type="slidenum">
              <a:rPr lang="en-US"/>
              <a:pPr/>
              <a:t>41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F503F-E290-46E5-B8A4-74FC9231263C}" type="slidenum">
              <a:rPr lang="en-US"/>
              <a:pPr/>
              <a:t>42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E4103-8442-4972-9B23-E0B2E614FF3E}" type="slidenum">
              <a:rPr lang="en-US"/>
              <a:pPr/>
              <a:t>43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77E3-2BDE-42DE-AD9F-FD0EFA5273F0}" type="slidenum">
              <a:rPr lang="en-US"/>
              <a:pPr/>
              <a:t>44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77E3-2BDE-42DE-AD9F-FD0EFA5273F0}" type="slidenum">
              <a:rPr lang="en-US"/>
              <a:pPr/>
              <a:t>45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B61B4-5695-4AAE-BA41-83C209643E49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09F08-C311-4495-940E-87D2CE39360F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D6351-3428-4027-982B-C84F75CB6BFA}" type="slidenum">
              <a:rPr lang="en-US">
                <a:cs typeface="Arial" charset="0"/>
              </a:rPr>
              <a:pPr/>
              <a:t>48</a:t>
            </a:fld>
            <a:endParaRPr lang="en-US"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A41E2-EF99-4905-9E66-FEF8D5919896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E13A6-5232-4720-A447-823F063646F8}" type="slidenum">
              <a:rPr lang="en-US"/>
              <a:pPr/>
              <a:t>5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6D5CC-DF37-44AF-98C6-DD2809961F41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9E649-1CAE-4C92-87A8-D9802AB26525}" type="slidenum">
              <a:rPr lang="en-US">
                <a:cs typeface="Arial" charset="0"/>
              </a:rPr>
              <a:pPr/>
              <a:t>51</a:t>
            </a:fld>
            <a:endParaRPr lang="en-US"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FEE8-9700-402B-91DD-36689E3926D4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448AF-6983-4028-9FD7-4AC49ACD89BF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BE430-1CAC-47B2-8C39-FE2CB0A16AFB}" type="slidenum">
              <a:rPr lang="en-US"/>
              <a:pPr/>
              <a:t>54</a:t>
            </a:fld>
            <a:endParaRPr lang="en-US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FCD21-F26F-4E96-A0C7-DB8D286E52EE}" type="slidenum">
              <a:rPr lang="en-US"/>
              <a:pPr/>
              <a:t>55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DA630-9524-455A-A869-624B4285D895}" type="slidenum">
              <a:rPr lang="en-US"/>
              <a:pPr/>
              <a:t>56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764D0-6FAB-445B-B473-57F6B04DD76B}" type="slidenum">
              <a:rPr lang="en-US"/>
              <a:pPr/>
              <a:t>57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C0B06-FA45-49D6-B1A0-A259435D9C42}" type="slidenum">
              <a:rPr lang="en-US"/>
              <a:pPr/>
              <a:t>58</a:t>
            </a:fld>
            <a:endParaRPr lang="en-U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764D0-6FAB-445B-B473-57F6B04DD76B}" type="slidenum">
              <a:rPr lang="en-US"/>
              <a:pPr/>
              <a:t>59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C8129-368E-4BE1-88CD-341B2B2E19D9}" type="slidenum">
              <a:rPr lang="en-US"/>
              <a:pPr/>
              <a:t>6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764D0-6FAB-445B-B473-57F6B04DD76B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764D0-6FAB-445B-B473-57F6B04DD76B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A14B6-962F-49B3-BC5E-1B3547CF4B9F}" type="slidenum">
              <a:rPr lang="en-US"/>
              <a:pPr/>
              <a:t>62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BDE59-40D1-4BD8-AD4A-B9BCE35EBB0F}" type="slidenum">
              <a:rPr lang="en-US"/>
              <a:pPr/>
              <a:t>63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64D8B-F7CD-48B9-99DA-F0E2EF9C5383}" type="slidenum">
              <a:rPr lang="en-US"/>
              <a:pPr/>
              <a:t>64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4AE6A-1611-46F1-9BFE-C14C32FD92A2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E7D32-F00D-4918-9501-ADBE0249B839}" type="slidenum">
              <a:rPr lang="en-US"/>
              <a:pPr/>
              <a:t>66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AF1D9-85B3-46A1-91FE-57B5B0CEF954}" type="slidenum">
              <a:rPr lang="en-US"/>
              <a:pPr/>
              <a:t>67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E10C7-6042-4F97-AE6C-78D7A35DE6E4}" type="slidenum">
              <a:rPr lang="en-US"/>
              <a:pPr/>
              <a:t>68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D5B1C-4FC3-462A-B190-988D79617715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40A3A-C57E-4E6B-A447-42B2E3816216}" type="slidenum">
              <a:rPr lang="en-US"/>
              <a:pPr/>
              <a:t>7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462B6-1BC7-4477-AAFD-E1347400F605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85F65-3F26-4260-B8B3-E9D4EF458E3A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4594C-AD4D-480D-A167-81DBFE6E4F15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F5EAC-BB6B-4DF4-BEA4-0A8EC686E3F4}" type="slidenum">
              <a:rPr lang="en-US"/>
              <a:pPr/>
              <a:t>73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1CB20-A117-4B52-BD2F-16C18CF35EB9}" type="slidenum">
              <a:rPr lang="en-US"/>
              <a:pPr/>
              <a:t>74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006B4-A7B8-43B5-938D-E3673EAFE32C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3A57E-118F-4F4A-B90A-F9CBE6A0EB29}" type="slidenum">
              <a:rPr lang="en-US"/>
              <a:pPr/>
              <a:t>76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B246D-B3C9-4059-B95A-A90C706B3422}" type="slidenum">
              <a:rPr lang="en-US"/>
              <a:pPr/>
              <a:t>77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94D8D-518E-4EF5-8CAE-ACC2AFD2F914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646B2-8F69-4697-9C5A-FFDD47AB8509}" type="slidenum">
              <a:rPr lang="en-US"/>
              <a:pPr/>
              <a:t>79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396AA-480E-4CB2-80F3-6D8A3CE7805E}" type="slidenum">
              <a:rPr lang="en-US"/>
              <a:pPr/>
              <a:t>8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57EF5-8B69-44F2-9599-4AAD46BD7FCB}" type="slidenum">
              <a:rPr lang="en-US"/>
              <a:pPr/>
              <a:t>80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CC4F0-1917-44A0-A2DF-3BD95F02FDC5}" type="slidenum">
              <a:rPr lang="en-US"/>
              <a:pPr/>
              <a:t>81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714BF-9854-4F22-884B-690AB9EAE0BC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137D9-AC69-4615-94D9-45FC7422A6C7}" type="slidenum">
              <a:rPr lang="en-US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534B6-FA8C-4A1A-9F7F-5E6C4A36DE0F}" type="slidenum">
              <a:rPr lang="en-US"/>
              <a:pPr/>
              <a:t>84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FA092-F0A1-4249-85D5-62543E789F52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BF662-0157-45C1-A376-B0656A648DA7}" type="slidenum">
              <a:rPr lang="en-US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2BFB2-98D1-4E5D-860D-CC280D626645}" type="slidenum">
              <a:rPr lang="en-US"/>
              <a:pPr/>
              <a:t>87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973B2-BE03-4A33-9571-27D1AB0490B3}" type="slidenum">
              <a:rPr lang="en-US"/>
              <a:pPr/>
              <a:t>88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4374E-149D-466F-91B5-2DA0C3C4E5F0}" type="slidenum">
              <a:rPr lang="en-US"/>
              <a:pPr/>
              <a:t>89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6F9F0-6B9A-4CB5-8268-5CED2F5C2FF6}" type="slidenum">
              <a:rPr lang="en-US"/>
              <a:pPr/>
              <a:t>9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A152C-7463-41D4-A935-FA4119B5FE02}" type="slidenum">
              <a:rPr lang="en-US"/>
              <a:pPr/>
              <a:t>90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909AF-FA94-4E4F-B2D6-4853F86BAA0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D93F1-8FD7-4EDF-AC88-AF2B561A766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5E733-4C00-4F41-854D-2B05A39EC95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71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5571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5571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71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71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71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72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572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72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57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572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572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572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856A8F-C7B8-48C7-A7F4-E314BFD704F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E11947-226F-4E43-B439-E30F322F8B09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F378E-2205-431C-8F4E-8514C4B001A9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DAD369-22CE-4DFD-A01A-1F8D2F70B9A5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08393E-C231-49F5-AB54-55FA7122EF01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13155-91F5-4A4D-A19B-D5FBA39EC0D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12BDA1-9A42-4EEC-A635-01B49AB95E3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B58DE-A2E2-42A6-9690-AA1700D9A482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E0AF6-5185-42BE-8325-598BC2F349F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38E4A-3490-4638-B71E-B82D3D4FAB5B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EABD32-35AB-4507-B541-C7207DE06FF3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E3FA26-F530-416D-91E6-839A722D0125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4745-E22E-4164-AF6C-279F6826AB23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44293-7D0D-435D-B3BA-23DF12C063A3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04F45-1C05-4464-A959-D5CFECAE1598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5D200-52E1-4ED6-BA06-A773391A13C7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20BCF-8B02-4612-AE75-0A24D4E06FDA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455A-4997-4A4E-85BB-BAD11F244171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3F81C-68E4-4A9C-960C-F4770929B7CA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B0BA4-C5BE-4077-9B6F-D827E7E49A0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51F02-58DB-4151-B777-16430EE32366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D1AEC-37D6-4C79-8F17-C0B37C1897E6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23DDE-6FF9-48DF-9295-04D524473A59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42186-5F2B-4FFB-BE92-FD3A04FC1759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BA32B-604D-4572-8A88-F3F1E63C30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B3F4-570C-4A15-AEC6-636C5F9822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782BA-67EB-4629-B446-ED916CF9B0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3792-B37B-4876-85A8-44B5245C9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848A3-5862-4125-AAFF-74E2D6652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DEF97-3A84-4F84-91E1-000DC999D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BD87F-CF45-4D0D-BB87-603881A7133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BD99-BB6D-461C-B158-68DB3764FF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2FF2-C910-4A36-B675-FBA4D9F85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629E-3C5E-4566-B141-7594FB9610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F7FC-5C9A-4A8D-82BC-C22C5F30B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341A-7916-4134-B645-9B1F816FB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5571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571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571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571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572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5572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572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557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57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572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572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572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856A8F-C7B8-48C7-A7F4-E314BFD704FA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E11947-226F-4E43-B439-E30F322F8B09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F378E-2205-431C-8F4E-8514C4B001A9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DAD369-22CE-4DFD-A01A-1F8D2F70B9A5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08393E-C231-49F5-AB54-55FA7122EF01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2F7B6-3FE4-4066-A99B-6242ED30EA2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13155-91F5-4A4D-A19B-D5FBA39EC0DA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12BDA1-9A42-4EEC-A635-01B49AB95E3D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B58DE-A2E2-42A6-9690-AA1700D9A482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38E4A-3490-4638-B71E-B82D3D4FAB5B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EABD32-35AB-4507-B541-C7207DE06FF3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E3FA26-F530-416D-91E6-839A722D0125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FE8A3-9678-43A3-AD7B-9FF424430C5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4EA90-E7EA-4570-A67F-07B4C7DFE2F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552E-F9CC-4E7E-AF36-941F8CA6F6E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51EB-2910-41B7-A850-0C530AF36F5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ADABF4-815B-4EBB-BD78-1B2B8F19FB02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fld id="{6C2BEFE0-CCB3-4316-A91A-9A3331E6CDB0}" type="slidenum">
              <a:rPr lang="en-US"/>
              <a:pPr/>
              <a:t>‹N°›</a:t>
            </a:fld>
            <a:endParaRPr lang="en-US"/>
          </a:p>
        </p:txBody>
      </p:sp>
      <p:grpSp>
        <p:nvGrpSpPr>
          <p:cNvPr id="754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5469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546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46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7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47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47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547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rgbClr val="3399FF">
                <a:gamma/>
                <a:tint val="33725"/>
                <a:invGamma/>
              </a:srgbClr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D66FDE-1747-4910-805C-EB3F4309846F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rgbClr val="BADDFF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D0D8B-CD24-4DA4-9008-654BB1CC8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fld id="{6C2BEFE0-CCB3-4316-A91A-9A3331E6CDB0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546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46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46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46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46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546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47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547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47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47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mwsc.edu/orgs/germanclub/inflation2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academic.brooklyn.cuny.edu/history/core/pics/0255/img0026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a/LocationRomanEmpire.p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gif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a/imgres?imgurl=http://www.imajlar.com/free_clipart/food_clipart/food_clipart_bread.gif&amp;imgrefurl=http://www.free-clipart-pictures.net/food_clipart.html&amp;h=150&amp;w=200&amp;sz=6&amp;hl=en&amp;start=8&amp;sig2=202zJzOK2upNwTIDs1Oqrw&amp;tbnid=z3fmG4mWtegUEM:&amp;tbnh=78&amp;tbnw=104&amp;ei=kZaqR_f_J4jOgQLyyr2eDw&amp;prev=/images?q=bread+clip+art&amp;gbv=2&amp;hl=en&amp;safe=active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6" name="Picture 6" descr="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LE CANADA ET LA SECONDE GUERRE MONDIALE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  <p:sp>
        <p:nvSpPr>
          <p:cNvPr id="6" name="WordArt 3" descr="canada-flag"/>
          <p:cNvSpPr>
            <a:spLocks noChangeArrowheads="1" noChangeShapeType="1" noTextEdit="1"/>
          </p:cNvSpPr>
          <p:nvPr/>
        </p:nvSpPr>
        <p:spPr bwMode="auto">
          <a:xfrm>
            <a:off x="357158" y="5286388"/>
            <a:ext cx="850112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34"/>
              </a:avLst>
            </a:prstTxWarp>
          </a:bodyPr>
          <a:lstStyle/>
          <a:p>
            <a:pPr algn="ctr"/>
            <a:r>
              <a:rPr lang="fr-FR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glow rad="101600">
                    <a:srgbClr val="CC0000">
                      <a:alpha val="60000"/>
                    </a:srgbClr>
                  </a:glow>
                </a:effectLst>
                <a:latin typeface="Gill Sans MT" pitchFamily="34" charset="0"/>
              </a:rPr>
              <a:t>Les causes</a:t>
            </a:r>
            <a:endParaRPr lang="en-US" sz="3600" b="1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glow rad="101600">
                  <a:srgbClr val="CC0000">
                    <a:alpha val="60000"/>
                  </a:srgbClr>
                </a:glow>
              </a:effectLst>
              <a:latin typeface="Gill Sans MT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DA9F9F-5D46-4A47-A522-8AC006D67A52}"/>
              </a:ext>
            </a:extLst>
          </p:cNvPr>
          <p:cNvSpPr txBox="1"/>
          <p:nvPr/>
        </p:nvSpPr>
        <p:spPr>
          <a:xfrm>
            <a:off x="6550149" y="477172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Par Alphonse Bonneau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6" name="Picture 4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0" y="5145088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600" b="1" i="1">
                <a:latin typeface="Calibri" pitchFamily="34" charset="0"/>
                <a:cs typeface="Arial" charset="0"/>
              </a:rPr>
              <a:t>Des queues formaient là où les Allemands pouvaient acheter les quelques articles qui restaient.</a:t>
            </a:r>
          </a:p>
        </p:txBody>
      </p:sp>
      <p:pic>
        <p:nvPicPr>
          <p:cNvPr id="310275" name="Picture 3" descr="1923Waitli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4" name="Picture 4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4356100" y="1125538"/>
            <a:ext cx="3960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000" b="1" i="1" dirty="0">
                <a:latin typeface="Calibri" pitchFamily="34" charset="0"/>
                <a:cs typeface="Arial" charset="0"/>
              </a:rPr>
              <a:t>Des tas de marks, qui ne valaient presque rien à cause de l’</a:t>
            </a:r>
            <a:r>
              <a:rPr lang="fr-CA" sz="4000" i="1" dirty="0">
                <a:latin typeface="Calibri" pitchFamily="34" charset="0"/>
                <a:cs typeface="Arial" charset="0"/>
              </a:rPr>
              <a:t>hyperinflation</a:t>
            </a:r>
            <a:r>
              <a:rPr lang="fr-CA" sz="4000" b="1" i="1" dirty="0">
                <a:latin typeface="Calibri" pitchFamily="34" charset="0"/>
                <a:cs typeface="Arial" charset="0"/>
              </a:rPr>
              <a:t>.</a:t>
            </a:r>
          </a:p>
        </p:txBody>
      </p:sp>
      <p:pic>
        <p:nvPicPr>
          <p:cNvPr id="312323" name="Picture 3" descr="1923StacksOfMark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14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2" name="Picture 4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3584" r="4102" b="8647"/>
          <a:stretch>
            <a:fillRect/>
          </a:stretch>
        </p:blipFill>
        <p:spPr bwMode="auto">
          <a:xfrm>
            <a:off x="1428728" y="0"/>
            <a:ext cx="621510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468313" y="5381625"/>
            <a:ext cx="84963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Cerf-volant fabriqué avec de l’argent allemand.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0" name="Picture 4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258888" y="4538663"/>
            <a:ext cx="64071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i="1" dirty="0" err="1"/>
              <a:t>Eine</a:t>
            </a:r>
            <a:r>
              <a:rPr lang="en-CA" sz="4400" b="1" i="1" dirty="0"/>
              <a:t> Million</a:t>
            </a:r>
            <a:r>
              <a:rPr lang="en-US" sz="4400" b="1" i="1" dirty="0">
                <a:cs typeface="Arial" charset="0"/>
              </a:rPr>
              <a:t> Mark      1.000.000                          le 9 </a:t>
            </a:r>
            <a:r>
              <a:rPr lang="en-US" sz="4400" b="1" i="1" dirty="0" err="1">
                <a:cs typeface="Arial" charset="0"/>
              </a:rPr>
              <a:t>août</a:t>
            </a:r>
            <a:r>
              <a:rPr lang="en-US" sz="4400" b="1" i="1" dirty="0">
                <a:cs typeface="Arial" charset="0"/>
              </a:rPr>
              <a:t> 1923</a:t>
            </a:r>
          </a:p>
        </p:txBody>
      </p:sp>
      <p:pic>
        <p:nvPicPr>
          <p:cNvPr id="316419" name="Picture 3" descr="GermanyP102b-1MillionMark-1923_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42875"/>
            <a:ext cx="6791325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323850" y="4538663"/>
            <a:ext cx="77771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i="1" dirty="0" err="1"/>
              <a:t>Ein</a:t>
            </a:r>
            <a:r>
              <a:rPr lang="en-CA" sz="4400" b="1" i="1" dirty="0"/>
              <a:t> </a:t>
            </a:r>
            <a:r>
              <a:rPr lang="en-CA" sz="4400" b="1" i="1" dirty="0" err="1"/>
              <a:t>Hundert</a:t>
            </a:r>
            <a:r>
              <a:rPr lang="en-CA" sz="4400" b="1" i="1" dirty="0"/>
              <a:t> </a:t>
            </a:r>
            <a:r>
              <a:rPr lang="en-CA" sz="4400" b="1" i="1" dirty="0" err="1"/>
              <a:t>Millionen</a:t>
            </a:r>
            <a:r>
              <a:rPr lang="en-US" sz="4400" b="1" i="1" dirty="0">
                <a:cs typeface="Arial" charset="0"/>
              </a:rPr>
              <a:t> Mark 100.000.000                                 le 22 </a:t>
            </a:r>
            <a:r>
              <a:rPr lang="en-US" sz="4400" b="1" i="1" dirty="0" err="1">
                <a:cs typeface="Arial" charset="0"/>
              </a:rPr>
              <a:t>août</a:t>
            </a:r>
            <a:r>
              <a:rPr lang="en-US" sz="4400" b="1" i="1" dirty="0">
                <a:cs typeface="Arial" charset="0"/>
              </a:rPr>
              <a:t> 1923</a:t>
            </a:r>
          </a:p>
        </p:txBody>
      </p:sp>
      <p:pic>
        <p:nvPicPr>
          <p:cNvPr id="318467" name="Picture 3" descr="GermanyP107e-100MillionenMark-1923_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60350"/>
            <a:ext cx="6985000" cy="387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6" name="Picture 4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4" name="Picture 2" descr="Reichsbahn Stuttgart 5 Billionen 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49275"/>
            <a:ext cx="7127875" cy="3992563"/>
          </a:xfrm>
          <a:prstGeom prst="rect">
            <a:avLst/>
          </a:prstGeom>
          <a:noFill/>
        </p:spPr>
      </p:pic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1258888" y="4538663"/>
            <a:ext cx="64071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 i="1"/>
              <a:t>F</a:t>
            </a:r>
            <a:r>
              <a:rPr lang="en-US" sz="4400" b="1" i="1">
                <a:cs typeface="Arial" charset="0"/>
              </a:rPr>
              <a:t>ünf Billionen Mark 5.000.000.000.000             le 9 novembre 1923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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LA GRANDE DÉPRESSION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79388" y="1274763"/>
            <a:ext cx="835342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Il est aussi intéressant de noter que l’Allemagne est devenue une DÉMOCRATIE pour la première fois dans l’histoire après WW1 (en 1919).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Donc à cause des problèmes économiques qui se sont devenus pires avec la G.D. … les gens étaient prêts à écouter des politiciens qui détestaient la démocratie – </a:t>
            </a:r>
            <a:r>
              <a:rPr lang="fr-FR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Entre Hitler</a:t>
            </a: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!</a:t>
            </a:r>
            <a:endParaRPr lang="fr-CA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2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2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2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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LE FASCISME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179388" y="1274763"/>
            <a:ext cx="83534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Un nouveau mouvement politique fondé en Italie par Benito </a:t>
            </a:r>
            <a:r>
              <a:rPr lang="fr-FR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MUSSOLINI</a:t>
            </a: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Mussolini avait le petit-nom                 « </a:t>
            </a:r>
            <a:r>
              <a:rPr lang="fr-FR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IL DUCE</a:t>
            </a: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 » (</a:t>
            </a:r>
            <a:r>
              <a:rPr lang="fr-FR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le chef</a:t>
            </a: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) et il a tué la fragile démocratie italienne.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Les fascistes ont banni les partis politiques d’opposition et les syndicats et </a:t>
            </a: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ont censuré les </a:t>
            </a: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journaux pour éliminer la liberté d’expression.</a:t>
            </a:r>
            <a:endParaRPr lang="fr-CA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QU’EST-CE QUE C’EST ?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1835150" y="1341438"/>
            <a:ext cx="71294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Très difficle à définir.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Régime italienne 1922 à 1943.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Régime allemande 1933 à 1945.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 définit lui-même comme «totalitaire», l’industrie est réglementée et l’opposition est supprimée.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8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8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28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1835150" y="1168400"/>
            <a:ext cx="712946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>
                <a:latin typeface="Calibri" pitchFamily="34" charset="0"/>
              </a:rPr>
              <a:t>Origines 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>
                <a:latin typeface="Calibri" pitchFamily="34" charset="0"/>
              </a:rPr>
              <a:t>Le mot </a:t>
            </a:r>
            <a:r>
              <a:rPr lang="en-US" sz="3600" b="1" i="1">
                <a:latin typeface="Calibri" pitchFamily="34" charset="0"/>
              </a:rPr>
              <a:t>fasci</a:t>
            </a:r>
            <a:r>
              <a:rPr lang="en-US" sz="3600" b="1">
                <a:latin typeface="Calibri" pitchFamily="34" charset="0"/>
              </a:rPr>
              <a:t> est une référence à la Rome antique où les </a:t>
            </a:r>
            <a:r>
              <a:rPr lang="en-US" sz="3600" b="1" u="sng">
                <a:latin typeface="Calibri" pitchFamily="34" charset="0"/>
              </a:rPr>
              <a:t>faisceaux</a:t>
            </a:r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étaient un symbole de pouvoir.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>
                <a:latin typeface="Calibri" pitchFamily="34" charset="0"/>
              </a:rPr>
              <a:t>Aux années 1920 Hitler a formé le parti </a:t>
            </a:r>
            <a:r>
              <a:rPr lang="en-US" sz="3600" b="1" u="sng">
                <a:latin typeface="Calibri" pitchFamily="34" charset="0"/>
              </a:rPr>
              <a:t>NAZI</a:t>
            </a:r>
            <a:r>
              <a:rPr lang="en-US" sz="3600" b="1">
                <a:latin typeface="Calibri" pitchFamily="34" charset="0"/>
              </a:rPr>
              <a:t> en Allemagne, un parti fasciste, mais avec plus d’emphase sur le </a:t>
            </a:r>
            <a:r>
              <a:rPr lang="en-US" sz="3600" b="1" i="1">
                <a:latin typeface="Calibri" pitchFamily="34" charset="0"/>
              </a:rPr>
              <a:t>racisme</a:t>
            </a:r>
            <a:r>
              <a:rPr lang="en-US" sz="3600" b="1">
                <a:latin typeface="Calibri" pitchFamily="34" charset="0"/>
              </a:rPr>
              <a:t> qui n’existait pas en Italie. C’est alors le </a:t>
            </a:r>
            <a:r>
              <a:rPr lang="en-US" sz="3600" b="1" u="sng">
                <a:latin typeface="Calibri" pitchFamily="34" charset="0"/>
              </a:rPr>
              <a:t>NAZISME</a:t>
            </a:r>
            <a:r>
              <a:rPr lang="en-US" sz="3600" b="1">
                <a:latin typeface="Calibri" pitchFamily="34" charset="0"/>
              </a:rPr>
              <a:t>.</a:t>
            </a: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QU’EST-CE QUE C’EST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4" name="Picture 6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BACKGROUND ET CAUSES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-180975" y="1196975"/>
            <a:ext cx="9217025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Pendant les années 1930, la tension en Europe monta, en grande partie, à cause de la </a:t>
            </a:r>
            <a:r>
              <a:rPr lang="fr-FR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  <a:sym typeface="Wingdings" pitchFamily="2" charset="2"/>
              </a:rPr>
              <a:t></a:t>
            </a:r>
            <a:r>
              <a:rPr lang="fr-FR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3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G.D.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Aussi, le </a:t>
            </a: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  <a:sym typeface="Wingdings" pitchFamily="2" charset="2"/>
              </a:rPr>
              <a:t></a:t>
            </a: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fr-CA" sz="3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FASCISME</a:t>
            </a: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monta en popularité après WW1.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Et, n’oubliez pas que </a:t>
            </a: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  <a:sym typeface="Wingdings" pitchFamily="2" charset="2"/>
              </a:rPr>
              <a:t></a:t>
            </a: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l’Allemagne n’était pas exactement ‘content’ après le </a:t>
            </a:r>
            <a:r>
              <a:rPr lang="fr-CA" sz="3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TdV</a:t>
            </a: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!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Le monde n’a pas arrêté Hitler, </a:t>
            </a: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  <a:sym typeface="Wingdings" pitchFamily="2" charset="2"/>
              </a:rPr>
              <a:t> c’est la politique d’</a:t>
            </a:r>
            <a:r>
              <a:rPr lang="fr-CA" sz="3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  <a:sym typeface="Wingdings" pitchFamily="2" charset="2"/>
              </a:rPr>
              <a:t>APAISEMENT</a:t>
            </a:r>
            <a:r>
              <a:rPr lang="fr-CA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3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3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3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3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3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3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3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1835150" y="1196975"/>
            <a:ext cx="712946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fr-CA" sz="2800" b="1" u="sng" dirty="0">
                <a:latin typeface="Calibri" pitchFamily="34" charset="0"/>
              </a:rPr>
              <a:t>Au XX</a:t>
            </a:r>
            <a:r>
              <a:rPr lang="fr-CA" sz="2800" b="1" u="sng" baseline="30000" dirty="0">
                <a:latin typeface="Calibri" pitchFamily="34" charset="0"/>
              </a:rPr>
              <a:t>e</a:t>
            </a:r>
            <a:r>
              <a:rPr lang="fr-CA" sz="2800" b="1" u="sng" dirty="0">
                <a:latin typeface="Calibri" pitchFamily="34" charset="0"/>
              </a:rPr>
              <a:t> siècle en Italie et Allemagne :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fr-CA" sz="2800" b="1" dirty="0">
                <a:latin typeface="Calibri" pitchFamily="34" charset="0"/>
              </a:rPr>
              <a:t>nationalisme/patriotisme avec un sens d’un mission historique ou clandestine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fr-CA" sz="2800" b="1" dirty="0">
                <a:latin typeface="Calibri" pitchFamily="34" charset="0"/>
              </a:rPr>
              <a:t>militarisme agressif dans la mesure de glorifier la guerre comme une bonne chose pour l’esprit de l’État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fr-CA" sz="2800" b="1" dirty="0">
                <a:latin typeface="Calibri" pitchFamily="34" charset="0"/>
              </a:rPr>
              <a:t>l’usage de la violence ou les menaces pour forcer les points de vues d’un dictateur sur des autres gens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LES CARACTÉRISTIQUES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1692275" y="1052513"/>
            <a:ext cx="7237443" cy="566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fr-CA" sz="2700" b="1" dirty="0">
                <a:latin typeface="Calibri" pitchFamily="34" charset="0"/>
              </a:rPr>
              <a:t>4. la dépendance autoritaire sur un chef/leader qui </a:t>
            </a:r>
            <a:r>
              <a:rPr lang="fr-CA" sz="2700" b="1" u="sng" dirty="0">
                <a:latin typeface="Calibri" pitchFamily="34" charset="0"/>
              </a:rPr>
              <a:t>n’est pas élu</a:t>
            </a:r>
            <a:r>
              <a:rPr lang="fr-CA" sz="2700" b="1" dirty="0">
                <a:latin typeface="Calibri" pitchFamily="34" charset="0"/>
              </a:rPr>
              <a:t> par le peuple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fr-CA" sz="2700" b="1" dirty="0">
                <a:latin typeface="Calibri" pitchFamily="34" charset="0"/>
              </a:rPr>
              <a:t>5. l’État déshumanise un BOUC ÉMISSAIRE, souvent l’ennemi de l’État, on voit l’ennemi comme inférieur et parfois compliqué dans un complot contre l’État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fr-CA" sz="2700" b="1" dirty="0">
                <a:latin typeface="Calibri" pitchFamily="34" charset="0"/>
              </a:rPr>
              <a:t>6.	un chef charismatique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fr-CA" sz="2700" b="1" dirty="0">
                <a:latin typeface="Calibri" pitchFamily="34" charset="0"/>
              </a:rPr>
              <a:t>7.	on oublie les droits humains à cause de la peur de l’ennemi, donc les gens peuvent accepter la torture, les massacres, déportations et des incarcérations à long-terme  … tout pour la sécurité de l’État</a:t>
            </a: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LES CARACTÉRISTIQUES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1835150" y="1196975"/>
            <a:ext cx="712946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fr-CA" sz="2800" b="1">
                <a:latin typeface="Calibri" pitchFamily="34" charset="0"/>
              </a:rPr>
              <a:t>8.	la haine contre les arts et l’éducation, souvent les professeurs, les médecins, les artistes, et les avocats sont arrêtés ou exécutés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fr-CA" sz="2800" b="1">
                <a:latin typeface="Calibri" pitchFamily="34" charset="0"/>
              </a:rPr>
              <a:t>9.	les élections fraduleuses sont très communes, donc les élections sont des farces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fr-CA" sz="2800" b="1">
                <a:latin typeface="Calibri" pitchFamily="34" charset="0"/>
              </a:rPr>
              <a:t>10. le sexisme exubérant existe car les gouvernements des pays fascistes sont toujours dominés par des hommes</a:t>
            </a: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LES CARACTÉRISTIQUES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pic>
        <p:nvPicPr>
          <p:cNvPr id="343043" name="Picture 3" descr="05-Italy-Navy-Flag-W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225" y="781050"/>
            <a:ext cx="7308850" cy="48799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pic>
        <p:nvPicPr>
          <p:cNvPr id="345091" name="Picture 3" descr="nazi_flag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476250"/>
            <a:ext cx="7308850" cy="548163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pic>
        <p:nvPicPr>
          <p:cNvPr id="347139" name="Picture 3" descr="ww2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600075"/>
            <a:ext cx="7308850" cy="54213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pic>
        <p:nvPicPr>
          <p:cNvPr id="349187" name="Picture 3" descr="hitler-mussol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47291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pic>
        <p:nvPicPr>
          <p:cNvPr id="351235" name="Picture 3" descr="1937-11-Hitler-Mussolini-teilen-die-welt-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530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pic>
        <p:nvPicPr>
          <p:cNvPr id="353283" name="Picture 3" descr="img2136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0"/>
            <a:ext cx="55546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pic>
        <p:nvPicPr>
          <p:cNvPr id="355331" name="Picture 3" descr="hoffn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8350" y="0"/>
            <a:ext cx="48117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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LA GRANDE DÉPRESSION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79388" y="1274763"/>
            <a:ext cx="867889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En Allemagne, en particulier, les conditions étaient horribles.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À cause des RÉPARATIONS, </a:t>
            </a: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L</a:t>
            </a:r>
            <a:r>
              <a:rPr lang="fr-FR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’HYPERINFLATION</a:t>
            </a: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a frappé l’Allemagne avant la G.D.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Le résultat – beaucoup de chômage et un peuple qui cherche un changement !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Voici l’hyperinflation en Allemagne …</a:t>
            </a:r>
            <a:endParaRPr lang="fr-CA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5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5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5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5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5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5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5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EN ITALIE</a:t>
            </a: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1258888" y="1274763"/>
            <a:ext cx="73453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Mené par Mussolini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Fondé en 1922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Buts de gagner plus de territoire et de récréer l’Empire Romain de César (un idol de Mussolini)</a:t>
            </a:r>
            <a:endParaRPr lang="fr-CA" sz="3600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9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765" name="Picture 5" descr="Image:LocationRomanEmpir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71575"/>
            <a:ext cx="8748712" cy="5686425"/>
          </a:xfrm>
          <a:prstGeom prst="rect">
            <a:avLst/>
          </a:prstGeom>
          <a:noFill/>
        </p:spPr>
      </p:pic>
      <p:pic>
        <p:nvPicPr>
          <p:cNvPr id="885762" name="Picture 2" descr="Image:Fasce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L'Empire romain à son apogée (vers l’an 100)</a:t>
            </a:r>
            <a:endParaRPr lang="en-US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666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88166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EN ALLEMAGNE</a:t>
            </a:r>
          </a:p>
        </p:txBody>
      </p:sp>
      <p:sp>
        <p:nvSpPr>
          <p:cNvPr id="881668" name="Text Box 4"/>
          <p:cNvSpPr txBox="1">
            <a:spLocks noChangeArrowheads="1"/>
          </p:cNvSpPr>
          <p:nvPr/>
        </p:nvSpPr>
        <p:spPr bwMode="auto">
          <a:xfrm>
            <a:off x="1258888" y="1274763"/>
            <a:ext cx="756126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Mené par le dictateur Adolph Hitler, né en Autriche.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L’Allemagne est devenue un état totalitare en 1933 quand Hitler était élu Chancelier.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fr-C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Buts : LEBENSRAUM (l’espace vitale pour les Allemands) et ANTISÉMITISME (la haine des Juifs).</a:t>
            </a:r>
            <a:endParaRPr lang="fr-CA" sz="3600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8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858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88985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EN ALLEMAGNE</a:t>
            </a:r>
          </a:p>
        </p:txBody>
      </p:sp>
      <p:sp>
        <p:nvSpPr>
          <p:cNvPr id="889860" name="Text Box 4"/>
          <p:cNvSpPr txBox="1">
            <a:spLocks noChangeArrowheads="1"/>
          </p:cNvSpPr>
          <p:nvPr/>
        </p:nvSpPr>
        <p:spPr bwMode="auto">
          <a:xfrm>
            <a:off x="1258888" y="1274763"/>
            <a:ext cx="7561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Hitler utilisait la propagande dans son régime. Pourquoi ?</a:t>
            </a:r>
            <a:endParaRPr lang="fr-CA" sz="3600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89861" name="Picture 5" descr="child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636838"/>
            <a:ext cx="5183187" cy="37941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714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883715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AU CANADA?</a:t>
            </a:r>
          </a:p>
        </p:txBody>
      </p:sp>
      <p:sp>
        <p:nvSpPr>
          <p:cNvPr id="883716" name="Text Box 4"/>
          <p:cNvSpPr txBox="1">
            <a:spLocks noChangeArrowheads="1"/>
          </p:cNvSpPr>
          <p:nvPr/>
        </p:nvSpPr>
        <p:spPr bwMode="auto">
          <a:xfrm>
            <a:off x="1258888" y="1274763"/>
            <a:ext cx="78851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Des mouvements fascistes et nazies existaient au Canada là o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ù il y avait des centres de grandes populations italiennes (Toronto, Montréal) ou allemandes (Saskatchewan, Winnipeg).</a:t>
            </a:r>
            <a:endParaRPr lang="fr-CA" sz="3600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AU CANADA?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258888" y="1274763"/>
            <a:ext cx="788511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Il existait même le </a:t>
            </a:r>
            <a:r>
              <a:rPr lang="fr-FR" sz="36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Canadian Nationalist Party</a:t>
            </a: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– un parti fasciste!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Le CNP publiat des                          journaux remplis de                          slogans fascistes.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Ils déambulaient dans                                les rues en criant des                                  slogans hostiles aux « étrangers » et Juifs.</a:t>
            </a:r>
            <a:endParaRPr lang="fr-CA" sz="3600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61478" name="Picture 6" descr="200px-Nazi_Swastika"/>
          <p:cNvPicPr>
            <a:picLocks noChangeAspect="1" noChangeArrowheads="1"/>
          </p:cNvPicPr>
          <p:nvPr/>
        </p:nvPicPr>
        <p:blipFill>
          <a:blip r:embed="rId4" cstate="print"/>
          <a:srcRect l="14537" t="14537" r="14537" b="14537"/>
          <a:stretch>
            <a:fillRect/>
          </a:stretch>
        </p:blipFill>
        <p:spPr bwMode="auto">
          <a:xfrm>
            <a:off x="7058025" y="3932238"/>
            <a:ext cx="1223963" cy="1223962"/>
          </a:xfrm>
          <a:prstGeom prst="rect">
            <a:avLst/>
          </a:prstGeom>
          <a:noFill/>
        </p:spPr>
      </p:pic>
      <p:pic>
        <p:nvPicPr>
          <p:cNvPr id="361480" name="Picture 8" descr="562px-Canada_Maple_Le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8288" y="3714750"/>
            <a:ext cx="609600" cy="649288"/>
          </a:xfrm>
          <a:prstGeom prst="rect">
            <a:avLst/>
          </a:prstGeom>
          <a:noFill/>
        </p:spPr>
      </p:pic>
      <p:pic>
        <p:nvPicPr>
          <p:cNvPr id="361481" name="Picture 9" descr="562px-Canada_Maple_Le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3213" y="4724400"/>
            <a:ext cx="609600" cy="649288"/>
          </a:xfrm>
          <a:prstGeom prst="rect">
            <a:avLst/>
          </a:prstGeom>
          <a:noFill/>
        </p:spPr>
      </p:pic>
      <p:pic>
        <p:nvPicPr>
          <p:cNvPr id="361482" name="Picture 10" descr="562px-Canada_Maple_Le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25" y="3716338"/>
            <a:ext cx="609600" cy="649287"/>
          </a:xfrm>
          <a:prstGeom prst="rect">
            <a:avLst/>
          </a:prstGeom>
          <a:noFill/>
        </p:spPr>
      </p:pic>
      <p:pic>
        <p:nvPicPr>
          <p:cNvPr id="361483" name="Picture 11" descr="562px-Canada_Maple_Le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788" y="4724400"/>
            <a:ext cx="609600" cy="649288"/>
          </a:xfrm>
          <a:prstGeom prst="rect">
            <a:avLst/>
          </a:prstGeom>
          <a:noFill/>
        </p:spPr>
      </p:pic>
      <p:pic>
        <p:nvPicPr>
          <p:cNvPr id="361485" name="Picture 13" descr="Bea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25" y="2962275"/>
            <a:ext cx="1584325" cy="842963"/>
          </a:xfrm>
          <a:prstGeom prst="rect">
            <a:avLst/>
          </a:prstGeom>
          <a:noFill/>
        </p:spPr>
      </p:pic>
      <p:sp>
        <p:nvSpPr>
          <p:cNvPr id="361486" name="Rectangle 14"/>
          <p:cNvSpPr>
            <a:spLocks noChangeArrowheads="1"/>
          </p:cNvSpPr>
          <p:nvPr/>
        </p:nvSpPr>
        <p:spPr bwMode="auto">
          <a:xfrm>
            <a:off x="6659563" y="2781300"/>
            <a:ext cx="2016125" cy="2808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uiExpand="1" build="p" bldLvl="2"/>
      <p:bldP spid="36148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AU CANADA?</a:t>
            </a: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1403350" y="1274763"/>
            <a:ext cx="75612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Comme résultat, il y avait plusieurs affrontements entre le CNP et des antifascistes, qui ont dégénéré en émeutes à Toronto, Montréal, et Winnipeg.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Certains Canadiens étaient tentés par le fascisme, car pour eux cette doctrine représentait un moyen de sortir de la crise. (« </a:t>
            </a:r>
            <a:r>
              <a:rPr lang="fr-FR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Quand les choses vont mal on veut un changement !</a:t>
            </a: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 »)</a:t>
            </a:r>
            <a:endParaRPr lang="fr-CA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4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EN EUROPE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1258888" y="1274763"/>
            <a:ext cx="78851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Au cours des années 1930, le fascisme/nazisme en Europe est devenu assez populaire.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Grâce à Hitler </a:t>
            </a:r>
            <a:r>
              <a:rPr lang="fr-FR" sz="36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L’ANTISÉMITISME</a:t>
            </a: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(la haine des Juifs) est devenu accepté en Allemagne.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L’Europe est devenu un lieu très dangereux pour les Juifs.</a:t>
            </a:r>
            <a:endParaRPr lang="fr-CA" sz="3600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EN EUROPE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1331913" y="1274763"/>
            <a:ext cx="7704137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Alors, des milliers de Juifs commençaient à quitter l’Europe aux années 1930. La destination pour la plupart fut la G.-B. ou l’Amérique du Nord.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Avec sa politique d’ISOLATIONNISME, le Canada acceptait très peu de Juifs comme réfugiés. Environ 4.000.</a:t>
            </a:r>
            <a:endParaRPr lang="fr-CA" sz="3600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Image:Fas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5463" cy="6858000"/>
          </a:xfrm>
          <a:prstGeom prst="rect">
            <a:avLst/>
          </a:prstGeom>
          <a:noFill/>
        </p:spPr>
      </p:pic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FASCISME</a:t>
            </a:r>
            <a:endParaRPr lang="en-US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EN EUROPE</a:t>
            </a: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1692275" y="1274763"/>
            <a:ext cx="74517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G.-B.		85.000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É.-U.		240.000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Colombie	20.000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Canada		4.000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*L’odyssée du St-Louis (p. 236)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9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9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9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000" name="Picture 16" descr="DDay-2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L’HYPERINFLATION!!!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Date		Marks		USD($)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50825" y="1863725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1913			4			     1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250825" y="2262188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1918			8			     1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250825" y="2622550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1920			47			     1			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250825" y="2997200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1922			493			     1                                              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250825" y="3357563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janvier 1923		17.000		     1                                               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250825" y="3773488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avril 1923		24.000		     1                                              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250825" y="4149725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juillet 1923		353.000		     1                                              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250825" y="4508500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août 1923		4.621.000		     1                                              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250825" y="4941888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septembre 1923	98.860.000		     1                                              </a:t>
            </a: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250825" y="5373688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octobre 1923	25.260.000.000	     1                                              </a:t>
            </a: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250825" y="5789613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novembre 1923	2.193.600.000.000	     1                                              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250825" y="6165850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décembre 1923	4.200.000.000.000	     1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piryod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979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build="p" autoUpdateAnimBg="0"/>
      <p:bldP spid="297989" grpId="0"/>
      <p:bldP spid="297990" grpId="0"/>
      <p:bldP spid="297991" grpId="0"/>
      <p:bldP spid="297992" grpId="0"/>
      <p:bldP spid="297993" grpId="0"/>
      <p:bldP spid="297994" grpId="0"/>
      <p:bldP spid="297995" grpId="0"/>
      <p:bldP spid="297996" grpId="0"/>
      <p:bldP spid="297997" grpId="0"/>
      <p:bldP spid="297998" grpId="0"/>
      <p:bldP spid="297999" grpId="0"/>
      <p:bldP spid="29799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8" name="Picture 6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323850" y="1274763"/>
            <a:ext cx="84963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Hitler continue a gagner plus de pouvoir en Allemagne, en partie car il dénonce le TdV. 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Clause de culpabilité, réparations élevées, perte de terre, forces armées réduites … la plupart des Allemands détestaient le TdV et aimaient écouter Hitler, un orateur doué, le dénoncer.</a:t>
            </a:r>
            <a:endParaRPr lang="fr-CA" sz="36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1719" name="Rectangle 7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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TRAITÉ DE VERSAILLES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954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3955" name="Text Box 3"/>
          <p:cNvSpPr txBox="1">
            <a:spLocks noChangeArrowheads="1"/>
          </p:cNvSpPr>
          <p:nvPr/>
        </p:nvSpPr>
        <p:spPr bwMode="auto">
          <a:xfrm>
            <a:off x="323850" y="1274763"/>
            <a:ext cx="84963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Hitler blâme le TdV aussi pour la crise économique. 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« Est-ce qu’il y avait l’hyperinflation avant que l’Allemagne est devenue un pays démocratique ? »</a:t>
            </a:r>
            <a:endParaRPr lang="fr-CA" sz="36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9395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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TRAITÉ DE VERSAILLES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5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323850" y="1274763"/>
            <a:ext cx="84963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Pendant les années 1930, Hitler brise les règles du TdV. Il …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améliore les forces armées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fr-CA" sz="36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ANSCHLUSS</a:t>
            </a:r>
            <a:r>
              <a:rPr lang="fr-C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(annexion de terres) de l’Autriche et la Tchécoslovaquie. </a:t>
            </a:r>
            <a:r>
              <a:rPr lang="fr-CA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Ceci est aussi lié à Lebensraum.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CA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il ignore le monde et brise les relations diplomatiques.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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TRAITÉ DE VERSAILLES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323850" y="1274763"/>
            <a:ext cx="84963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Le monde a laissé Hitler faire ce qu’il veut, en espérant qu’il va bientôt arrêter sa politique de violence et d’agression.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***Quand le 1</a:t>
            </a:r>
            <a:r>
              <a:rPr lang="fr-FR" sz="36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er</a:t>
            </a: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sept. 1939, l’armée allemande entra en Pologne en guerre, le monde a finalement eu assez.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Le 3 sept. 1939, la France et la G.-B. déclarent la guerre à l’Allemagne et le Canada le 10 sept. WW2 a commencé.</a:t>
            </a:r>
            <a:endParaRPr lang="fr-CA" sz="36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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TRAITÉ DE VERSAILLES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906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907" name="Text Box 3"/>
          <p:cNvSpPr txBox="1">
            <a:spLocks noChangeArrowheads="1"/>
          </p:cNvSpPr>
          <p:nvPr/>
        </p:nvSpPr>
        <p:spPr bwMode="auto">
          <a:xfrm>
            <a:off x="323850" y="1274763"/>
            <a:ext cx="84963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La G.-B. et la France n’avait pas l’argent (G.D.) ou l’effort (WW1) d’enter en guerre avec l’Allemagne aux années 1930.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Alors ils se sont isolés des évenements en Europe en choisissant la NON-AGRESSION, c’est l’APAISEMENT.</a:t>
            </a:r>
            <a:endParaRPr lang="fr-CA" sz="36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91908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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L’APAISEMENT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906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907" name="Text Box 3"/>
          <p:cNvSpPr txBox="1">
            <a:spLocks noChangeArrowheads="1"/>
          </p:cNvSpPr>
          <p:nvPr/>
        </p:nvSpPr>
        <p:spPr bwMode="auto">
          <a:xfrm>
            <a:off x="323850" y="1341200"/>
            <a:ext cx="84963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Mackenzie King appuyait aussi l’apaisement.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Comme Chamberlain, il pensait que le </a:t>
            </a:r>
            <a:r>
              <a:rPr lang="fr-FR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TdV</a:t>
            </a: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était trop sévère sur l’Allemagne.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Char char="è"/>
            </a:pPr>
            <a:r>
              <a:rPr lang="fr-F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En sept. 1938, Chamberlain et Hitler ont signé les ACCORDS DE MUNICH, où on a donné les Sudètes à Hitler pour éviter une guerre, sans avoir consulté avec la Tchécoslovaquie.</a:t>
            </a:r>
            <a:endParaRPr lang="fr-CA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91908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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L’APAISEMENT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683" name="Content Placeholder 2"/>
          <p:cNvSpPr>
            <a:spLocks noGrp="1"/>
          </p:cNvSpPr>
          <p:nvPr>
            <p:ph idx="4294967295"/>
          </p:nvPr>
        </p:nvSpPr>
        <p:spPr>
          <a:xfrm>
            <a:off x="500063" y="1331929"/>
            <a:ext cx="8362950" cy="524034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Sans forces armées pour répondre aux crises et les É.-U. ont refusé de s’y joindre.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 err="1">
                <a:latin typeface="Calibri" pitchFamily="34" charset="0"/>
              </a:rPr>
              <a:t>SdN</a:t>
            </a:r>
            <a:r>
              <a:rPr lang="fr-CA" sz="2800" b="1" dirty="0">
                <a:latin typeface="Calibri" pitchFamily="34" charset="0"/>
              </a:rPr>
              <a:t> n’avait pas le pouvoir pour punir les dictateurs agressifs.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Problème de la « sécurité collective » a divisé les membres. Personne voulait aller en guerre et commettre à une guerre.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Elle répondait aux crises avec des sanctions économiques et des mots (</a:t>
            </a:r>
            <a:r>
              <a:rPr lang="fr-CA" sz="2800" b="1" u="sng" dirty="0">
                <a:latin typeface="Calibri" pitchFamily="34" charset="0"/>
              </a:rPr>
              <a:t>sanctions morales</a:t>
            </a:r>
            <a:r>
              <a:rPr lang="fr-CA" sz="2800" b="1" dirty="0">
                <a:latin typeface="Calibri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N’était pas capable de régler les problèmes en … (</a:t>
            </a:r>
            <a:r>
              <a:rPr lang="fr-CA" sz="2800" b="1" i="1" dirty="0">
                <a:latin typeface="Calibri" pitchFamily="34" charset="0"/>
              </a:rPr>
              <a:t>voir la feuille</a:t>
            </a:r>
            <a:r>
              <a:rPr lang="fr-CA" sz="2800" b="1" dirty="0">
                <a:latin typeface="Calibri" pitchFamily="34" charset="0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03663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/>
              </a:rPr>
              <a:t>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 LES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ÉCHECS DE LA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SdN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 bldLvl="5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46" name="Content Placeholder 2"/>
          <p:cNvSpPr>
            <a:spLocks noGrp="1"/>
          </p:cNvSpPr>
          <p:nvPr>
            <p:ph idx="4294967295"/>
          </p:nvPr>
        </p:nvSpPr>
        <p:spPr>
          <a:xfrm>
            <a:off x="500063" y="1674835"/>
            <a:ext cx="8507412" cy="49688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Pourquoi ? La Mandchourie est riche en ressources de minerai de fer et en ressources forestières.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En sept. 1931, les troupes japonaises protégeaient déjà le Chemin de fer sud-Mandchourien. Cette voie ferroviaire liait plusieurs villes chinoises importantes, donc le Japon avait vraiment une emprise sur l’économie de la Mandchourie.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Le chef chinois </a:t>
            </a:r>
            <a:r>
              <a:rPr lang="fr-CA" sz="2800" b="1" dirty="0" err="1">
                <a:latin typeface="Calibri" pitchFamily="34" charset="0"/>
              </a:rPr>
              <a:t>Kaï</a:t>
            </a:r>
            <a:r>
              <a:rPr lang="fr-CA" sz="2800" b="1" dirty="0">
                <a:latin typeface="Calibri" pitchFamily="34" charset="0"/>
              </a:rPr>
              <a:t>-</a:t>
            </a:r>
            <a:r>
              <a:rPr lang="fr-CA" sz="2800" b="1" dirty="0" err="1">
                <a:latin typeface="Calibri" pitchFamily="34" charset="0"/>
              </a:rPr>
              <a:t>chek</a:t>
            </a:r>
            <a:r>
              <a:rPr lang="fr-CA" sz="2800" b="1" dirty="0">
                <a:latin typeface="Calibri" pitchFamily="34" charset="0"/>
              </a:rPr>
              <a:t> a quémandé de l’aide de la </a:t>
            </a:r>
            <a:r>
              <a:rPr lang="fr-CA" sz="2800" b="1" dirty="0" err="1">
                <a:latin typeface="Calibri" pitchFamily="34" charset="0"/>
              </a:rPr>
              <a:t>SdN</a:t>
            </a:r>
            <a:r>
              <a:rPr lang="fr-CA" sz="2800" b="1" dirty="0">
                <a:latin typeface="Calibri" pitchFamily="34" charset="0"/>
              </a:rPr>
              <a:t>. La seule chose que la </a:t>
            </a:r>
            <a:r>
              <a:rPr lang="fr-CA" sz="2800" b="1" dirty="0" err="1">
                <a:latin typeface="Calibri" pitchFamily="34" charset="0"/>
              </a:rPr>
              <a:t>SdN</a:t>
            </a:r>
            <a:r>
              <a:rPr lang="fr-CA" sz="2800" b="1" dirty="0">
                <a:latin typeface="Calibri" pitchFamily="34" charset="0"/>
              </a:rPr>
              <a:t> pouvait faire c’était de suggérer que le Japon quitte la Mandchourie aussi vite que possible.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En riant, le Japon a quitté la </a:t>
            </a:r>
            <a:r>
              <a:rPr lang="fr-CA" sz="2800" b="1" dirty="0" err="1">
                <a:latin typeface="Calibri" pitchFamily="34" charset="0"/>
              </a:rPr>
              <a:t>SdN</a:t>
            </a:r>
            <a:r>
              <a:rPr lang="fr-CA" sz="2800" b="1" dirty="0">
                <a:latin typeface="Calibri" pitchFamily="34" charset="0"/>
              </a:rPr>
              <a:t> en 1933.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135421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>
              <a:buFont typeface="Wingdings" pitchFamily="2" charset="2"/>
              <a:buChar char="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LES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ÉCHECS DE LA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SdN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itchFamily="34" charset="0"/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 : L’OCCUPATION DE LA MANDCHOURIE PAR LES JAPONAIS (1931-2)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2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2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2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 build="p" bldLvl="5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594" name="Content Placeholder 2"/>
          <p:cNvSpPr>
            <a:spLocks noGrp="1"/>
          </p:cNvSpPr>
          <p:nvPr>
            <p:ph idx="4294967295"/>
          </p:nvPr>
        </p:nvSpPr>
        <p:spPr>
          <a:xfrm>
            <a:off x="285720" y="1531947"/>
            <a:ext cx="8786812" cy="32543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600" b="1" dirty="0">
                <a:latin typeface="Calibri" pitchFamily="34" charset="0"/>
              </a:rPr>
              <a:t>Pourquoi 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600" b="1" dirty="0">
                <a:latin typeface="Calibri" pitchFamily="34" charset="0"/>
              </a:rPr>
              <a:t>L’Italie avait déjà essayé d’envahir l’</a:t>
            </a:r>
            <a:r>
              <a:rPr lang="fr-CA" sz="2600" b="1" u="sng" dirty="0">
                <a:latin typeface="Calibri" pitchFamily="34" charset="0"/>
              </a:rPr>
              <a:t>Abyssinie</a:t>
            </a:r>
            <a:r>
              <a:rPr lang="fr-CA" sz="2600" b="1" dirty="0">
                <a:latin typeface="Calibri" pitchFamily="34" charset="0"/>
              </a:rPr>
              <a:t> en 1895.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600" b="1" dirty="0">
                <a:latin typeface="Calibri" pitchFamily="34" charset="0"/>
              </a:rPr>
              <a:t>C’était une défaite humiliante.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600" b="1" dirty="0">
                <a:latin typeface="Calibri" pitchFamily="34" charset="0"/>
              </a:rPr>
              <a:t>Dans le rêve de Mussolini de voir un deuxième Empire Romain, Il Duce souhaitait prendre sa revanche dans la conquête de l’Éthiopie.</a:t>
            </a:r>
          </a:p>
        </p:txBody>
      </p:sp>
      <p:pic>
        <p:nvPicPr>
          <p:cNvPr id="54278" name="Picture 5" descr="http://www.la-articles.org.uk/Italian_troo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255" y="4143381"/>
            <a:ext cx="466874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/>
          </p:cNvSpPr>
          <p:nvPr/>
        </p:nvSpPr>
        <p:spPr bwMode="auto">
          <a:xfrm>
            <a:off x="214282" y="4143380"/>
            <a:ext cx="4286280" cy="22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CA" sz="2600" b="1" dirty="0">
                <a:latin typeface="Calibri" pitchFamily="34" charset="0"/>
              </a:rPr>
              <a:t>Encore, ici la </a:t>
            </a:r>
            <a:r>
              <a:rPr lang="fr-CA" sz="2600" b="1" dirty="0" err="1">
                <a:latin typeface="Calibri" pitchFamily="34" charset="0"/>
              </a:rPr>
              <a:t>SdN</a:t>
            </a:r>
            <a:r>
              <a:rPr lang="fr-CA" sz="2600" b="1" dirty="0">
                <a:latin typeface="Calibri" pitchFamily="34" charset="0"/>
              </a:rPr>
              <a:t> n’a RIEN fait autre que d’imposer des sanctions inefficaces, mais non sur le pétrole !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CA" sz="2600" b="1" dirty="0">
                <a:latin typeface="Calibri" pitchFamily="34" charset="0"/>
              </a:rPr>
              <a:t>Donc Il Duce en avait assez pour faire la guerre 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35421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>
              <a:buFont typeface="Wingdings" pitchFamily="2" charset="2"/>
              <a:buChar char="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LES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ÉCHECS DE LA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SdN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itchFamily="34" charset="0"/>
            </a:endParaRPr>
          </a:p>
          <a:p>
            <a:pPr lvl="0" algn="ctr"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 : L’INVASION DE L’ÉTHIOPIE (1935-1936)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 build="p" bldLvl="5" autoUpdateAnimBg="0"/>
      <p:bldP spid="6" grpId="0" build="p" bldLvl="5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46" name="Picture 6" descr="http://www.ushmm.org/lcmedia/photo/wlc/image/80/8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517" y="4071942"/>
            <a:ext cx="363348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6642" name="Content Placeholder 2"/>
          <p:cNvSpPr>
            <a:spLocks noGrp="1"/>
          </p:cNvSpPr>
          <p:nvPr>
            <p:ph idx="4294967295"/>
          </p:nvPr>
        </p:nvSpPr>
        <p:spPr>
          <a:xfrm>
            <a:off x="292100" y="1643050"/>
            <a:ext cx="8709056" cy="34559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Au début, Hitler commençait à réarmer l’Allemagne en secrète, mais ce n’était plus un secret en 1935. Donc voici pourquoi …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La conscription recommence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Le réarmement a commencé en 1933 après que Hitler se moque du </a:t>
            </a:r>
            <a:r>
              <a:rPr lang="fr-CA" sz="2800" b="1" dirty="0" err="1">
                <a:latin typeface="Calibri" pitchFamily="34" charset="0"/>
              </a:rPr>
              <a:t>TdV</a:t>
            </a:r>
            <a:r>
              <a:rPr lang="fr-CA" sz="2800" b="1" dirty="0">
                <a:latin typeface="Calibri" pitchFamily="34" charset="0"/>
              </a:rPr>
              <a:t>,                                                        mais IL accélère en 1935</a:t>
            </a:r>
          </a:p>
        </p:txBody>
      </p:sp>
      <p:sp>
        <p:nvSpPr>
          <p:cNvPr id="496644" name="Content Placeholder 2"/>
          <p:cNvSpPr>
            <a:spLocks/>
          </p:cNvSpPr>
          <p:nvPr/>
        </p:nvSpPr>
        <p:spPr bwMode="auto">
          <a:xfrm>
            <a:off x="214282" y="4857760"/>
            <a:ext cx="42148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CA" sz="2800" b="1" dirty="0">
                <a:latin typeface="Calibri" pitchFamily="34" charset="0"/>
              </a:rPr>
              <a:t>Encore, ici l’Allemagne a quitté la </a:t>
            </a:r>
            <a:r>
              <a:rPr lang="fr-CA" sz="2800" b="1" dirty="0" err="1">
                <a:latin typeface="Calibri" pitchFamily="34" charset="0"/>
              </a:rPr>
              <a:t>SdN</a:t>
            </a:r>
            <a:r>
              <a:rPr lang="fr-CA" sz="2800" b="1" dirty="0">
                <a:latin typeface="Calibri" pitchFamily="34" charset="0"/>
              </a:rPr>
              <a:t> qui ne pouvait rien faire.</a:t>
            </a:r>
            <a:endParaRPr lang="fr-CA" sz="3200" b="1" dirty="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35421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>
              <a:buFont typeface="Wingdings" pitchFamily="2" charset="2"/>
              <a:buChar char="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LES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ÉCHECS DE LA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SdN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itchFamily="34" charset="0"/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3 : LE RÉARMEMENT DE L’ALLEMAGNE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2" grpId="0" build="p" bldLvl="5" autoUpdateAnimBg="0"/>
      <p:bldP spid="496644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6" name="Picture 4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L’HYPERINFLATION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6423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400" b="1">
                <a:latin typeface="Calibri" pitchFamily="34" charset="0"/>
              </a:rPr>
              <a:t>Quand le prix des biens et services d</a:t>
            </a:r>
            <a:r>
              <a:rPr lang="en-US" sz="4400" b="1">
                <a:latin typeface="Calibri" pitchFamily="34" charset="0"/>
                <a:cs typeface="Arial" charset="0"/>
              </a:rPr>
              <a:t>épasse les salaires.</a:t>
            </a:r>
          </a:p>
          <a:p>
            <a:pPr algn="ctr">
              <a:spcBef>
                <a:spcPct val="50000"/>
              </a:spcBef>
            </a:pPr>
            <a:endParaRPr lang="en-US" sz="4400" b="1"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i="1">
                <a:latin typeface="Calibri" pitchFamily="34" charset="0"/>
                <a:cs typeface="Arial" charset="0"/>
              </a:rPr>
              <a:t>Comme tu viens d’avoir vu …!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71500" y="1535113"/>
            <a:ext cx="4040188" cy="639762"/>
          </a:xfrm>
        </p:spPr>
        <p:txBody>
          <a:bodyPr anchor="b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1932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74688" y="2174875"/>
            <a:ext cx="4040187" cy="39512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100.000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soldats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navires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guerre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avions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869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 anchor="b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950.000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soldats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navires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guerre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8.250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avions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(Luftwaffe) 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MP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644900"/>
            <a:ext cx="29575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3143240" y="3429000"/>
            <a:ext cx="1357322" cy="642942"/>
          </a:xfrm>
          <a:prstGeom prst="wedgeRoundRectCallout">
            <a:avLst>
              <a:gd name="adj1" fmla="val 107687"/>
              <a:gd name="adj2" fmla="val 1128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D’oh</a:t>
            </a:r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215188" y="3643313"/>
            <a:ext cx="1928812" cy="1214437"/>
          </a:xfrm>
          <a:prstGeom prst="cloudCallout">
            <a:avLst>
              <a:gd name="adj1" fmla="val -72353"/>
              <a:gd name="adj2" fmla="val 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>
                <a:solidFill>
                  <a:schemeClr val="tx1"/>
                </a:solidFill>
                <a:latin typeface="Calibri" pitchFamily="34" charset="0"/>
              </a:rPr>
              <a:t>I think they bought it....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88913"/>
            <a:ext cx="9144000" cy="135421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>
              <a:buFont typeface="Wingdings" pitchFamily="2" charset="2"/>
              <a:buChar char="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LES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ÉCHECS DE LA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SdN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itchFamily="34" charset="0"/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3 : LE RÉARMEMENT DE L’ALLEMAGNE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38" name="Content Placeholder 2"/>
          <p:cNvSpPr>
            <a:spLocks noGrp="1"/>
          </p:cNvSpPr>
          <p:nvPr>
            <p:ph idx="4294967295"/>
          </p:nvPr>
        </p:nvSpPr>
        <p:spPr>
          <a:xfrm>
            <a:off x="292100" y="1557359"/>
            <a:ext cx="8280400" cy="494347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Ceci a commencé le 7 mars 1936 avec la marche de seulement 19 bataillons et quelques avions.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Dès janvier, Hitler voulait occuper la Rhénanie, mais son chef de l’armée doutait que c’était possible car l’Allemagne n’était pas prêt pour entrer en guerre avec la France.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***La </a:t>
            </a:r>
            <a:r>
              <a:rPr lang="fr-CA" sz="2800" b="1" dirty="0" err="1">
                <a:latin typeface="Calibri" pitchFamily="34" charset="0"/>
              </a:rPr>
              <a:t>SdN</a:t>
            </a:r>
            <a:r>
              <a:rPr lang="fr-CA" sz="2800" b="1" dirty="0">
                <a:latin typeface="Calibri" pitchFamily="34" charset="0"/>
              </a:rPr>
              <a:t> n’a pas réagit de tout. Le seule membre en faveur des sanctions contre l’Allemagne fut l’URSS.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 err="1">
                <a:latin typeface="Calibri" pitchFamily="34" charset="0"/>
              </a:rPr>
              <a:t>SdN</a:t>
            </a:r>
            <a:r>
              <a:rPr lang="fr-CA" sz="2800" b="1" dirty="0">
                <a:latin typeface="Calibri" pitchFamily="34" charset="0"/>
              </a:rPr>
              <a:t> déclare enfin que cette occupation était tout simplement un échec du TdV.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35421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>
              <a:buFont typeface="Wingdings" pitchFamily="2" charset="2"/>
              <a:buChar char="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LES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ÉCHECS DE LA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SdN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itchFamily="34" charset="0"/>
            </a:endParaRPr>
          </a:p>
          <a:p>
            <a:pPr lvl="0" algn="ctr"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4 : L’OCCUPATION DE LA RHÉNANIE PAR LES ALLEMANDS (1936)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0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0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0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8" grpId="0" build="p" bldLvl="5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86" name="Content Placeholder 2"/>
          <p:cNvSpPr>
            <a:spLocks noGrp="1"/>
          </p:cNvSpPr>
          <p:nvPr>
            <p:ph idx="4294967295"/>
          </p:nvPr>
        </p:nvSpPr>
        <p:spPr>
          <a:xfrm>
            <a:off x="428625" y="1571625"/>
            <a:ext cx="8429625" cy="2286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Hitler a répondu en disant que l’Allemagne « n’a aucune réclamation de terres en Europe. »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Hitler a même signé un pacte de non-agression avec la France et la G.-B. qui devrait durer 25 ans.</a:t>
            </a:r>
          </a:p>
        </p:txBody>
      </p:sp>
      <p:pic>
        <p:nvPicPr>
          <p:cNvPr id="502789" name="Picture 5" descr="http://www.independent.co.uk/multimedia/archive/00238/Pg-10-rhineland-get_23849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6"/>
            <a:ext cx="4390093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5750" y="3500438"/>
            <a:ext cx="4357688" cy="3143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CA" sz="2800" b="1" dirty="0">
                <a:latin typeface="Garamond" pitchFamily="18" charset="0"/>
                <a:cs typeface="+mn-cs"/>
              </a:rPr>
              <a:t>Plus tard, Hitler a dit, “</a:t>
            </a:r>
            <a:r>
              <a:rPr lang="fr-CA" sz="2800" b="1" i="1" dirty="0">
                <a:latin typeface="Garamond" pitchFamily="18" charset="0"/>
                <a:cs typeface="+mn-cs"/>
              </a:rPr>
              <a:t>The 48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hours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after</a:t>
            </a:r>
            <a:r>
              <a:rPr lang="fr-CA" sz="2800" b="1" i="1" dirty="0">
                <a:latin typeface="Garamond" pitchFamily="18" charset="0"/>
                <a:cs typeface="+mn-cs"/>
              </a:rPr>
              <a:t> the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march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into</a:t>
            </a:r>
            <a:r>
              <a:rPr lang="fr-CA" sz="2800" b="1" i="1" dirty="0">
                <a:latin typeface="Garamond" pitchFamily="18" charset="0"/>
                <a:cs typeface="+mn-cs"/>
              </a:rPr>
              <a:t> the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Rhineland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were</a:t>
            </a:r>
            <a:r>
              <a:rPr lang="fr-CA" sz="2800" b="1" i="1" dirty="0">
                <a:latin typeface="Garamond" pitchFamily="18" charset="0"/>
                <a:cs typeface="+mn-cs"/>
              </a:rPr>
              <a:t> the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most</a:t>
            </a:r>
            <a:r>
              <a:rPr lang="fr-CA" sz="2800" b="1" i="1" dirty="0">
                <a:latin typeface="Garamond" pitchFamily="18" charset="0"/>
                <a:cs typeface="+mn-cs"/>
              </a:rPr>
              <a:t> nerve-</a:t>
            </a:r>
            <a:r>
              <a:rPr lang="fr-CA" sz="2800" b="1" i="1" dirty="0" err="1">
                <a:latin typeface="Garamond" pitchFamily="18" charset="0"/>
                <a:cs typeface="+mn-cs"/>
              </a:rPr>
              <a:t>racking</a:t>
            </a:r>
            <a:r>
              <a:rPr lang="fr-CA" sz="2800" b="1" i="1" dirty="0">
                <a:latin typeface="Garamond" pitchFamily="18" charset="0"/>
                <a:cs typeface="+mn-cs"/>
              </a:rPr>
              <a:t> of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my</a:t>
            </a:r>
            <a:r>
              <a:rPr lang="fr-CA" sz="2800" b="1" i="1" dirty="0">
                <a:latin typeface="Garamond" pitchFamily="18" charset="0"/>
                <a:cs typeface="+mn-cs"/>
              </a:rPr>
              <a:t> life. If the French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had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then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marched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into</a:t>
            </a:r>
            <a:r>
              <a:rPr lang="fr-CA" sz="2800" b="1" i="1" dirty="0">
                <a:latin typeface="Garamond" pitchFamily="18" charset="0"/>
                <a:cs typeface="+mn-cs"/>
              </a:rPr>
              <a:t> the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Rhineland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we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would</a:t>
            </a:r>
            <a:r>
              <a:rPr lang="fr-CA" sz="2800" b="1" i="1" dirty="0">
                <a:latin typeface="Garamond" pitchFamily="18" charset="0"/>
                <a:cs typeface="+mn-cs"/>
              </a:rPr>
              <a:t> have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had</a:t>
            </a:r>
            <a:r>
              <a:rPr lang="fr-CA" sz="2800" b="1" i="1" dirty="0">
                <a:latin typeface="Garamond" pitchFamily="18" charset="0"/>
                <a:cs typeface="+mn-cs"/>
              </a:rPr>
              <a:t> to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withdraw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with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our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tails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between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our</a:t>
            </a:r>
            <a:r>
              <a:rPr lang="fr-CA" sz="2800" b="1" i="1" dirty="0">
                <a:latin typeface="Garamond" pitchFamily="18" charset="0"/>
                <a:cs typeface="+mn-cs"/>
              </a:rPr>
              <a:t> legs, for the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military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resources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at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our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disposal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would</a:t>
            </a:r>
            <a:r>
              <a:rPr lang="fr-CA" sz="2800" b="1" i="1" dirty="0">
                <a:latin typeface="Garamond" pitchFamily="18" charset="0"/>
                <a:cs typeface="+mn-cs"/>
              </a:rPr>
              <a:t> have been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wholly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inadequate</a:t>
            </a:r>
            <a:r>
              <a:rPr lang="fr-CA" sz="2800" b="1" i="1" dirty="0">
                <a:latin typeface="Garamond" pitchFamily="18" charset="0"/>
                <a:cs typeface="+mn-cs"/>
              </a:rPr>
              <a:t> for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even</a:t>
            </a:r>
            <a:r>
              <a:rPr lang="fr-CA" sz="2800" b="1" i="1" dirty="0">
                <a:latin typeface="Garamond" pitchFamily="18" charset="0"/>
                <a:cs typeface="+mn-cs"/>
              </a:rPr>
              <a:t> a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moderate</a:t>
            </a:r>
            <a:r>
              <a:rPr lang="fr-CA" sz="2800" b="1" i="1" dirty="0">
                <a:latin typeface="Garamond" pitchFamily="18" charset="0"/>
                <a:cs typeface="+mn-cs"/>
              </a:rPr>
              <a:t> </a:t>
            </a:r>
            <a:r>
              <a:rPr lang="fr-CA" sz="2800" b="1" i="1" dirty="0" err="1">
                <a:latin typeface="Garamond" pitchFamily="18" charset="0"/>
                <a:cs typeface="+mn-cs"/>
              </a:rPr>
              <a:t>resistance</a:t>
            </a:r>
            <a:r>
              <a:rPr lang="fr-CA" sz="2800" b="1" dirty="0">
                <a:latin typeface="Garamond" pitchFamily="18" charset="0"/>
                <a:cs typeface="+mn-cs"/>
              </a:rPr>
              <a:t>.”</a:t>
            </a:r>
            <a:endParaRPr lang="fr-CA" sz="2600" b="1" dirty="0">
              <a:latin typeface="Garamond" pitchFamily="18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88913"/>
            <a:ext cx="9144000" cy="135421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>
              <a:buFont typeface="Wingdings" pitchFamily="2" charset="2"/>
              <a:buChar char="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LES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ÉCHECS DE LA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SdN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itchFamily="34" charset="0"/>
            </a:endParaRPr>
          </a:p>
          <a:p>
            <a:pPr lvl="0" algn="ctr"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4 : L’OCCUPATION DE LA RHÉNANIE PAR LES ALLEMANDS (1936)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 build="p" bldLvl="5" autoUpdateAnimBg="0"/>
      <p:bldP spid="7" grpId="0" build="p" bldLvl="5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4834" name="Content Placeholder 2"/>
          <p:cNvSpPr>
            <a:spLocks noGrp="1"/>
          </p:cNvSpPr>
          <p:nvPr>
            <p:ph idx="4294967295"/>
          </p:nvPr>
        </p:nvSpPr>
        <p:spPr>
          <a:xfrm>
            <a:off x="296863" y="1628775"/>
            <a:ext cx="5561021" cy="49434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Cet incident est le début de la </a:t>
            </a:r>
            <a:r>
              <a:rPr lang="fr-CA" sz="2800" b="1" u="sng" dirty="0">
                <a:latin typeface="Calibri" pitchFamily="34" charset="0"/>
              </a:rPr>
              <a:t>guerre totale</a:t>
            </a:r>
            <a:r>
              <a:rPr lang="fr-CA" sz="2800" b="1" dirty="0">
                <a:latin typeface="Calibri" pitchFamily="34" charset="0"/>
              </a:rPr>
              <a:t> entre ces deux pays.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Ce fut une guerre brutale où les Chinois essayaient d’expulser les Japonais de leurs terres.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Cette guerre se combinera avec la SGM après Pearl </a:t>
            </a:r>
            <a:r>
              <a:rPr lang="fr-CA" sz="2800" b="1" dirty="0" err="1">
                <a:latin typeface="Calibri" pitchFamily="34" charset="0"/>
              </a:rPr>
              <a:t>Harbor</a:t>
            </a:r>
            <a:r>
              <a:rPr lang="fr-CA" sz="2800" b="1" dirty="0">
                <a:latin typeface="Calibri" pitchFamily="34" charset="0"/>
              </a:rPr>
              <a:t> en 1941.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fr-CA" sz="2800" b="1" dirty="0">
                <a:latin typeface="Calibri" pitchFamily="34" charset="0"/>
              </a:rPr>
              <a:t>*La faiblesse de la </a:t>
            </a:r>
            <a:r>
              <a:rPr lang="fr-CA" sz="2800" b="1" dirty="0" err="1">
                <a:latin typeface="Calibri" pitchFamily="34" charset="0"/>
              </a:rPr>
              <a:t>SdN</a:t>
            </a:r>
            <a:r>
              <a:rPr lang="fr-CA" sz="2800" b="1" dirty="0">
                <a:latin typeface="Calibri" pitchFamily="34" charset="0"/>
              </a:rPr>
              <a:t> en Mandchourie en 1931 avant le début de cette guerre a contribué avec sa faiblesse en 1937.</a:t>
            </a:r>
            <a:endParaRPr lang="fr-CA" b="1" dirty="0">
              <a:latin typeface="Calibri" pitchFamily="34" charset="0"/>
            </a:endParaRPr>
          </a:p>
        </p:txBody>
      </p:sp>
      <p:pic>
        <p:nvPicPr>
          <p:cNvPr id="59398" name="Picture 5" descr="http://picture.online.sh.cn/4/104/822/7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1857375"/>
            <a:ext cx="2857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1354217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ET LA SECONDE GUERRE MONDIALE</a:t>
            </a:r>
          </a:p>
          <a:p>
            <a:pPr algn="ctr">
              <a:buFont typeface="Wingdings" pitchFamily="2" charset="2"/>
              <a:buChar char="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  <a:sym typeface="Wingdings" pitchFamily="2" charset="2"/>
              </a:rPr>
              <a:t>LES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ÉCHECS DE LA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SdN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itchFamily="34" charset="0"/>
            </a:endParaRPr>
          </a:p>
          <a:p>
            <a:pPr lvl="0" algn="ctr"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5 : LA DEUXIÈME GUERRE SINO-JAPONAISE (1937-1945)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 build="p" bldLvl="5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/>
              <a:t>The Straw That Broke The Camel's Back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latin typeface="Gill Sans MT" pitchFamily="34" charset="0"/>
              </a:rPr>
              <a:t>Tôt le matin du 1</a:t>
            </a:r>
            <a:r>
              <a:rPr lang="fr-CA" baseline="30000" dirty="0">
                <a:latin typeface="Gill Sans MT" pitchFamily="34" charset="0"/>
              </a:rPr>
              <a:t>er</a:t>
            </a:r>
            <a:r>
              <a:rPr lang="fr-CA" dirty="0">
                <a:latin typeface="Gill Sans MT" pitchFamily="34" charset="0"/>
              </a:rPr>
              <a:t> septembre 1939, l’armée allemande a envahi la Pologne. </a:t>
            </a:r>
          </a:p>
          <a:p>
            <a:r>
              <a:rPr lang="fr-CA" dirty="0">
                <a:latin typeface="Gill Sans MT" pitchFamily="34" charset="0"/>
              </a:rPr>
              <a:t>La G.-B. et la France n’ont pas toléré l’invasion de leur allié et ont déclaré la guerre le 3 septembre 1939. </a:t>
            </a:r>
          </a:p>
          <a:p>
            <a:r>
              <a:rPr lang="fr-CA" dirty="0">
                <a:latin typeface="Gill Sans MT" pitchFamily="34" charset="0"/>
              </a:rPr>
              <a:t>Pour assurer son autonomie, le Canada a déclaré la guerre le 10 septembre 1939.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Les forces </a:t>
            </a:r>
            <a:r>
              <a:rPr lang="en-US" sz="4000" dirty="0" err="1"/>
              <a:t>armées</a:t>
            </a:r>
            <a:r>
              <a:rPr lang="en-US" sz="4000" dirty="0"/>
              <a:t> du Canada au début de la guerre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latin typeface="Gill Sans MT" pitchFamily="34" charset="0"/>
              </a:rPr>
              <a:t>Le Canada n’était pas bien préparé pour la guerre :</a:t>
            </a:r>
          </a:p>
          <a:p>
            <a:pPr lvl="1"/>
            <a:r>
              <a:rPr lang="fr-CA" dirty="0">
                <a:latin typeface="Gill Sans MT" pitchFamily="34" charset="0"/>
              </a:rPr>
              <a:t>Armée – 4.000 soldats et 60.000 en réserve</a:t>
            </a:r>
          </a:p>
          <a:p>
            <a:pPr lvl="1"/>
            <a:r>
              <a:rPr lang="fr-CA" dirty="0">
                <a:latin typeface="Gill Sans MT" pitchFamily="34" charset="0"/>
              </a:rPr>
              <a:t>Marine – 3.000 membres</a:t>
            </a:r>
          </a:p>
          <a:p>
            <a:pPr lvl="1"/>
            <a:r>
              <a:rPr lang="fr-CA" dirty="0">
                <a:latin typeface="Gill Sans MT" pitchFamily="34" charset="0"/>
              </a:rPr>
              <a:t>Forces aériennes (ARC) – 4.000 membres</a:t>
            </a:r>
          </a:p>
          <a:p>
            <a:r>
              <a:rPr lang="fr-CA" dirty="0">
                <a:latin typeface="Gill Sans MT" pitchFamily="34" charset="0"/>
              </a:rPr>
              <a:t>Très peu de soldats canadiens étaient impliqués dans la guerre avant 1942.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Soldats</a:t>
            </a:r>
            <a:r>
              <a:rPr lang="en-US" dirty="0"/>
              <a:t> </a:t>
            </a:r>
            <a:r>
              <a:rPr lang="en-US" dirty="0" err="1"/>
              <a:t>canadiens</a:t>
            </a:r>
            <a:r>
              <a:rPr lang="en-US" dirty="0"/>
              <a:t>, ca. 1940</a:t>
            </a:r>
          </a:p>
        </p:txBody>
      </p:sp>
      <p:pic>
        <p:nvPicPr>
          <p:cNvPr id="799747" name="Picture 3" descr="SW0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17675"/>
            <a:ext cx="6584950" cy="416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contribution de Terre-</a:t>
            </a:r>
            <a:r>
              <a:rPr lang="en-US" dirty="0" err="1"/>
              <a:t>Neuve</a:t>
            </a:r>
            <a:endParaRPr lang="en-US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dirty="0">
                <a:latin typeface="Gill Sans MT" pitchFamily="34" charset="0"/>
              </a:rPr>
              <a:t>Les Terre-Neuviens étaient des membres des forces armées, aériennes, et marines.</a:t>
            </a:r>
          </a:p>
          <a:p>
            <a:pPr>
              <a:lnSpc>
                <a:spcPct val="90000"/>
              </a:lnSpc>
            </a:pPr>
            <a:r>
              <a:rPr lang="fr-CA" dirty="0">
                <a:latin typeface="Gill Sans MT" pitchFamily="34" charset="0"/>
              </a:rPr>
              <a:t>Plusieurs ont travaillé dans la marine marchandise pour transporter des biens.</a:t>
            </a:r>
          </a:p>
          <a:p>
            <a:pPr>
              <a:lnSpc>
                <a:spcPct val="90000"/>
              </a:lnSpc>
            </a:pPr>
            <a:r>
              <a:rPr lang="fr-CA" dirty="0">
                <a:latin typeface="Gill Sans MT" pitchFamily="34" charset="0"/>
              </a:rPr>
              <a:t>Terre-Neuve a envoyé 22.000 recrus, sans utiliser la conscription.</a:t>
            </a:r>
          </a:p>
          <a:p>
            <a:pPr>
              <a:lnSpc>
                <a:spcPct val="90000"/>
              </a:lnSpc>
            </a:pPr>
            <a:r>
              <a:rPr lang="fr-CA" dirty="0">
                <a:latin typeface="Gill Sans MT" pitchFamily="34" charset="0"/>
              </a:rPr>
              <a:t>Les Terre-Neuviens étaient aussi des membres des forces canadiennes, comme l’ARC.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Newfoundlanders</a:t>
            </a:r>
          </a:p>
        </p:txBody>
      </p:sp>
      <p:pic>
        <p:nvPicPr>
          <p:cNvPr id="818179" name="Picture 3" descr="Soldiers from Newfoundland and Labrador. May 1940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817546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 alliances </a:t>
            </a:r>
            <a:r>
              <a:rPr lang="en-US" dirty="0" err="1">
                <a:solidFill>
                  <a:schemeClr val="bg1"/>
                </a:solidFill>
              </a:rPr>
              <a:t>étaient</a:t>
            </a:r>
            <a:r>
              <a:rPr lang="en-US" dirty="0">
                <a:solidFill>
                  <a:schemeClr val="bg1"/>
                </a:solidFill>
              </a:rPr>
              <a:t> en place …</a:t>
            </a:r>
          </a:p>
        </p:txBody>
      </p:sp>
      <p:pic>
        <p:nvPicPr>
          <p:cNvPr id="2050" name="Picture 2" descr="http://static.howstuffworks.com/gif/buildup-to-world-war-2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9439"/>
            <a:ext cx="7143768" cy="551856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357298"/>
            <a:ext cx="1714480" cy="12858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57298"/>
            <a:ext cx="1668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 Condensed" pitchFamily="34" charset="0"/>
              </a:rPr>
              <a:t>LES ALLIÉS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1928802"/>
            <a:ext cx="9103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 Condensed" pitchFamily="34" charset="0"/>
              </a:rPr>
              <a:t>L’AXE</a:t>
            </a:r>
          </a:p>
        </p:txBody>
      </p:sp>
      <p:pic>
        <p:nvPicPr>
          <p:cNvPr id="2052" name="Picture 4" descr="http://www.warrington-kickboxing.com/AKA_England/images/British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500306"/>
            <a:ext cx="860553" cy="4336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www.deluxholidays.com/uploads/maps/France%20flag_1250707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3825" y="3571877"/>
            <a:ext cx="822358" cy="42862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http://www.codelt.nl/Blog/wp-content/2009/11/flag-of-polan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928934"/>
            <a:ext cx="1000132" cy="5939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http://www.fotosearch.com/bthumb/ARP/ARP114/Japa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643182"/>
            <a:ext cx="1400175" cy="1619250"/>
          </a:xfrm>
          <a:prstGeom prst="rect">
            <a:avLst/>
          </a:prstGeom>
          <a:noFill/>
        </p:spPr>
      </p:pic>
      <p:pic>
        <p:nvPicPr>
          <p:cNvPr id="2060" name="Picture 12" descr="http://www.japanorama.com/images/navy_army_ww2_fla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4071942"/>
            <a:ext cx="1071570" cy="692874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2" name="Picture 14" descr="http://matchstic.com/blog/wp-content/uploads/2009/06/nazi-fla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857496"/>
            <a:ext cx="952507" cy="571504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4" name="Picture 16" descr="http://www.easypedia.gr/el/images/shared/d/d8/Italy_flag_186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4643446"/>
            <a:ext cx="965016" cy="642942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7" name="Picture 7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L’HYPERINFLATION – 7/29/1923</a:t>
            </a:r>
          </a:p>
        </p:txBody>
      </p:sp>
      <p:pic>
        <p:nvPicPr>
          <p:cNvPr id="302083" name="Picture 3" descr="cup_coffe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341438"/>
            <a:ext cx="2305050" cy="2195512"/>
          </a:xfrm>
          <a:prstGeom prst="rect">
            <a:avLst/>
          </a:prstGeom>
          <a:noFill/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2773363" y="1590675"/>
            <a:ext cx="64071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4400" b="1"/>
              <a:t>10h00		5.000 mark</a:t>
            </a:r>
          </a:p>
          <a:p>
            <a:pPr>
              <a:spcBef>
                <a:spcPct val="50000"/>
              </a:spcBef>
            </a:pPr>
            <a:r>
              <a:rPr lang="en-CA" sz="4400" b="1"/>
              <a:t>11h00		8.000 mark</a:t>
            </a:r>
          </a:p>
        </p:txBody>
      </p:sp>
      <p:pic>
        <p:nvPicPr>
          <p:cNvPr id="302085" name="Picture 5" descr="tickets-clip-art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860800"/>
            <a:ext cx="2808287" cy="2613025"/>
          </a:xfrm>
          <a:prstGeom prst="rect">
            <a:avLst/>
          </a:prstGeom>
          <a:noFill/>
        </p:spPr>
      </p:pic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180975" y="4254500"/>
            <a:ext cx="64071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4400" b="1"/>
              <a:t>Entr</a:t>
            </a:r>
            <a:r>
              <a:rPr lang="en-US" sz="4400" b="1">
                <a:cs typeface="Arial" charset="0"/>
              </a:rPr>
              <a:t>ée pour 2 pers.</a:t>
            </a:r>
          </a:p>
          <a:p>
            <a:pPr>
              <a:spcBef>
                <a:spcPct val="50000"/>
              </a:spcBef>
            </a:pPr>
            <a:r>
              <a:rPr lang="en-US" sz="4400" b="1">
                <a:cs typeface="Arial" charset="0"/>
              </a:rPr>
              <a:t>104.000.000 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/>
      <p:bldP spid="30208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http://www.littlebirdpictures.net/Production%20Design/Flag%20of%20USSR.png"/>
          <p:cNvPicPr>
            <a:picLocks noChangeAspect="1" noChangeArrowheads="1"/>
          </p:cNvPicPr>
          <p:nvPr/>
        </p:nvPicPr>
        <p:blipFill>
          <a:blip r:embed="rId3" cstate="print"/>
          <a:srcRect l="6563" r="29687"/>
          <a:stretch>
            <a:fillRect/>
          </a:stretch>
        </p:blipFill>
        <p:spPr bwMode="auto">
          <a:xfrm>
            <a:off x="0" y="-214338"/>
            <a:ext cx="9715536" cy="7620000"/>
          </a:xfrm>
          <a:prstGeom prst="rect">
            <a:avLst/>
          </a:prstGeom>
          <a:noFill/>
        </p:spPr>
      </p:pic>
      <p:sp>
        <p:nvSpPr>
          <p:cNvPr id="81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L’URSS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43174" y="928670"/>
            <a:ext cx="61436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fr-CA" sz="3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Pacte de </a:t>
            </a:r>
            <a:r>
              <a:rPr lang="fr-CA" sz="30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non-agression</a:t>
            </a:r>
            <a:r>
              <a:rPr lang="fr-CA" sz="3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 avec Hitler signé le 23 août 1939.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fr-CA" sz="3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Plan de diviser la Pologne.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fr-CA" sz="3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Hitler voulait tout simplement éviter une guerre sur deux fronts.</a:t>
            </a:r>
            <a:endParaRPr kumimoji="0" lang="fr-CA" sz="3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6" name="Picture 6" descr="http://blog.usni.org/wp-content/uploads/2009/09/poland-WWII-german-invasion-wide-horizontal.jpg"/>
          <p:cNvPicPr>
            <a:picLocks noChangeAspect="1" noChangeArrowheads="1"/>
          </p:cNvPicPr>
          <p:nvPr/>
        </p:nvPicPr>
        <p:blipFill>
          <a:blip r:embed="rId4" cstate="print"/>
          <a:srcRect t="5405"/>
          <a:stretch>
            <a:fillRect/>
          </a:stretch>
        </p:blipFill>
        <p:spPr bwMode="auto">
          <a:xfrm>
            <a:off x="3214678" y="3571876"/>
            <a:ext cx="5715000" cy="3000372"/>
          </a:xfrm>
          <a:prstGeom prst="rect">
            <a:avLst/>
          </a:prstGeom>
          <a:noFill/>
        </p:spPr>
      </p:pic>
      <p:pic>
        <p:nvPicPr>
          <p:cNvPr id="236548" name="Picture 4" descr="http://edgeofthewest.files.wordpress.com/2009/09/molotovribbentropstal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57562"/>
            <a:ext cx="2643174" cy="326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http://info-poland.buffalo.edu/classroom/maps/8/RbMo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3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74" name="Picture 2" descr="German Soldiers Dismantle a Polish Border Barrier (September 1, 193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6894005" cy="502444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072098"/>
            <a:ext cx="9144000" cy="150017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fr-CA" sz="3000" b="1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Les troupes nazies</a:t>
            </a:r>
            <a:r>
              <a:rPr lang="fr-CA" sz="30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démantèlent les fortifications à la frontière polonaise le matin du 1</a:t>
            </a:r>
            <a:r>
              <a:rPr lang="fr-CA" sz="3000" b="1" i="1" spc="-100" baseline="30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er</a:t>
            </a:r>
            <a:r>
              <a:rPr lang="fr-CA" sz="30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septembre 1939.</a:t>
            </a:r>
            <a:endParaRPr kumimoji="0" lang="fr-CA" sz="3000" b="1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842" name="Picture 2" descr="europe_physical_boundaries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113" y="333375"/>
            <a:ext cx="5703887" cy="6264275"/>
          </a:xfrm>
          <a:prstGeom prst="rect">
            <a:avLst/>
          </a:prstGeom>
          <a:noFill/>
        </p:spPr>
      </p:pic>
      <p:pic>
        <p:nvPicPr>
          <p:cNvPr id="803843" name="Picture 3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868863"/>
            <a:ext cx="490537" cy="458787"/>
          </a:xfrm>
          <a:prstGeom prst="rect">
            <a:avLst/>
          </a:prstGeom>
          <a:noFill/>
        </p:spPr>
      </p:pic>
      <p:pic>
        <p:nvPicPr>
          <p:cNvPr id="803844" name="Picture 4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  <p:pic>
        <p:nvPicPr>
          <p:cNvPr id="803845" name="Picture 5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  <p:pic>
        <p:nvPicPr>
          <p:cNvPr id="803846" name="Picture 6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933825"/>
            <a:ext cx="490538" cy="458788"/>
          </a:xfrm>
          <a:prstGeom prst="rect">
            <a:avLst/>
          </a:prstGeom>
          <a:noFill/>
        </p:spPr>
      </p:pic>
      <p:sp>
        <p:nvSpPr>
          <p:cNvPr id="803847" name="Text Box 7"/>
          <p:cNvSpPr txBox="1">
            <a:spLocks noChangeArrowheads="1"/>
          </p:cNvSpPr>
          <p:nvPr/>
        </p:nvSpPr>
        <p:spPr bwMode="auto">
          <a:xfrm>
            <a:off x="0" y="836613"/>
            <a:ext cx="3419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ill Sans MT" pitchFamily="34" charset="0"/>
                <a:cs typeface="Arial" charset="0"/>
              </a:rPr>
              <a:t>Mars 1939 : Hitler a envahi le reste de la Tchécoslovaquie.</a:t>
            </a:r>
          </a:p>
        </p:txBody>
      </p:sp>
      <p:pic>
        <p:nvPicPr>
          <p:cNvPr id="803848" name="Picture 8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0" y="1916113"/>
            <a:ext cx="3419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Gill Sans MT" pitchFamily="34" charset="0"/>
                <a:cs typeface="Arial" charset="0"/>
              </a:rPr>
              <a:t>1</a:t>
            </a:r>
            <a:r>
              <a:rPr lang="en-US" sz="2400" baseline="30000" dirty="0">
                <a:latin typeface="Gill Sans MT" pitchFamily="34" charset="0"/>
                <a:cs typeface="Arial" charset="0"/>
              </a:rPr>
              <a:t>er</a:t>
            </a:r>
            <a:r>
              <a:rPr lang="en-US" sz="2400" dirty="0">
                <a:latin typeface="Gill Sans MT" pitchFamily="34" charset="0"/>
                <a:cs typeface="Arial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septembre</a:t>
            </a:r>
            <a:r>
              <a:rPr lang="en-US" sz="2400" dirty="0">
                <a:latin typeface="Gill Sans MT" pitchFamily="34" charset="0"/>
                <a:cs typeface="Arial" charset="0"/>
              </a:rPr>
              <a:t> 1939 : Hitler a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envahi</a:t>
            </a:r>
            <a:r>
              <a:rPr lang="en-US" sz="2400" dirty="0">
                <a:latin typeface="Gill Sans MT" pitchFamily="34" charset="0"/>
                <a:cs typeface="Arial" charset="0"/>
              </a:rPr>
              <a:t> la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Pologne</a:t>
            </a:r>
            <a:r>
              <a:rPr lang="en-US" sz="2400" dirty="0">
                <a:latin typeface="Gill Sans MT" pitchFamily="34" charset="0"/>
                <a:cs typeface="Arial" charset="0"/>
              </a:rPr>
              <a:t>.</a:t>
            </a:r>
          </a:p>
        </p:txBody>
      </p:sp>
      <p:pic>
        <p:nvPicPr>
          <p:cNvPr id="803850" name="Picture 10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  <p:sp>
        <p:nvSpPr>
          <p:cNvPr id="803851" name="Text Box 11"/>
          <p:cNvSpPr txBox="1">
            <a:spLocks noChangeArrowheads="1"/>
          </p:cNvSpPr>
          <p:nvPr/>
        </p:nvSpPr>
        <p:spPr bwMode="auto">
          <a:xfrm>
            <a:off x="0" y="2852738"/>
            <a:ext cx="2879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Gill Sans MT" pitchFamily="34" charset="0"/>
                <a:cs typeface="Arial" charset="0"/>
              </a:rPr>
              <a:t>Le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Danemark</a:t>
            </a:r>
            <a:r>
              <a:rPr lang="en-US" sz="2400" dirty="0">
                <a:latin typeface="Gill Sans MT" pitchFamily="34" charset="0"/>
                <a:cs typeface="Arial" charset="0"/>
              </a:rPr>
              <a:t> et la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Norvège</a:t>
            </a:r>
            <a:r>
              <a:rPr lang="en-US" sz="2400" dirty="0">
                <a:latin typeface="Gill Sans MT" pitchFamily="34" charset="0"/>
                <a:cs typeface="Arial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tombent</a:t>
            </a:r>
            <a:r>
              <a:rPr lang="en-US" sz="2400" dirty="0">
                <a:latin typeface="Gill Sans MT" pitchFamily="34" charset="0"/>
                <a:cs typeface="Arial" charset="0"/>
              </a:rPr>
              <a:t> en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avril</a:t>
            </a:r>
            <a:r>
              <a:rPr lang="en-US" sz="2400" dirty="0">
                <a:latin typeface="Gill Sans MT" pitchFamily="34" charset="0"/>
                <a:cs typeface="Arial" charset="0"/>
              </a:rPr>
              <a:t> 1940.</a:t>
            </a:r>
          </a:p>
        </p:txBody>
      </p:sp>
      <p:pic>
        <p:nvPicPr>
          <p:cNvPr id="803852" name="Picture 12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  <p:pic>
        <p:nvPicPr>
          <p:cNvPr id="803853" name="Picture 13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0" y="3789363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Gill Sans MT" pitchFamily="34" charset="0"/>
                <a:cs typeface="Arial" charset="0"/>
              </a:rPr>
              <a:t>Les Pays-Bas, la Belgique, et Luxembourg tombent aussi au printemps 1940.</a:t>
            </a:r>
          </a:p>
        </p:txBody>
      </p:sp>
      <p:pic>
        <p:nvPicPr>
          <p:cNvPr id="803855" name="Picture 15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  <p:pic>
        <p:nvPicPr>
          <p:cNvPr id="803856" name="Picture 16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  <p:pic>
        <p:nvPicPr>
          <p:cNvPr id="803857" name="Picture 17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0" y="5013325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Gill Sans MT" pitchFamily="34" charset="0"/>
                <a:cs typeface="Arial" charset="0"/>
              </a:rPr>
              <a:t>La France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tombe</a:t>
            </a:r>
            <a:r>
              <a:rPr lang="en-US" sz="2400" dirty="0">
                <a:latin typeface="Gill Sans MT" pitchFamily="34" charset="0"/>
                <a:cs typeface="Arial" charset="0"/>
              </a:rPr>
              <a:t> et 350.000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soldats</a:t>
            </a:r>
            <a:r>
              <a:rPr lang="en-US" sz="2400" dirty="0">
                <a:latin typeface="Gill Sans MT" pitchFamily="34" charset="0"/>
                <a:cs typeface="Arial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alliés</a:t>
            </a:r>
            <a:r>
              <a:rPr lang="en-US" sz="2400" dirty="0">
                <a:latin typeface="Gill Sans MT" pitchFamily="34" charset="0"/>
                <a:cs typeface="Arial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doivent</a:t>
            </a:r>
            <a:r>
              <a:rPr lang="en-US" sz="2400" dirty="0">
                <a:latin typeface="Gill Sans MT" pitchFamily="34" charset="0"/>
                <a:cs typeface="Arial" charset="0"/>
              </a:rPr>
              <a:t>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évacuer</a:t>
            </a:r>
            <a:r>
              <a:rPr lang="en-US" sz="2400" dirty="0">
                <a:latin typeface="Gill Sans MT" pitchFamily="34" charset="0"/>
                <a:cs typeface="Arial" charset="0"/>
              </a:rPr>
              <a:t> les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plages</a:t>
            </a:r>
            <a:r>
              <a:rPr lang="en-US" sz="2400" dirty="0">
                <a:latin typeface="Gill Sans MT" pitchFamily="34" charset="0"/>
                <a:cs typeface="Arial" charset="0"/>
              </a:rPr>
              <a:t> de </a:t>
            </a:r>
            <a:r>
              <a:rPr lang="en-US" sz="2400" dirty="0" err="1">
                <a:latin typeface="Gill Sans MT" pitchFamily="34" charset="0"/>
                <a:cs typeface="Arial" charset="0"/>
              </a:rPr>
              <a:t>Dunkerque</a:t>
            </a:r>
            <a:r>
              <a:rPr lang="en-US" sz="2400" dirty="0">
                <a:latin typeface="Gill Sans MT" pitchFamily="34" charset="0"/>
                <a:cs typeface="Arial" charset="0"/>
              </a:rPr>
              <a:t>.</a:t>
            </a:r>
            <a:endParaRPr lang="en-US" dirty="0">
              <a:latin typeface="Gill Sans MT" pitchFamily="34" charset="0"/>
              <a:cs typeface="Arial" charset="0"/>
            </a:endParaRPr>
          </a:p>
        </p:txBody>
      </p:sp>
      <p:pic>
        <p:nvPicPr>
          <p:cNvPr id="803859" name="Picture 19" descr="swas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500438"/>
            <a:ext cx="490537" cy="45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40741E-7 C 0.00921 -0.0037 0.01754 -0.00926 0.02674 -0.01319 C 0.03004 -0.01458 0.03681 -0.01759 0.03681 -0.01759 C 0.04897 -0.0169 0.06147 -0.01805 0.07344 -0.01551 C 0.07917 -0.01435 0.07449 -0.00208 0.08004 -0.00208 " pathEditMode="relative" ptsTypes="ffffA">
                                      <p:cBhvr>
                                        <p:cTn id="6" dur="2000" fill="hold"/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03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C 0.01024 -0.0044 0.0158 -0.02361 0.0283 -0.0287 C 0.03125 -0.03495 0.03594 -0.04861 0.04167 -0.05324 C 0.04618 -0.05694 0.0533 -0.05833 0.05833 -0.05995 C 0.07448 -0.05926 0.09062 -0.06065 0.1066 -0.05764 C 0.11059 -0.05694 0.11285 -0.05069 0.11667 -0.04884 C 0.11823 -0.04815 0.12153 -0.04653 0.12153 -0.04653 " pathEditMode="relative" ptsTypes="ffffffA">
                                      <p:cBhvr>
                                        <p:cTn id="20" dur="2000" fill="hold"/>
                                        <p:tgtEl>
                                          <p:spTgt spid="803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0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0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0.00139 -0.02314 0.00903 -0.06435 -0.00503 -0.08217 C -0.00677 -0.08981 -0.00903 -0.09444 -0.01337 -0.1 C -0.02118 -0.13171 -0.01996 -0.12546 -0.01996 -0.16666 " pathEditMode="relative" ptsTypes="fffA">
                                      <p:cBhvr>
                                        <p:cTn id="34" dur="2000" fill="hold"/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C -0.00451 -0.0007 -0.00902 -0.0007 -0.01336 -0.00232 C -0.01527 -0.00301 -0.01666 -0.00556 -0.0184 -0.00671 C -0.03038 -0.01458 -0.03194 -0.01921 -0.0401 -0.03333 C -0.04409 -0.04931 -0.04149 -0.04282 -0.0467 -0.05347 C -0.05 -0.07037 -0.05295 -0.09005 -0.06006 -0.10463 C -0.06111 -0.10903 -0.06232 -0.11343 -0.06336 -0.11782 C -0.06388 -0.12014 -0.0651 -0.12454 -0.0651 -0.12454 C -0.06406 -0.1537 -0.06267 -0.16968 -0.06006 -0.1956 C -0.05954 -0.20741 -0.0592 -0.21945 -0.05833 -0.23125 C -0.05815 -0.23426 -0.05798 -0.2375 -0.05677 -0.24005 C -0.05503 -0.24329 -0.04392 -0.2544 -0.0401 -0.25787 C -0.03628 -0.26528 -0.03211 -0.26736 -0.03003 -0.2757 C -0.02951 -0.2831 -0.03003 -0.29074 -0.02829 -0.29792 C -0.0276 -0.30046 -0.0243 -0.3 -0.02343 -0.30232 C -0.02048 -0.31134 -0.02395 -0.32593 -0.0184 -0.33333 " pathEditMode="relative" ptsTypes="fffffffffffffffA">
                                      <p:cBhvr>
                                        <p:cTn id="38" dur="20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03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0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7037E-6 C -0.00989 -0.00348 -0.01996 -0.01042 -0.02847 -0.01783 C -0.03281 -0.02662 -0.03628 -0.03496 -0.04166 -0.04236 C -0.04374 -0.05024 -0.05729 -0.0713 -0.06336 -0.0757 " pathEditMode="relative" ptsTypes="fffA">
                                      <p:cBhvr>
                                        <p:cTn id="52" dur="20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59259E-6 C -0.01996 -0.00069 -0.03992 -0.00069 -0.05989 -0.00208 C -0.06562 -0.00254 -0.07499 -0.01319 -0.07499 -0.01319 C -0.07846 -0.02037 -0.08228 -0.02708 -0.08819 -0.03102 C -0.09635 -0.03657 -0.09079 -0.03055 -0.09496 -0.03541 " pathEditMode="relative" ptsTypes="ffffA">
                                      <p:cBhvr>
                                        <p:cTn id="56" dur="20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-0.00226 0.0007 -0.00434 0.00209 -0.0066 0.00232 C -0.01719 0.00348 -0.02795 0.00186 -0.03837 0.0044 C -0.04306 0.00556 -0.04236 0.01343 -0.05 0.01343 " pathEditMode="relative" ptsTypes="fffA">
                                      <p:cBhvr>
                                        <p:cTn id="60" dur="2000" fill="hold"/>
                                        <p:tgtEl>
                                          <p:spTgt spid="803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03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0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C -0.01336 -0.00069 -0.02673 -0.00046 -0.03993 -0.00208 C -0.04566 -0.00278 -0.05659 -0.00648 -0.05659 -0.00648 C -0.06666 -0.00556 -0.07829 -0.00949 -0.08663 -0.00208 C -0.10086 0.01065 -0.07916 0.00023 -0.09496 0.00671 C -0.10208 0.02616 -0.12135 0.03796 -0.12656 0.05787 C -0.12847 0.06505 -0.13159 0.0706 -0.13333 0.07778 C -0.13454 0.08218 -0.13663 0.0912 -0.13663 0.0912 C -0.13923 0.11343 -0.14652 0.13495 -0.14652 0.15787 " pathEditMode="relative" ptsTypes="ffffffffA">
                                      <p:cBhvr>
                                        <p:cTn id="74" dur="2000" fill="hold"/>
                                        <p:tgtEl>
                                          <p:spTgt spid="803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7" grpId="0"/>
      <p:bldP spid="803849" grpId="0" build="allAtOnce"/>
      <p:bldP spid="803851" grpId="0"/>
      <p:bldP spid="803851" grpId="1"/>
      <p:bldP spid="803854" grpId="0"/>
      <p:bldP spid="803854" grpId="1"/>
      <p:bldP spid="80385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Phase 1 : Les défaites alliées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8229600" cy="5286412"/>
          </a:xfrm>
        </p:spPr>
        <p:txBody>
          <a:bodyPr/>
          <a:lstStyle/>
          <a:p>
            <a:r>
              <a:rPr lang="fr-CA" dirty="0">
                <a:latin typeface="Gill Sans MT" pitchFamily="34" charset="0"/>
              </a:rPr>
              <a:t>En avril 1940 les Allemands ont pris l’offensive. </a:t>
            </a:r>
          </a:p>
          <a:p>
            <a:r>
              <a:rPr lang="fr-CA" dirty="0">
                <a:latin typeface="Gill Sans MT" pitchFamily="34" charset="0"/>
              </a:rPr>
              <a:t>Les alliés ne pouvaient pas fonctionner contre la </a:t>
            </a:r>
            <a:r>
              <a:rPr lang="fr-CA" b="1" dirty="0">
                <a:latin typeface="Gill Sans MT" pitchFamily="34" charset="0"/>
              </a:rPr>
              <a:t>Blitzkrieg</a:t>
            </a:r>
            <a:r>
              <a:rPr lang="fr-CA" dirty="0">
                <a:latin typeface="Gill Sans MT" pitchFamily="34" charset="0"/>
              </a:rPr>
              <a:t> (la guerre-éclair).</a:t>
            </a:r>
          </a:p>
          <a:p>
            <a:pPr lvl="1"/>
            <a:r>
              <a:rPr lang="fr-CA" dirty="0">
                <a:latin typeface="Gill Sans MT" pitchFamily="34" charset="0"/>
              </a:rPr>
              <a:t>La Norvège et le Danemark ont tombé en avril</a:t>
            </a:r>
          </a:p>
          <a:p>
            <a:pPr lvl="1"/>
            <a:r>
              <a:rPr lang="fr-CA" dirty="0">
                <a:latin typeface="Gill Sans MT" pitchFamily="34" charset="0"/>
              </a:rPr>
              <a:t>Les Pays-Bas, la Belgique, et la FRANCE en mai</a:t>
            </a:r>
          </a:p>
          <a:p>
            <a:r>
              <a:rPr lang="fr-CA" dirty="0">
                <a:latin typeface="Gill Sans MT" pitchFamily="34" charset="0"/>
              </a:rPr>
              <a:t>Les Britanniques et les Français avaient dû se retirer aux plages de Dunkerque.</a:t>
            </a:r>
          </a:p>
          <a:p>
            <a:r>
              <a:rPr lang="fr-CA" dirty="0">
                <a:latin typeface="Gill Sans MT" pitchFamily="34" charset="0"/>
              </a:rPr>
              <a:t>Les cuirassés et les navires civiles ont sauvé environ 350.000 soldats.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677108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BLITZKRIEG (Guerre-éclair)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pic>
        <p:nvPicPr>
          <p:cNvPr id="2052" name="Picture 4" descr="http://www.freewebs.com/blitzkriegairsoft/blitzkri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358114" cy="588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Soldats allemands en Norvège – 1940</a:t>
            </a:r>
          </a:p>
        </p:txBody>
      </p:sp>
      <p:pic>
        <p:nvPicPr>
          <p:cNvPr id="805891" name="Picture 3" descr="norwayprisoners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784860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939" name="Picture 3" descr="1940apr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484313"/>
            <a:ext cx="3146425" cy="4608512"/>
          </a:xfrm>
          <a:prstGeom prst="rect">
            <a:avLst/>
          </a:prstGeom>
          <a:noFill/>
        </p:spPr>
      </p:pic>
      <p:sp>
        <p:nvSpPr>
          <p:cNvPr id="807941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Soldats allemands près de Copenhague – 1940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987" name="Picture 3" descr="1940may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73238"/>
            <a:ext cx="4321175" cy="4306887"/>
          </a:xfrm>
          <a:prstGeom prst="rect">
            <a:avLst/>
          </a:prstGeom>
          <a:noFill/>
        </p:spPr>
      </p:pic>
      <p:sp>
        <p:nvSpPr>
          <p:cNvPr id="8099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/>
        </p:spPr>
        <p:txBody>
          <a:bodyPr/>
          <a:lstStyle/>
          <a:p>
            <a:r>
              <a:rPr lang="en-US" sz="4000"/>
              <a:t>Soldats allemands aux Pays-Bas – 1940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SECONDE GUERRE MONDIALE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DATES IMPORTANTES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sp>
        <p:nvSpPr>
          <p:cNvPr id="26628" name="Content Placeholder 2"/>
          <p:cNvSpPr>
            <a:spLocks/>
          </p:cNvSpPr>
          <p:nvPr/>
        </p:nvSpPr>
        <p:spPr bwMode="auto">
          <a:xfrm>
            <a:off x="179388" y="1268413"/>
            <a:ext cx="89646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30 janvier 1933 – Hitler élu comme Chancelier.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1936 – Hitler a envoyé des soldats dans la Rhénanie.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1938 – Annexion de l’Autriche et les Sudètes (</a:t>
            </a:r>
            <a:r>
              <a:rPr lang="fr-CA" sz="2800" b="1" dirty="0" err="1">
                <a:solidFill>
                  <a:srgbClr val="000000"/>
                </a:solidFill>
                <a:latin typeface="Gill Sans MT" pitchFamily="34" charset="0"/>
              </a:rPr>
              <a:t>Sudetenland</a:t>
            </a: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) au Troisième Reich.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1939 – Chamberlain se rend compte que la guerre est inévitable … trop tard.  </a:t>
            </a:r>
            <a:r>
              <a:rPr lang="fr-CA" sz="2800" dirty="0">
                <a:solidFill>
                  <a:srgbClr val="000000"/>
                </a:solidFill>
                <a:latin typeface="Gill Sans MT Condensed" pitchFamily="34" charset="0"/>
              </a:rPr>
              <a:t>Anschluss de la Tchécoslovaquie.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1</a:t>
            </a:r>
            <a:r>
              <a:rPr lang="fr-CA" sz="2800" b="1" baseline="30000" dirty="0">
                <a:solidFill>
                  <a:srgbClr val="000000"/>
                </a:solidFill>
                <a:latin typeface="Gill Sans MT" pitchFamily="34" charset="0"/>
              </a:rPr>
              <a:t>er</a:t>
            </a: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 sept. 1939 – Hitler a envahi la Pologne.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3 sept. 1939 – La G.–B. et la France déclarent la guerre.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10 septembre 1939 – Le Canada déclare la guerre.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4" name="Picture 6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gradFill rotWithShape="1">
            <a:gsLst>
              <a:gs pos="0">
                <a:srgbClr val="006600">
                  <a:alpha val="39999"/>
                </a:srgbClr>
              </a:gs>
              <a:gs pos="5000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L’HYPERINFLATION – 1923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2844800" y="1700213"/>
            <a:ext cx="6407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4400" b="1" i="1"/>
              <a:t>Un pain de seigle</a:t>
            </a:r>
          </a:p>
        </p:txBody>
      </p:sp>
      <p:pic>
        <p:nvPicPr>
          <p:cNvPr id="304132" name="Picture 4" descr="food_clipart_brea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557338"/>
            <a:ext cx="1871662" cy="1403350"/>
          </a:xfrm>
          <a:prstGeom prst="rect">
            <a:avLst/>
          </a:prstGeom>
          <a:noFill/>
        </p:spPr>
      </p:pic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250825" y="3141663"/>
            <a:ext cx="86423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4400" b="1"/>
              <a:t>3 juillet 	163 mark                      31 juillet	1.630 mark                        1</a:t>
            </a:r>
            <a:r>
              <a:rPr lang="en-CA" sz="4400" b="1" baseline="30000"/>
              <a:t>er</a:t>
            </a:r>
            <a:r>
              <a:rPr lang="en-CA" sz="4400" b="1"/>
              <a:t> oct. 	9.000.000 mark             5 nov.		78.000.000.000 mark	     19 nov.	233.000.000.000 mark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SECONDE GUERRE MONDIALE</a:t>
            </a:r>
            <a:endParaRPr lang="en-US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DATES IMPORTANTES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sp>
        <p:nvSpPr>
          <p:cNvPr id="30723" name="Content Placeholder 2"/>
          <p:cNvSpPr>
            <a:spLocks/>
          </p:cNvSpPr>
          <p:nvPr/>
        </p:nvSpPr>
        <p:spPr bwMode="auto">
          <a:xfrm>
            <a:off x="179388" y="1196975"/>
            <a:ext cx="8785225" cy="5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oct. 1939 – avril 1940 = SITZKRIEG </a:t>
            </a:r>
            <a:r>
              <a:rPr lang="fr-CA" sz="2800" b="1" dirty="0">
                <a:solidFill>
                  <a:srgbClr val="000000"/>
                </a:solidFill>
                <a:latin typeface="Gill Sans MT Condensed" pitchFamily="34" charset="0"/>
              </a:rPr>
              <a:t>(drôle de guerre)</a:t>
            </a: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 err="1">
                <a:solidFill>
                  <a:srgbClr val="000000"/>
                </a:solidFill>
                <a:latin typeface="Gill Sans MT" pitchFamily="34" charset="0"/>
              </a:rPr>
              <a:t>mai–juin</a:t>
            </a: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 1940 – L’évacuation de Dunkerque.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1943 – Le </a:t>
            </a:r>
            <a:r>
              <a:rPr lang="fr-CA" sz="2800" b="1" dirty="0" err="1">
                <a:solidFill>
                  <a:srgbClr val="000000"/>
                </a:solidFill>
                <a:latin typeface="Gill Sans MT" pitchFamily="34" charset="0"/>
              </a:rPr>
              <a:t>gvt</a:t>
            </a: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. de Mussolini tombe et il est exécuté. Les Canadiens commencent la Campagne italienne pour libérer l’Italie des nazis.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4 juin 1944 – Rome tombe aux Américains.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6 juin 1944 – le « </a:t>
            </a:r>
            <a:r>
              <a:rPr lang="fr-CA" sz="2800" b="1" dirty="0" err="1">
                <a:solidFill>
                  <a:srgbClr val="000000"/>
                </a:solidFill>
                <a:latin typeface="Gill Sans MT" pitchFamily="34" charset="0"/>
              </a:rPr>
              <a:t>Jour–J</a:t>
            </a: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 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avril 1945 – Berlin est encerclé par les Soviétiques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30 avril 1945 – Hitler s'est suicidé dans son abri sous Berlin.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8 mai 1945 – Allemagne capitule. C’est le </a:t>
            </a:r>
            <a:r>
              <a:rPr lang="fr-CA" sz="2800" b="1" dirty="0" err="1">
                <a:solidFill>
                  <a:srgbClr val="000000"/>
                </a:solidFill>
                <a:latin typeface="Gill Sans MT" pitchFamily="34" charset="0"/>
              </a:rPr>
              <a:t>VE–Day</a:t>
            </a:r>
            <a:r>
              <a:rPr lang="fr-CA" sz="2800" b="1" dirty="0">
                <a:solidFill>
                  <a:srgbClr val="000000"/>
                </a:solidFill>
                <a:latin typeface="Gill Sans M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064500" cy="5472113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fr-FR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ourmand"/>
              </a:rPr>
              <a:t>Les batailles de WW2</a:t>
            </a:r>
          </a:p>
          <a:p>
            <a:pPr algn="ctr"/>
            <a:r>
              <a:rPr lang="fr-FR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ourmand"/>
              </a:rPr>
              <a:t>...en 30 minutes</a:t>
            </a:r>
            <a:endParaRPr lang="en-US" sz="3600" b="1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glow rad="228600">
                  <a:srgbClr val="BBE0E3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Gourmand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50741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OÙ ?				</a:t>
            </a:r>
          </a:p>
          <a:p>
            <a:pPr>
              <a:buFontTx/>
              <a:buNone/>
            </a:pPr>
            <a:endParaRPr lang="en-US" sz="2800">
              <a:latin typeface="Futura Hv" pitchFamily="34" charset="0"/>
            </a:endParaRP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QUAND ?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QUI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RÉSULTAT ?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SECONDE GUERRE MONDIALE – LES BATAILLES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OPéRATION</a:t>
            </a: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 DYNAMO </a:t>
            </a: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=</a:t>
            </a:r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 DUNKERQUE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sp>
        <p:nvSpPr>
          <p:cNvPr id="3076" name="Content Placeholder 2"/>
          <p:cNvSpPr>
            <a:spLocks/>
          </p:cNvSpPr>
          <p:nvPr/>
        </p:nvSpPr>
        <p:spPr bwMode="auto">
          <a:xfrm>
            <a:off x="3409950" y="1268413"/>
            <a:ext cx="55546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France, les plages de Dunkerque sur la Manche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mai-juin 1940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G.-B. et FRA vs. ALLEMAGNE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« Succès » pour Hitler et Churchill. 350.000+ soldats alliés sauvés des plages. Hitler n’a pas d’opposition sur le continent. La France tombe peu après.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L’évacuation</a:t>
            </a:r>
            <a:r>
              <a:rPr lang="en-US" dirty="0"/>
              <a:t> de </a:t>
            </a:r>
            <a:r>
              <a:rPr lang="en-US" dirty="0" err="1"/>
              <a:t>Dunkerque</a:t>
            </a:r>
            <a:r>
              <a:rPr lang="en-US" dirty="0"/>
              <a:t> </a:t>
            </a:r>
          </a:p>
        </p:txBody>
      </p:sp>
      <p:pic>
        <p:nvPicPr>
          <p:cNvPr id="812035" name="Picture 3" descr="na002061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7072362" cy="5211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Dunkerque </a:t>
            </a:r>
          </a:p>
        </p:txBody>
      </p:sp>
      <p:pic>
        <p:nvPicPr>
          <p:cNvPr id="814083" name="Picture 3" descr="Evacuation_%2540_dunkirk_cha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8097837" cy="457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50741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OÙ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QUAND ?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QUI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RÉSULTAT ?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SECONDE GUERRE MONDIALE – LES BATAILLES</a:t>
            </a:r>
            <a:endParaRPr lang="en-US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LA BATAILLE DE HONG KONG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sp>
        <p:nvSpPr>
          <p:cNvPr id="8196" name="Content Placeholder 2"/>
          <p:cNvSpPr>
            <a:spLocks/>
          </p:cNvSpPr>
          <p:nvPr/>
        </p:nvSpPr>
        <p:spPr bwMode="auto">
          <a:xfrm>
            <a:off x="3409950" y="1268413"/>
            <a:ext cx="55546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Hong Kong, sud de la Chine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1941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CANADA vs. JAPON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Churchill savait que H.K. serait impossible à protégéer lors d’une attaque japonaise. Les Canadiens ont essayé, mais ils étaient entourés et H.K. tombe le 25 déc. 1941.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515" name="Picture 3" descr="China-map%20(Mediu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79510"/>
            <a:ext cx="7154863" cy="5735638"/>
          </a:xfrm>
          <a:prstGeom prst="rect">
            <a:avLst/>
          </a:prstGeom>
          <a:noFill/>
        </p:spPr>
      </p:pic>
      <p:pic>
        <p:nvPicPr>
          <p:cNvPr id="832516" name="Picture 4" descr="large_flag_of_united_king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476" y="5397523"/>
            <a:ext cx="792163" cy="396875"/>
          </a:xfrm>
          <a:prstGeom prst="rect">
            <a:avLst/>
          </a:prstGeom>
          <a:noFill/>
        </p:spPr>
      </p:pic>
      <p:pic>
        <p:nvPicPr>
          <p:cNvPr id="832517" name="Picture 5" descr="Japan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614" y="1582760"/>
            <a:ext cx="792162" cy="558800"/>
          </a:xfrm>
          <a:prstGeom prst="rect">
            <a:avLst/>
          </a:prstGeom>
          <a:noFill/>
        </p:spPr>
      </p:pic>
      <p:pic>
        <p:nvPicPr>
          <p:cNvPr id="832518" name="Picture 6" descr="Japan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376" y="2519385"/>
            <a:ext cx="792163" cy="558800"/>
          </a:xfrm>
          <a:prstGeom prst="rect">
            <a:avLst/>
          </a:prstGeom>
          <a:noFill/>
        </p:spPr>
      </p:pic>
      <p:pic>
        <p:nvPicPr>
          <p:cNvPr id="832519" name="Picture 7" descr="Japan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5451" y="3382985"/>
            <a:ext cx="792163" cy="558800"/>
          </a:xfrm>
          <a:prstGeom prst="rect">
            <a:avLst/>
          </a:prstGeom>
          <a:noFill/>
        </p:spPr>
      </p:pic>
      <p:pic>
        <p:nvPicPr>
          <p:cNvPr id="832520" name="Picture 8" descr="Japan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5451" y="4246585"/>
            <a:ext cx="792163" cy="558800"/>
          </a:xfrm>
          <a:prstGeom prst="rect">
            <a:avLst/>
          </a:prstGeom>
          <a:noFill/>
        </p:spPr>
      </p:pic>
      <p:pic>
        <p:nvPicPr>
          <p:cNvPr id="832521" name="Picture 9" descr="Canadian 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3651" y="5686448"/>
            <a:ext cx="792163" cy="422275"/>
          </a:xfrm>
          <a:prstGeom prst="rect">
            <a:avLst/>
          </a:prstGeom>
          <a:noFill/>
        </p:spPr>
      </p:pic>
      <p:pic>
        <p:nvPicPr>
          <p:cNvPr id="832522" name="Picture 10" descr="Japan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51" y="4894285"/>
            <a:ext cx="792163" cy="558800"/>
          </a:xfrm>
          <a:prstGeom prst="rect">
            <a:avLst/>
          </a:prstGeom>
          <a:noFill/>
        </p:spPr>
      </p:pic>
      <p:pic>
        <p:nvPicPr>
          <p:cNvPr id="832523" name="Picture 11" descr="Japan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739" y="4822848"/>
            <a:ext cx="792162" cy="558800"/>
          </a:xfrm>
          <a:prstGeom prst="rect">
            <a:avLst/>
          </a:prstGeom>
          <a:noFill/>
        </p:spPr>
      </p:pic>
      <p:pic>
        <p:nvPicPr>
          <p:cNvPr id="832524" name="Picture 12" descr="Japan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014" y="5399110"/>
            <a:ext cx="792162" cy="558800"/>
          </a:xfrm>
          <a:prstGeom prst="rect">
            <a:avLst/>
          </a:prstGeom>
          <a:noFill/>
        </p:spPr>
      </p:pic>
      <p:sp>
        <p:nvSpPr>
          <p:cNvPr id="832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en-US"/>
              <a:t>La défense de Hong Kong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32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32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32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32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-0.07205 0.0037 -0.05139 -3.33333E-6 -0.02673 0.00463 C 0.00643 0.01088 -0.01996 0.01065 -0.04496 0.00903 C -0.03333 0.00393 -0.03836 0.00625 -0.03003 0.00231 C -0.02378 -0.0007 -0.01007 -3.33333E-6 -0.01007 -3.33333E-6 " pathEditMode="relative" ptsTypes="ffffA">
                                      <p:cBhvr>
                                        <p:cTn id="52" dur="2000" fill="hold"/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-0.00833 -0.00139 -0.01667 -0.0044 -0.025 -0.0044 C -0.02795 -0.0044 -0.01927 -0.00208 -0.01667 1.85185E-6 C -0.01059 0.00509 0.00104 0.01898 0.00486 0.02662 C 0.01406 0.02338 0.01371 0.02269 0.01667 0.01111 C 0.01493 -0.00231 0.01493 -0.00625 0.0066 -0.01342 C -0.00174 -0.01273 -0.01111 -0.01666 -0.0184 -0.01111 C -0.03194 -0.00069 -0.01354 0.00579 -0.01181 0.00671 C -0.00851 0.00509 -0.00417 0.00533 -0.00174 0.00209 C -0.00052 0.00046 -0.00226 -0.00278 -0.00347 -0.0044 C -0.00625 -0.0081 -0.01007 -0.01041 -0.01337 -0.01342 C -0.01754 -0.01713 -0.02344 -0.01481 -0.02847 -0.01551 C -0.03125 -0.01481 -0.03472 -0.0162 -0.03681 -0.01342 C -0.03802 -0.0118 -0.03611 -0.00856 -0.03507 -0.00671 C -0.03368 -0.00416 -0.03177 -0.00231 -0.03004 1.85185E-6 C -0.02813 0.01019 -0.03073 0.0088 -0.025 0.0088 " pathEditMode="relative" ptsTypes="fffffffffffffffA">
                                      <p:cBhvr>
                                        <p:cTn id="54" dur="20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83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832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32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563" name="Picture 3" descr="Speech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12875"/>
            <a:ext cx="7553325" cy="5048250"/>
          </a:xfrm>
          <a:prstGeom prst="rect">
            <a:avLst/>
          </a:prstGeom>
          <a:noFill/>
        </p:spPr>
      </p:pic>
      <p:sp>
        <p:nvSpPr>
          <p:cNvPr id="834565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 défense de Hong Kong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50741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OÙ ?				</a:t>
            </a:r>
          </a:p>
          <a:p>
            <a:pPr>
              <a:buFontTx/>
              <a:buNone/>
            </a:pPr>
            <a:endParaRPr lang="en-US" sz="2800">
              <a:latin typeface="Futura Hv" pitchFamily="34" charset="0"/>
            </a:endParaRP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QUAND ?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QUI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RÉSULTAT 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SECONDE GUERRE MONDIALE – LES BATAILLES</a:t>
            </a:r>
            <a:endParaRPr lang="en-US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LA BATAILLE DE DIEPPE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sp>
        <p:nvSpPr>
          <p:cNvPr id="10244" name="Content Placeholder 2"/>
          <p:cNvSpPr>
            <a:spLocks/>
          </p:cNvSpPr>
          <p:nvPr/>
        </p:nvSpPr>
        <p:spPr bwMode="auto">
          <a:xfrm>
            <a:off x="3276600" y="1268413"/>
            <a:ext cx="56880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Les plages de Dieppe, au nord de la France sur la Manche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août 1942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CANADA vs. ALLEMAGNE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Le port était occupé par les Allemands qui avaient aussi le terrain élévé. C’était la 1ère tentative de reprendre le continent après Dunkerque. 900 Canadiens tués, 2.000+ capturés.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Dieppe</a:t>
            </a:r>
          </a:p>
        </p:txBody>
      </p:sp>
      <p:pic>
        <p:nvPicPr>
          <p:cNvPr id="840707" name="Picture 3" descr="diepp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7500990" cy="5412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9" name="Picture 3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78" name="Picture 2" descr="worthless mon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24750" cy="730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Dieppe</a:t>
            </a:r>
          </a:p>
        </p:txBody>
      </p:sp>
      <p:pic>
        <p:nvPicPr>
          <p:cNvPr id="838659" name="Picture 3" descr="dieppe02_map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5024"/>
            <a:ext cx="9144000" cy="552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Dieppe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latin typeface="Gill Sans MT" pitchFamily="34" charset="0"/>
              </a:rPr>
              <a:t>Pourquoi cette invasion était-elle aussi importante ?</a:t>
            </a:r>
          </a:p>
          <a:p>
            <a:pPr lvl="1"/>
            <a:r>
              <a:rPr lang="fr-CA" sz="3200" dirty="0">
                <a:latin typeface="Gill Sans MT" pitchFamily="34" charset="0"/>
              </a:rPr>
              <a:t>URSS contente car cela a détourné l’attention des nazies vers l’ouest. </a:t>
            </a:r>
          </a:p>
          <a:p>
            <a:pPr lvl="1"/>
            <a:r>
              <a:rPr lang="fr-CA" sz="3200" dirty="0">
                <a:latin typeface="Gill Sans MT" pitchFamily="34" charset="0"/>
              </a:rPr>
              <a:t>Les soldats du Canada ont gagné de bonne expérience pour le Jour-J.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4464050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OÙ ?				</a:t>
            </a:r>
          </a:p>
          <a:p>
            <a:pPr>
              <a:buFontTx/>
              <a:buNone/>
            </a:pPr>
            <a:endParaRPr lang="en-US" sz="400">
              <a:latin typeface="Futura Hv" pitchFamily="34" charset="0"/>
            </a:endParaRPr>
          </a:p>
          <a:p>
            <a:pPr>
              <a:buFontTx/>
              <a:buNone/>
            </a:pPr>
            <a:endParaRPr lang="en-US" sz="400">
              <a:latin typeface="Futura Hv" pitchFamily="34" charset="0"/>
            </a:endParaRPr>
          </a:p>
          <a:p>
            <a:pPr>
              <a:buFontTx/>
              <a:buNone/>
            </a:pPr>
            <a:endParaRPr lang="en-US" sz="400">
              <a:latin typeface="Futura Hv" pitchFamily="34" charset="0"/>
            </a:endParaRPr>
          </a:p>
          <a:p>
            <a:pPr>
              <a:buFontTx/>
              <a:buNone/>
            </a:pPr>
            <a:endParaRPr lang="en-US" sz="1000">
              <a:latin typeface="Futura Hv" pitchFamily="34" charset="0"/>
            </a:endParaRPr>
          </a:p>
          <a:p>
            <a:pPr>
              <a:buFontTx/>
              <a:buNone/>
            </a:pPr>
            <a:endParaRPr lang="en-US" sz="2800">
              <a:latin typeface="Futura Hv" pitchFamily="34" charset="0"/>
            </a:endParaRP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QUAND ?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QUI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RÉSULTAT 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SECONDE GUERRE MONDIALE – LES BATAILLES</a:t>
            </a:r>
            <a:endParaRPr lang="en-US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LA BATAILLE DE LA SICILE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3276600" y="1268413"/>
            <a:ext cx="5759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L’île de la Sicile (Italie) dans la Méditerranée (ceci fait partie de la Cp. Ital.)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juillet-août 1943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CANADA vs. ALLEMAGNE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Le Canada a joué un rôle très importante dans la libération de la Sicile des forces nazies. Avec la Sicile liberée, les Alliés pouvaient commencer la liberation de toute la péninsule italienne.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50741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OÙ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QUAND ?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QUI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RÉSULTAT 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SECONDE GUERRE MONDIALE – LES BATAILLES</a:t>
            </a:r>
            <a:endParaRPr lang="en-US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LA CAMPAGNE ITALIENNE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sp>
        <p:nvSpPr>
          <p:cNvPr id="14340" name="Content Placeholder 2"/>
          <p:cNvSpPr>
            <a:spLocks/>
          </p:cNvSpPr>
          <p:nvPr/>
        </p:nvSpPr>
        <p:spPr bwMode="auto">
          <a:xfrm>
            <a:off x="3409950" y="1268413"/>
            <a:ext cx="57340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Toute l’Italie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1943 à 1944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CANADA vs. ALLEMAGNE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Futura Hv" pitchFamily="34" charset="0"/>
              </a:rPr>
              <a:t>Le sud était libéré assez facilement, mais la résistance augmentait plus vers le nord. Les Canadiens, avec les autres Alliés brisent les lignes GUSTAV et GOTHIQUE.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570" name="Picture 2" descr="italy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0"/>
            <a:ext cx="5699125" cy="6524625"/>
          </a:xfrm>
          <a:prstGeom prst="rect">
            <a:avLst/>
          </a:prstGeom>
          <a:noFill/>
        </p:spPr>
      </p:pic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5699125" cy="6524625"/>
          </a:xfrm>
          <a:prstGeom prst="rect">
            <a:avLst/>
          </a:prstGeom>
          <a:noFill/>
        </p:spPr>
      </p:pic>
      <p:pic>
        <p:nvPicPr>
          <p:cNvPr id="877572" name="Picture 4" descr="swast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5589588"/>
            <a:ext cx="431800" cy="403225"/>
          </a:xfrm>
          <a:prstGeom prst="rect">
            <a:avLst/>
          </a:prstGeom>
          <a:noFill/>
        </p:spPr>
      </p:pic>
      <p:pic>
        <p:nvPicPr>
          <p:cNvPr id="877573" name="Picture 5" descr="swast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284538"/>
            <a:ext cx="431800" cy="403225"/>
          </a:xfrm>
          <a:prstGeom prst="rect">
            <a:avLst/>
          </a:prstGeom>
          <a:noFill/>
        </p:spPr>
      </p:pic>
      <p:pic>
        <p:nvPicPr>
          <p:cNvPr id="877574" name="Picture 6" descr="swast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636838"/>
            <a:ext cx="431800" cy="403225"/>
          </a:xfrm>
          <a:prstGeom prst="rect">
            <a:avLst/>
          </a:prstGeom>
          <a:noFill/>
        </p:spPr>
      </p:pic>
      <p:pic>
        <p:nvPicPr>
          <p:cNvPr id="877575" name="Picture 7" descr="swast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412875"/>
            <a:ext cx="431800" cy="403225"/>
          </a:xfrm>
          <a:prstGeom prst="rect">
            <a:avLst/>
          </a:prstGeom>
          <a:noFill/>
        </p:spPr>
      </p:pic>
      <p:pic>
        <p:nvPicPr>
          <p:cNvPr id="877576" name="Picture 8" descr="Canadian 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5734050"/>
            <a:ext cx="531813" cy="284163"/>
          </a:xfrm>
          <a:prstGeom prst="rect">
            <a:avLst/>
          </a:prstGeom>
          <a:noFill/>
        </p:spPr>
      </p:pic>
      <p:sp>
        <p:nvSpPr>
          <p:cNvPr id="877577" name="Text Box 9"/>
          <p:cNvSpPr txBox="1">
            <a:spLocks noChangeArrowheads="1"/>
          </p:cNvSpPr>
          <p:nvPr/>
        </p:nvSpPr>
        <p:spPr bwMode="auto">
          <a:xfrm>
            <a:off x="250825" y="260350"/>
            <a:ext cx="2808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>
                <a:latin typeface="Garamond" pitchFamily="18" charset="0"/>
                <a:cs typeface="Arial" charset="0"/>
              </a:rPr>
              <a:t>En 1943, les forces canadiennes sont arrivés en Sicile pour lutter contre les forces nazies.</a:t>
            </a:r>
          </a:p>
        </p:txBody>
      </p:sp>
      <p:sp>
        <p:nvSpPr>
          <p:cNvPr id="877578" name="Text Box 10"/>
          <p:cNvSpPr txBox="1">
            <a:spLocks noChangeArrowheads="1"/>
          </p:cNvSpPr>
          <p:nvPr/>
        </p:nvSpPr>
        <p:spPr bwMode="auto">
          <a:xfrm>
            <a:off x="179388" y="571480"/>
            <a:ext cx="28082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>
                <a:latin typeface="Garamond" pitchFamily="18" charset="0"/>
                <a:cs typeface="Arial" charset="0"/>
              </a:rPr>
              <a:t>Les forces canadiennes ont continué de lutter vers le nord de la péninsule italienne pour atteindre la ligne Gustav.</a:t>
            </a:r>
          </a:p>
        </p:txBody>
      </p:sp>
      <p:sp>
        <p:nvSpPr>
          <p:cNvPr id="877579" name="Text Box 11"/>
          <p:cNvSpPr txBox="1">
            <a:spLocks noChangeArrowheads="1"/>
          </p:cNvSpPr>
          <p:nvPr/>
        </p:nvSpPr>
        <p:spPr bwMode="auto">
          <a:xfrm>
            <a:off x="0" y="3061644"/>
            <a:ext cx="327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>
                <a:latin typeface="Garamond" pitchFamily="18" charset="0"/>
                <a:cs typeface="Arial" charset="0"/>
              </a:rPr>
              <a:t>Après avoir cassé la ligne Gustav, ils ont continué vers la ligne Adolf Hitler, la dernière défense avant Rome.</a:t>
            </a:r>
          </a:p>
        </p:txBody>
      </p:sp>
      <p:sp>
        <p:nvSpPr>
          <p:cNvPr id="877580" name="Text Box 12"/>
          <p:cNvSpPr txBox="1">
            <a:spLocks noChangeArrowheads="1"/>
          </p:cNvSpPr>
          <p:nvPr/>
        </p:nvSpPr>
        <p:spPr bwMode="auto">
          <a:xfrm>
            <a:off x="0" y="3644900"/>
            <a:ext cx="327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>
                <a:latin typeface="Garamond" pitchFamily="18" charset="0"/>
                <a:cs typeface="Arial" charset="0"/>
              </a:rPr>
              <a:t>Après la chute de Rome, les soldats canadiens ont marché vers la ligne Gothique où ils ont bien lutté, mais étaient mis en réserve.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7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77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6 C 0.00607 -0.00277 0.01128 -0.00647 0.01666 -0.0111 C 0.02361 -0.01041 0.04305 -0.01272 0.0434 -0.00462 C 0.04427 0.01691 0.046 0.04515 0.0283 0.05325 C 0.01944 0.05255 0.01041 0.05278 0.00173 0.05093 C -0.00365 0.04978 -0.00834 0.03334 -0.00834 0.03334 C -0.01077 0.02061 -0.0125 0.01621 -0.00834 7.40741E-6 C -0.00782 -0.00231 -0.00486 -0.00115 -0.0033 -0.00231 C -0.00157 -0.00347 3.05556E-6 -0.00555 0.00173 -0.00671 C 0.00798 -0.01087 0.01493 -0.00995 0.0217 -0.0111 C 0.02951 -0.01249 0.03732 -0.01458 0.04496 -0.01782 C 0.05642 -0.02823 0.05121 -0.02522 0.06007 -0.02893 C 0.06232 -0.03333 0.06441 -0.03796 0.06666 -0.04235 C 0.07152 -0.05231 0.07951 -0.05138 0.08663 -0.05347 C 0.09218 -0.05509 0.09774 -0.05833 0.1033 -0.06018 C 0.10868 -0.08032 0.10295 -0.10208 0.10833 -0.12222 C 0.10764 -0.14305 0.11493 -0.17384 0.1 -0.1868 C 0.09114 -0.20462 0.10277 -0.18309 0.09166 -0.19791 C 0.09027 -0.19976 0.08975 -0.20254 0.08836 -0.20462 C 0.08246 -0.21365 0.07586 -0.22453 0.0684 -0.23124 C 0.05382 -0.25948 0.05086 -0.25347 0.0217 -0.25555 C 0.01979 -0.26296 0.01927 -0.26782 0.01493 -0.27337 C 0.00659 -0.3074 0.01007 -0.30485 0.01007 -0.36018 " pathEditMode="relative" ptsTypes="ffffffffffffffffffffffA">
                                      <p:cBhvr>
                                        <p:cTn id="20" dur="2000" fill="hold"/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02777 C 0.02483 -0.03912 0.0283 -0.05301 0.03524 -0.06111 C 0.05885 -0.08889 0.03247 -0.05463 0.05521 -0.07453 C 0.05851 -0.07754 0.06198 -0.08032 0.06528 -0.08333 C 0.0691 -0.0868 0.07101 -0.0875 0.07361 -0.09236 C 0.07604 -0.09652 0.08021 -0.10555 0.08021 -0.10555 C 0.08108 -0.11227 0.08351 -0.11875 0.08351 -0.12569 C 0.08351 -0.14421 0.08299 -0.16273 0.08194 -0.18125 C 0.0816 -0.18703 0.07865 -0.18958 0.07691 -0.19444 C 0.07448 -0.20069 0.07344 -0.20787 0.07188 -0.21458 C 0.06823 -0.2294 0.06701 -0.2368 0.05694 -0.2456 C 0.05278 -0.25416 0.04618 -0.25648 0.04028 -0.26342 C 0.03681 -0.26759 0.03351 -0.27222 0.03021 -0.27662 C 0.02899 -0.27824 0.02674 -0.27801 0.02517 -0.27893 C 0.01684 -0.28379 0.01076 -0.28935 0.00191 -0.29236 C -0.00729 -0.30416 -0.00972 -0.32453 -0.00972 -0.3412 " pathEditMode="relative" ptsTypes="fffffffffffffffA">
                                      <p:cBhvr>
                                        <p:cTn id="23" dur="2000" fill="hold"/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7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0677 -0.00949 0.01406 -0.00625 0.02326 -0.00462 C 0.0283 0.01505 0.02708 0.02477 0.01336 0.03102 C 0.00086 0.0294 -0.00799 0.03357 -0.01164 0.0176 C -0.01025 0.00394 -0.01164 -0.00185 -0.0033 -0.00902 C 1.94444E-6 -0.00833 0.00364 -0.00902 0.00659 -0.00671 C 0.00989 -0.00416 0.00781 0.00672 0.00659 0.0088 C 0.00555 0.01065 0.0033 0.01042 0.00173 0.01112 C -0.02361 0.00788 -0.01198 0.01274 -0.025 -0.00462 C -0.02761 -0.01458 -0.03264 -0.02013 -0.03837 -0.02685 C -0.04983 -0.0405 -0.04202 -0.03611 -0.05174 -0.04004 C -0.05539 -0.04745 -0.05295 -0.04675 -0.0566 -0.04675 " pathEditMode="relative" ptsTypes="fffffffffffA">
                                      <p:cBhvr>
                                        <p:cTn id="32" dur="2000" fill="hold"/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36018 C 0.00955 -0.36319 0.00989 -0.36666 0.0085 -0.36897 C 0.00746 -0.37083 0.00486 -0.3699 0.00347 -0.37129 C 0.00052 -0.3743 -0.00052 -0.38008 -0.00156 -0.38448 C 0.00121 -0.39513 0.00764 -0.39883 0.0151 -0.40231 C 0.03455 -0.39559 0.02396 -0.36967 0.0184 -0.34907 C 0.01128 -0.34976 0.00156 -0.34397 -0.00313 -0.35115 C -0.02865 -0.39073 0.00607 -0.37846 0.01007 -0.37777 C 0.01059 -0.37569 0.0118 -0.3736 0.0118 -0.37129 C 0.0118 -0.33032 0.01267 -0.3442 -0.02153 -0.34675 C -0.03299 -0.36203 -0.029 -0.35485 -0.0349 -0.36666 C -0.0375 -0.37708 -0.03959 -0.38587 -0.04323 -0.39559 C -0.04792 -0.42221 -0.04809 -0.42708 -0.04479 -0.46458 C -0.04462 -0.46712 -0.0415 -0.47129 -0.0415 -0.47129 " pathEditMode="relative" ptsTypes="fffffffffffffA">
                                      <p:cBhvr>
                                        <p:cTn id="34" dur="2000" fill="hold"/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37245 C -0.01719 -0.37638 -0.02327 -0.378 -0.02934 -0.38147 C -0.03646 -0.38564 -0.04306 -0.39374 -0.05105 -0.39467 C -0.06111 -0.39583 -0.07101 -0.39629 -0.08108 -0.39698 C -0.0842 -0.40115 -0.08802 -0.40393 -0.09115 -0.4081 C -0.09705 -0.41597 -0.09514 -0.41735 -0.10434 -0.42129 C -0.1066 -0.4206 -0.10938 -0.42106 -0.11111 -0.41921 C -0.11823 -0.4118 -0.1092 -0.41249 -0.11441 -0.41249 " pathEditMode="relative" ptsTypes="fffffffA">
                                      <p:cBhvr>
                                        <p:cTn id="38" dur="2000" fill="hold"/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7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9 -0.47106 C -0.0302 -0.48148 -0.03541 -0.47847 -0.02656 -0.48217 C -0.01788 -0.48032 -0.00243 -0.48171 -0.01822 -0.45555 C -0.02066 -0.45139 -0.02604 -0.45717 -0.02986 -0.45787 C -0.03628 -0.4662 -0.04236 -0.4787 -0.02986 -0.48449 C -0.02951 -0.48449 -0.00468 -0.48125 -0.02326 -0.46666 C -0.0276 -0.46319 -0.03316 -0.46828 -0.03819 -0.46898 C -0.04305 -0.47338 -0.04756 -0.47453 -0.05156 -0.48009 C -0.05329 -0.48727 -0.05989 -0.5 -0.05989 -0.5 C -0.06041 -0.50231 -0.06059 -0.50463 -0.06145 -0.50671 C -0.06232 -0.50856 -0.06423 -0.50926 -0.06493 -0.51111 C -0.06822 -0.5199 -0.06788 -0.52477 -0.06979 -0.53333 C -0.07222 -0.54421 -0.075 -0.55046 -0.07812 -0.55995 C -0.08611 -0.58379 -0.07743 -0.56481 -0.08489 -0.58009 C -0.08663 -0.58727 -0.09322 -0.6 -0.09322 -0.6 C -0.10277 -0.63912 -0.09826 -0.62199 -0.09826 -0.6912 " pathEditMode="relative" ptsTypes="fffffffffffffffA">
                                      <p:cBhvr>
                                        <p:cTn id="47" dur="2000" fill="hold"/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 -0.04676 C -0.05052 -0.04583 -0.04982 -0.0456 -0.0467 -0.03912 C -0.04687 -0.03611 -0.04531 -0.03125 -0.04739 -0.03009 C -0.05625 -0.02477 -0.05833 -0.02917 -0.0625 -0.03472 C -0.06354 -0.04005 -0.06458 -0.04514 -0.05989 -0.04676 C -0.04357 -0.0456 -0.04444 -0.04977 -0.04583 -0.03125 C -0.06285 -0.03287 -0.05503 -0.03009 -0.06163 -0.04236 C -0.06267 -0.04746 -0.06319 -0.04954 -0.0592 -0.05139 C -0.04844 -0.04931 -0.05243 -0.04329 -0.0533 -0.02801 C -0.06059 -0.02917 -0.06163 -0.0294 -0.06666 -0.03565 C -0.07083 -0.04815 -0.0651 -0.03218 -0.07083 -0.04468 C -0.07274 -0.04884 -0.07326 -0.05463 -0.075 -0.05903 C -0.07552 -0.07384 -0.07569 -0.08866 -0.07656 -0.10347 C -0.07708 -0.11273 -0.08125 -0.12246 -0.08333 -0.13125 C -0.08541 -0.13982 -0.08611 -0.14838 -0.08837 -0.15695 C -0.08993 -0.16898 -0.09305 -0.18009 -0.0941 -0.19236 C -0.09479 -0.20972 -0.09653 -0.24329 -0.10503 -0.25903 C -0.10712 -0.26968 -0.11041 -0.28056 -0.11406 -0.29028 C -0.11701 -0.29838 -0.11719 -0.30394 -0.12326 -0.30903 C -0.12673 -0.31621 -0.13246 -0.3213 -0.13663 -0.32801 C -0.13854 -0.33102 -0.13837 -0.33148 -0.13993 -0.33472 C -0.14045 -0.33588 -0.14166 -0.33796 -0.14166 -0.33796 " pathEditMode="relative" ptsTypes="fffffffffffffffffffffA">
                                      <p:cBhvr>
                                        <p:cTn id="49" dur="2000" fill="hold"/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96296E-6 C 0.00313 -0.00834 0.00782 -0.00949 0.01424 -0.01112 C 0.01667 -0.01088 0.02067 -0.0132 0.02171 -0.01019 C 0.02657 0.00277 0.02119 0.01018 0.01424 0.01203 C 0.00365 0.02129 0.00192 0.01088 5.83333E-6 0.00092 C 0.00122 -0.01366 0.00122 -0.0132 0.01164 -0.01019 C 0.01476 -0.00394 0.01789 0.00787 0.01077 0.01111 C 0.00018 0.00949 0.00313 0.01041 -0.00173 0.00092 C -0.00329 -0.00625 -0.00798 -0.01343 -0.01163 -0.01899 C -0.0144 -0.02315 -0.01527 -0.02894 -0.01753 -0.03334 C -0.02031 -0.03889 -0.02378 -0.04375 -0.02673 -0.04908 C -0.02777 -0.05394 -0.02881 -0.05672 -0.0309 -0.06112 C -0.03194 -0.06783 -0.03211 -0.07292 -0.03576 -0.07778 C -0.03767 -0.0882 -0.04218 -0.09537 -0.04583 -0.10463 C -0.04652 -0.10649 -0.04756 -0.10834 -0.04826 -0.11019 C -0.04947 -0.1132 -0.05173 -0.11899 -0.05173 -0.11899 C -0.05277 -0.12524 -0.05538 -0.13102 -0.05746 -0.13681 C -0.05867 -0.14028 -0.05937 -0.14468 -0.06076 -0.14792 C -0.06562 -0.15973 -0.0736 -0.16875 -0.0809 -0.17778 C -0.08228 -0.17963 -0.08298 -0.18241 -0.08419 -0.18449 C -0.08888 -0.1919 -0.09392 -0.20162 -0.10086 -0.20463 C -0.10468 -0.20834 -0.10798 -0.20949 -0.11249 -0.21112 C -0.11406 -0.2125 -0.11597 -0.21297 -0.11753 -0.21459 C -0.11822 -0.21528 -0.1184 -0.2169 -0.11909 -0.21783 C -0.12013 -0.21899 -0.12135 -0.21945 -0.12256 -0.22014 C -0.12499 -0.22454 -0.1269 -0.22709 -0.1309 -0.22894 C -0.13992 -0.2375 -0.15711 -0.2338 -0.16753 -0.23449 C -0.17204 -0.23542 -0.17673 -0.23889 -0.1809 -0.23889 " pathEditMode="relative" ptsTypes="fffffffffffffffffffffffffffA">
                                      <p:cBhvr>
                                        <p:cTn id="51" dur="2000" fill="hold"/>
                                        <p:tgtEl>
                                          <p:spTgt spid="877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87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77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7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-0.39513 C -0.10191 -0.42476 -0.10191 -0.45439 -0.10295 -0.48402 C -0.1033 -0.49166 -0.1092 -0.49953 -0.11128 -0.50624 C -0.1184 -0.52962 -0.12153 -0.57198 -0.13802 -0.58634 C -0.14028 -0.59073 -0.1434 -0.59444 -0.14462 -0.59953 C -0.14514 -0.60184 -0.14514 -0.60462 -0.14635 -0.60624 C -0.14757 -0.60786 -0.14965 -0.60786 -0.15139 -0.60856 C -0.15521 -0.60532 -0.15955 -0.5993 -0.16476 -0.60624 C -0.16597 -0.60786 -0.16128 -0.6074 -0.15972 -0.60856 C -0.15799 -0.60971 -0.1566 -0.6118 -0.15469 -0.61296 C -0.14687 -0.61759 -0.13785 -0.62036 -0.12969 -0.62407 C -0.14583 -0.60254 -0.12205 -0.63356 -0.14132 -0.61064 C -0.14427 -0.60717 -0.14583 -0.60115 -0.14965 -0.59953 C -0.15469 -0.59745 -0.16476 -0.59305 -0.16476 -0.59305 C -0.16111 -0.59768 -0.15608 -0.60092 -0.15295 -0.60624 C -0.14392 -0.62221 -0.15087 -0.61782 -0.14132 -0.62175 C -0.13715 -0.62754 -0.13368 -0.63055 -0.12795 -0.63286 C -0.13646 -0.62546 -0.12934 -0.63055 -0.13976 -0.62638 C -0.14305 -0.62499 -0.14965 -0.62175 -0.14965 -0.62175 C -0.15156 -0.61458 -0.14965 -0.61527 -0.15295 -0.61527 " pathEditMode="relative" ptsTypes="fffffffffffffffffffA">
                                      <p:cBhvr>
                                        <p:cTn id="70" dur="2000" fill="hold"/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877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7" grpId="0"/>
      <p:bldP spid="877577" grpId="1"/>
      <p:bldP spid="877578" grpId="0" build="allAtOnce"/>
      <p:bldP spid="877579" grpId="0"/>
      <p:bldP spid="877579" grpId="1"/>
      <p:bldP spid="87758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50741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OÙ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QUAND ?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QUI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RÉSULTAT ?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SECONDE GUERRE MONDIALE – LES BATAILLES</a:t>
            </a:r>
            <a:endParaRPr lang="en-US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LA BATAILLE D’ORTONA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sp>
        <p:nvSpPr>
          <p:cNvPr id="28676" name="Content Placeholder 2"/>
          <p:cNvSpPr>
            <a:spLocks/>
          </p:cNvSpPr>
          <p:nvPr/>
        </p:nvSpPr>
        <p:spPr bwMode="auto">
          <a:xfrm>
            <a:off x="2843213" y="1268413"/>
            <a:ext cx="608650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La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ville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d’Ortona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Italie</a:t>
            </a:r>
            <a:endParaRPr lang="en-US" sz="2800" dirty="0">
              <a:solidFill>
                <a:srgbClr val="000000"/>
              </a:solidFill>
              <a:latin typeface="Futura Hv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décembre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1943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CANADA vs. ALLEMAGNE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Combat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très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difficle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(« </a:t>
            </a:r>
            <a:r>
              <a:rPr lang="en-US" sz="2800" i="1" dirty="0" err="1">
                <a:solidFill>
                  <a:srgbClr val="000000"/>
                </a:solidFill>
                <a:latin typeface="Futura Hv" pitchFamily="34" charset="0"/>
              </a:rPr>
              <a:t>décembre</a:t>
            </a:r>
            <a:r>
              <a:rPr lang="en-US" sz="2800" i="1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Futura Hv" pitchFamily="34" charset="0"/>
              </a:rPr>
              <a:t>sanglant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»). Les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Canadiens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utilisaient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le “mouse-holing” pour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éviter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le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débris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et les snipers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dans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les rues. Après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avoir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détruit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ville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dans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le combat, les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Allemands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avaient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peu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ressources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perdaient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trop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soldats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alors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ont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retiré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de la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ville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bldLvl="5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50741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OÙ ?				</a:t>
            </a:r>
          </a:p>
          <a:p>
            <a:pPr>
              <a:buFontTx/>
              <a:buNone/>
            </a:pPr>
            <a:endParaRPr lang="en-US" sz="2800">
              <a:latin typeface="Futura Hv" pitchFamily="34" charset="0"/>
            </a:endParaRPr>
          </a:p>
          <a:p>
            <a:pPr>
              <a:buFontTx/>
              <a:buNone/>
            </a:pPr>
            <a:endParaRPr lang="en-US" sz="1000">
              <a:latin typeface="Futura Hv" pitchFamily="34" charset="0"/>
            </a:endParaRPr>
          </a:p>
          <a:p>
            <a:pPr>
              <a:buFontTx/>
              <a:buNone/>
            </a:pPr>
            <a:endParaRPr lang="en-US" sz="1000">
              <a:latin typeface="Futura Hv" pitchFamily="34" charset="0"/>
            </a:endParaRP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QUAND ?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QUI ?				</a:t>
            </a: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TECHNOLOGIES ?</a:t>
            </a:r>
          </a:p>
          <a:p>
            <a:pPr>
              <a:buFontTx/>
              <a:buNone/>
            </a:pPr>
            <a:endParaRPr lang="en-US" sz="2800">
              <a:latin typeface="Futura Hv" pitchFamily="34" charset="0"/>
            </a:endParaRPr>
          </a:p>
          <a:p>
            <a:pPr>
              <a:buFontTx/>
              <a:buNone/>
            </a:pPr>
            <a:endParaRPr lang="en-US" sz="500">
              <a:latin typeface="Futura Hv" pitchFamily="34" charset="0"/>
            </a:endParaRPr>
          </a:p>
          <a:p>
            <a:pPr>
              <a:buFontTx/>
              <a:buNone/>
            </a:pPr>
            <a:endParaRPr lang="en-US" sz="500">
              <a:latin typeface="Futura Hv" pitchFamily="34" charset="0"/>
            </a:endParaRPr>
          </a:p>
          <a:p>
            <a:pPr>
              <a:buFontTx/>
              <a:buNone/>
            </a:pPr>
            <a:endParaRPr lang="en-US" sz="500">
              <a:latin typeface="Futura Hv" pitchFamily="34" charset="0"/>
            </a:endParaRPr>
          </a:p>
          <a:p>
            <a:pPr>
              <a:buFontTx/>
              <a:buNone/>
            </a:pPr>
            <a:r>
              <a:rPr lang="en-US" sz="2800">
                <a:latin typeface="Futura Hv" pitchFamily="34" charset="0"/>
              </a:rPr>
              <a:t>ISSUE 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>
                  <a:alpha val="39999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SECONDE GUERRE MONDIALE – LES BATAILLES</a:t>
            </a:r>
            <a:endParaRPr lang="en-US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ik Regular" pitchFamily="2" charset="0"/>
              </a:rPr>
              <a:t>JOUR-J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tik Regular" pitchFamily="2" charset="0"/>
            </a:endParaRPr>
          </a:p>
        </p:txBody>
      </p:sp>
      <p:sp>
        <p:nvSpPr>
          <p:cNvPr id="22532" name="Content Placeholder 2"/>
          <p:cNvSpPr>
            <a:spLocks/>
          </p:cNvSpPr>
          <p:nvPr/>
        </p:nvSpPr>
        <p:spPr bwMode="auto">
          <a:xfrm>
            <a:off x="3409950" y="1268413"/>
            <a:ext cx="55546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France, les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plages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Normandie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et non à Calais,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comme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pensait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Hitler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Le 6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juin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1944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Les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Alliés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vs. ALLEMAGNE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Mulberry pour transporter les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Alliés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outils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à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l’autre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côté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de la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Manche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Point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tournant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dans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l’Europe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l’OUEST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, on chasse les Nazis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vers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Futura Hv" pitchFamily="34" charset="0"/>
              </a:rPr>
              <a:t>Allemange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. </a:t>
            </a:r>
            <a:r>
              <a:rPr lang="en-US" sz="2800" u="sng" dirty="0">
                <a:solidFill>
                  <a:srgbClr val="000000"/>
                </a:solidFill>
                <a:latin typeface="Futura Hv" pitchFamily="34" charset="0"/>
              </a:rPr>
              <a:t>La </a:t>
            </a:r>
            <a:r>
              <a:rPr lang="en-US" sz="2800" u="sng" dirty="0" err="1">
                <a:solidFill>
                  <a:srgbClr val="000000"/>
                </a:solidFill>
                <a:latin typeface="Futura Hv" pitchFamily="34" charset="0"/>
              </a:rPr>
              <a:t>libération</a:t>
            </a:r>
            <a:r>
              <a:rPr lang="en-US" sz="2800" u="sng" dirty="0">
                <a:solidFill>
                  <a:srgbClr val="000000"/>
                </a:solidFill>
                <a:latin typeface="Futura Hv" pitchFamily="34" charset="0"/>
              </a:rPr>
              <a:t> de la France a </a:t>
            </a:r>
            <a:r>
              <a:rPr lang="en-US" sz="2800" u="sng" dirty="0" err="1">
                <a:solidFill>
                  <a:srgbClr val="000000"/>
                </a:solidFill>
                <a:latin typeface="Futura Hv" pitchFamily="34" charset="0"/>
              </a:rPr>
              <a:t>commencé</a:t>
            </a:r>
            <a:r>
              <a:rPr lang="en-US" sz="2800" dirty="0">
                <a:solidFill>
                  <a:srgbClr val="000000"/>
                </a:solidFill>
                <a:latin typeface="Futura Hv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embarquements du Jour-J</a:t>
            </a:r>
          </a:p>
        </p:txBody>
      </p:sp>
      <p:pic>
        <p:nvPicPr>
          <p:cNvPr id="848899" name="Picture 3" descr="map_d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628775"/>
            <a:ext cx="5538787" cy="4154488"/>
          </a:xfrm>
          <a:prstGeom prst="rect">
            <a:avLst/>
          </a:prstGeom>
          <a:noFill/>
        </p:spPr>
      </p:pic>
      <p:pic>
        <p:nvPicPr>
          <p:cNvPr id="848900" name="Picture 4" descr="Canadian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76700"/>
            <a:ext cx="98107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plage</a:t>
            </a:r>
            <a:r>
              <a:rPr lang="en-US" dirty="0"/>
              <a:t> « Juno »</a:t>
            </a:r>
          </a:p>
        </p:txBody>
      </p:sp>
      <p:pic>
        <p:nvPicPr>
          <p:cNvPr id="850947" name="Picture 3" descr="LE CANADA LE JOUR 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484313"/>
            <a:ext cx="6264275" cy="485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Juno</a:t>
            </a:r>
          </a:p>
        </p:txBody>
      </p:sp>
      <p:pic>
        <p:nvPicPr>
          <p:cNvPr id="852996" name="Picture 4" descr="dda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033838" cy="2998788"/>
          </a:xfrm>
          <a:prstGeom prst="rect">
            <a:avLst/>
          </a:prstGeom>
          <a:noFill/>
        </p:spPr>
      </p:pic>
      <p:pic>
        <p:nvPicPr>
          <p:cNvPr id="852997" name="Picture 5" descr="cp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4319587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8" name="Picture 4" descr="DDay-2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26" name="Picture 2" descr="Inflation19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19675" cy="68580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11781" y="439895"/>
            <a:ext cx="39608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600" b="1" i="1" dirty="0">
                <a:latin typeface="Calibri" pitchFamily="34" charset="0"/>
              </a:rPr>
              <a:t>Une femme allemande en train de brûler son argent, car l’argent brûlait plus longtemps que la quantité de bois de chauffage que l’argent pouvait acheter.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044" name="Picture 4" descr="p010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6851"/>
            <a:ext cx="6715172" cy="6831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3268</Words>
  <Application>Microsoft Office PowerPoint</Application>
  <PresentationFormat>Affichage à l'écran (4:3)</PresentationFormat>
  <Paragraphs>474</Paragraphs>
  <Slides>90</Slides>
  <Notes>90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90</vt:i4>
      </vt:variant>
    </vt:vector>
  </HeadingPairs>
  <TitlesOfParts>
    <vt:vector size="106" baseType="lpstr">
      <vt:lpstr>Arial</vt:lpstr>
      <vt:lpstr>Batik Regular</vt:lpstr>
      <vt:lpstr>Calibri</vt:lpstr>
      <vt:lpstr>Eras Demi ITC</vt:lpstr>
      <vt:lpstr>Futura Hv</vt:lpstr>
      <vt:lpstr>Garamond</vt:lpstr>
      <vt:lpstr>Gill Sans MT</vt:lpstr>
      <vt:lpstr>Gill Sans MT Condensed</vt:lpstr>
      <vt:lpstr>Gourmand</vt:lpstr>
      <vt:lpstr>Wingdings</vt:lpstr>
      <vt:lpstr>Wingdings 2</vt:lpstr>
      <vt:lpstr>Default Design</vt:lpstr>
      <vt:lpstr>Stream</vt:lpstr>
      <vt:lpstr>1_Default Design</vt:lpstr>
      <vt:lpstr>2_Default Design</vt:lpstr>
      <vt:lpstr>1_Stream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Straw That Broke The Camel's Back</vt:lpstr>
      <vt:lpstr>Les forces armées du Canada au début de la guerre</vt:lpstr>
      <vt:lpstr>Soldats canadiens, ca. 1940</vt:lpstr>
      <vt:lpstr>La contribution de Terre-Neuve</vt:lpstr>
      <vt:lpstr>Newfoundlanders</vt:lpstr>
      <vt:lpstr>Les alliances étaient en place …</vt:lpstr>
      <vt:lpstr>L’URSS</vt:lpstr>
      <vt:lpstr>Présentation PowerPoint</vt:lpstr>
      <vt:lpstr>Présentation PowerPoint</vt:lpstr>
      <vt:lpstr>Présentation PowerPoint</vt:lpstr>
      <vt:lpstr>Phase 1 : Les défaites alliées</vt:lpstr>
      <vt:lpstr>Présentation PowerPoint</vt:lpstr>
      <vt:lpstr>Soldats allemands en Norvège – 1940</vt:lpstr>
      <vt:lpstr>Soldats allemands près de Copenhague – 1940</vt:lpstr>
      <vt:lpstr>Soldats allemands aux Pays-Bas – 1940</vt:lpstr>
      <vt:lpstr>Présentation PowerPoint</vt:lpstr>
      <vt:lpstr>Présentation PowerPoint</vt:lpstr>
      <vt:lpstr>Présentation PowerPoint</vt:lpstr>
      <vt:lpstr>Présentation PowerPoint</vt:lpstr>
      <vt:lpstr>L’évacuation de Dunkerque </vt:lpstr>
      <vt:lpstr>Dunkerque </vt:lpstr>
      <vt:lpstr>Présentation PowerPoint</vt:lpstr>
      <vt:lpstr>La défense de Hong Kong</vt:lpstr>
      <vt:lpstr>La défense de Hong Kong</vt:lpstr>
      <vt:lpstr>Présentation PowerPoint</vt:lpstr>
      <vt:lpstr>Dieppe</vt:lpstr>
      <vt:lpstr>Dieppe</vt:lpstr>
      <vt:lpstr>Dieppe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embarquements du Jour-J</vt:lpstr>
      <vt:lpstr>La plage « Juno »</vt:lpstr>
      <vt:lpstr>Juno</vt:lpstr>
      <vt:lpstr>Présentation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King</dc:creator>
  <cp:lastModifiedBy>Christine Lagrandeur</cp:lastModifiedBy>
  <cp:revision>96</cp:revision>
  <dcterms:created xsi:type="dcterms:W3CDTF">2007-11-13T02:17:48Z</dcterms:created>
  <dcterms:modified xsi:type="dcterms:W3CDTF">2019-07-21T19:56:27Z</dcterms:modified>
</cp:coreProperties>
</file>