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4"/>
  </p:notesMasterIdLst>
  <p:sldIdLst>
    <p:sldId id="257" r:id="rId2"/>
    <p:sldId id="258" r:id="rId3"/>
    <p:sldId id="297" r:id="rId4"/>
    <p:sldId id="260" r:id="rId5"/>
    <p:sldId id="266" r:id="rId6"/>
    <p:sldId id="261" r:id="rId7"/>
    <p:sldId id="298" r:id="rId8"/>
    <p:sldId id="262" r:id="rId9"/>
    <p:sldId id="295" r:id="rId10"/>
    <p:sldId id="263" r:id="rId11"/>
    <p:sldId id="264" r:id="rId12"/>
    <p:sldId id="269" r:id="rId13"/>
    <p:sldId id="296" r:id="rId14"/>
    <p:sldId id="270" r:id="rId15"/>
    <p:sldId id="299" r:id="rId16"/>
    <p:sldId id="267" r:id="rId17"/>
    <p:sldId id="268" r:id="rId18"/>
    <p:sldId id="272" r:id="rId19"/>
    <p:sldId id="300" r:id="rId20"/>
    <p:sldId id="274" r:id="rId21"/>
    <p:sldId id="275" r:id="rId22"/>
    <p:sldId id="287" r:id="rId23"/>
    <p:sldId id="276" r:id="rId24"/>
    <p:sldId id="277" r:id="rId25"/>
    <p:sldId id="278" r:id="rId26"/>
    <p:sldId id="279" r:id="rId27"/>
    <p:sldId id="280" r:id="rId28"/>
    <p:sldId id="294" r:id="rId29"/>
    <p:sldId id="288" r:id="rId30"/>
    <p:sldId id="289" r:id="rId31"/>
    <p:sldId id="290" r:id="rId32"/>
    <p:sldId id="281" r:id="rId33"/>
    <p:sldId id="282" r:id="rId34"/>
    <p:sldId id="301" r:id="rId35"/>
    <p:sldId id="283" r:id="rId36"/>
    <p:sldId id="285" r:id="rId37"/>
    <p:sldId id="291" r:id="rId38"/>
    <p:sldId id="292" r:id="rId39"/>
    <p:sldId id="293" r:id="rId40"/>
    <p:sldId id="303" r:id="rId41"/>
    <p:sldId id="302" r:id="rId42"/>
    <p:sldId id="28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38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9EBA0-F617-D048-A139-1B9078433EF5}" type="datetimeFigureOut">
              <a:rPr lang="en-US" smtClean="0"/>
              <a:t>7/24/2019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DE0F3-0047-414D-AA8D-DCDEC584A489}" type="slidenum">
              <a:rPr lang="en-US" smtClean="0"/>
              <a:t>‹N°›</a:t>
            </a:fld>
            <a:endParaRPr lang="en-US"/>
          </a:p>
        </p:txBody>
      </p:sp>
    </p:spTree>
    <p:extLst>
      <p:ext uri="{BB962C8B-B14F-4D97-AF65-F5344CB8AC3E}">
        <p14:creationId xmlns:p14="http://schemas.microsoft.com/office/powerpoint/2010/main" val="20833193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321F02B-068B-1645-83BF-6CCF07379285}" type="slidenum">
              <a:rPr lang="en-CA"/>
              <a:pPr/>
              <a:t>2</a:t>
            </a:fld>
            <a:endParaRPr lang="en-CA"/>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Lucida Sans" charset="0"/>
              </a:rPr>
              <a:t>When did WWII break out?The Second World War began at dawn on September 1, 1939, as the German Armies swept into Poland. With the full fury of the </a:t>
            </a:r>
            <a:r>
              <a:rPr lang="en-US" b="1" i="1">
                <a:latin typeface="Lucida Sans" charset="0"/>
              </a:rPr>
              <a:t>blitzkrieg</a:t>
            </a:r>
            <a:r>
              <a:rPr lang="en-US" b="1">
                <a:latin typeface="Lucida Sans" charset="0"/>
              </a:rPr>
              <a:t> - the lightning war - the German armoured (Panzer) divisions destroyed Polish defenses in the west. The Soviet troops, as previously agreed with Germany, crossed the eastern frontier. Trapped between two advancing armies Polish resistance ended. Poland surrendered. </a:t>
            </a:r>
            <a:br>
              <a:rPr lang="en-US" b="1">
                <a:latin typeface="Lucida Sans" charset="0"/>
              </a:rPr>
            </a:br>
            <a:br>
              <a:rPr lang="en-US" b="1">
                <a:latin typeface="Lucida Sans" charset="0"/>
              </a:rPr>
            </a:br>
            <a:r>
              <a:rPr lang="en-US" b="1">
                <a:latin typeface="Lucida Sans" charset="0"/>
              </a:rPr>
              <a:t>Image:  </a:t>
            </a:r>
            <a:r>
              <a:rPr lang="en-US" b="1">
                <a:solidFill>
                  <a:schemeClr val="hlink"/>
                </a:solidFill>
                <a:latin typeface="Lucida Sans" charset="0"/>
              </a:rPr>
              <a:t>German troops parade through Warsaw after the surrender of Poland. September 28-30, 1939.</a:t>
            </a:r>
          </a:p>
          <a:p>
            <a:pPr eaLnBrk="1" hangingPunct="1"/>
            <a:endParaRPr lang="en-US" b="1">
              <a:latin typeface="Lucida Sans" charset="0"/>
            </a:endParaRPr>
          </a:p>
          <a:p>
            <a:pPr eaLnBrk="1" hangingPunct="1"/>
            <a:endParaRPr lang="en-CA">
              <a:latin typeface="Calibri" charset="0"/>
            </a:endParaRPr>
          </a:p>
        </p:txBody>
      </p:sp>
    </p:spTree>
    <p:extLst>
      <p:ext uri="{BB962C8B-B14F-4D97-AF65-F5344CB8AC3E}">
        <p14:creationId xmlns:p14="http://schemas.microsoft.com/office/powerpoint/2010/main" val="255687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75DDE0F3-0047-414D-AA8D-DCDEC584A489}" type="slidenum">
              <a:rPr lang="en-US" smtClean="0"/>
              <a:t>8</a:t>
            </a:fld>
            <a:endParaRPr lang="en-US"/>
          </a:p>
        </p:txBody>
      </p:sp>
    </p:spTree>
    <p:extLst>
      <p:ext uri="{BB962C8B-B14F-4D97-AF65-F5344CB8AC3E}">
        <p14:creationId xmlns:p14="http://schemas.microsoft.com/office/powerpoint/2010/main" val="118253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Modifiez le style du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BFFE51C-9CBD-DC4B-9356-7A7BE7E11372}" type="datetimeFigureOut">
              <a:rPr lang="en-US" smtClean="0"/>
              <a:t>7/24/2019</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54B9221E-A417-6F4E-8C84-B2FC95C2260A}" type="slidenum">
              <a:rPr lang="en-US" smtClean="0"/>
              <a:t>‹N°›</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817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FFE51C-9CBD-DC4B-9356-7A7BE7E1137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9221E-A417-6F4E-8C84-B2FC95C2260A}" type="slidenum">
              <a:rPr lang="en-US" smtClean="0"/>
              <a:t>‹N°›</a:t>
            </a:fld>
            <a:endParaRPr lang="en-US"/>
          </a:p>
        </p:txBody>
      </p:sp>
    </p:spTree>
    <p:extLst>
      <p:ext uri="{BB962C8B-B14F-4D97-AF65-F5344CB8AC3E}">
        <p14:creationId xmlns:p14="http://schemas.microsoft.com/office/powerpoint/2010/main" val="117984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FFE51C-9CBD-DC4B-9356-7A7BE7E1137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9221E-A417-6F4E-8C84-B2FC95C2260A}" type="slidenum">
              <a:rPr lang="en-US" smtClean="0"/>
              <a:t>‹N°›</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672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B86EDD-BF6A-3E46-A555-2D39916C7532}" type="slidenum">
              <a:rPr lang="en-US"/>
              <a:pPr/>
              <a:t>‹N°›</a:t>
            </a:fld>
            <a:endParaRPr lang="en-US"/>
          </a:p>
        </p:txBody>
      </p:sp>
    </p:spTree>
    <p:extLst>
      <p:ext uri="{BB962C8B-B14F-4D97-AF65-F5344CB8AC3E}">
        <p14:creationId xmlns:p14="http://schemas.microsoft.com/office/powerpoint/2010/main" val="304802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5" name="Date Placeholder 4"/>
          <p:cNvSpPr>
            <a:spLocks noGrp="1"/>
          </p:cNvSpPr>
          <p:nvPr>
            <p:ph type="dt" sz="half" idx="10"/>
          </p:nvPr>
        </p:nvSpPr>
        <p:spPr/>
        <p:txBody>
          <a:bodyPr/>
          <a:lstStyle/>
          <a:p>
            <a:fld id="{3BFFE51C-9CBD-DC4B-9356-7A7BE7E11372}"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9221E-A417-6F4E-8C84-B2FC95C2260A}" type="slidenum">
              <a:rPr lang="en-US" smtClean="0"/>
              <a:t>‹N°›</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909835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5"/>
          <p:cNvSpPr>
            <a:spLocks noGrp="1"/>
          </p:cNvSpPr>
          <p:nvPr>
            <p:ph type="dt" sz="half" idx="10"/>
          </p:nvPr>
        </p:nvSpPr>
        <p:spPr>
          <a:xfrm>
            <a:off x="609600" y="6245225"/>
            <a:ext cx="19812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1981200" cy="476250"/>
          </a:xfrm>
        </p:spPr>
        <p:txBody>
          <a:bodyPr/>
          <a:lstStyle>
            <a:lvl1pPr>
              <a:defRPr/>
            </a:lvl1pPr>
          </a:lstStyle>
          <a:p>
            <a:fld id="{A25C64E4-1B46-2A4D-8B4D-4AA7D8F787A5}" type="slidenum">
              <a:rPr lang="en-US"/>
              <a:pPr/>
              <a:t>‹N°›</a:t>
            </a:fld>
            <a:endParaRPr lang="en-US"/>
          </a:p>
        </p:txBody>
      </p:sp>
    </p:spTree>
    <p:extLst>
      <p:ext uri="{BB962C8B-B14F-4D97-AF65-F5344CB8AC3E}">
        <p14:creationId xmlns:p14="http://schemas.microsoft.com/office/powerpoint/2010/main" val="190984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CA"/>
              <a:t>Click to edit Master title style</a:t>
            </a:r>
            <a:endParaRPr lang="en-US"/>
          </a:p>
        </p:txBody>
      </p:sp>
      <p:sp>
        <p:nvSpPr>
          <p:cNvPr id="3" name="ClipArt Placeholder 2"/>
          <p:cNvSpPr>
            <a:spLocks noGrp="1"/>
          </p:cNvSpPr>
          <p:nvPr>
            <p:ph type="clipArt" sz="half" idx="1"/>
          </p:nvPr>
        </p:nvSpPr>
        <p:spPr>
          <a:xfrm>
            <a:off x="914400" y="1600200"/>
            <a:ext cx="3810000" cy="4530725"/>
          </a:xfrm>
        </p:spPr>
        <p:txBody>
          <a:bodyPr/>
          <a:lstStyle/>
          <a:p>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CA"/>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CA"/>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6E032537-1C1A-6A4F-87E4-591354162051}" type="slidenum">
              <a:rPr lang="en-CA"/>
              <a:pPr/>
              <a:t>‹N°›</a:t>
            </a:fld>
            <a:endParaRPr lang="en-CA"/>
          </a:p>
        </p:txBody>
      </p:sp>
    </p:spTree>
    <p:extLst>
      <p:ext uri="{BB962C8B-B14F-4D97-AF65-F5344CB8AC3E}">
        <p14:creationId xmlns:p14="http://schemas.microsoft.com/office/powerpoint/2010/main" val="35803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FFE51C-9CBD-DC4B-9356-7A7BE7E1137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9221E-A417-6F4E-8C84-B2FC95C2260A}" type="slidenum">
              <a:rPr lang="en-US" smtClean="0"/>
              <a:t>‹N°›</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753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Modifiez le style du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BFFE51C-9CBD-DC4B-9356-7A7BE7E1137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9221E-A417-6F4E-8C84-B2FC95C2260A}" type="slidenum">
              <a:rPr lang="en-US" smtClean="0"/>
              <a:t>‹N°›</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992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FFE51C-9CBD-DC4B-9356-7A7BE7E11372}"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9221E-A417-6F4E-8C84-B2FC95C2260A}" type="slidenum">
              <a:rPr lang="en-US" smtClean="0"/>
              <a:t>‹N°›</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990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BFFE51C-9CBD-DC4B-9356-7A7BE7E11372}"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9221E-A417-6F4E-8C84-B2FC95C2260A}" type="slidenum">
              <a:rPr lang="en-US" smtClean="0"/>
              <a:t>‹N°›</a:t>
            </a:fld>
            <a:endParaRPr lang="en-US"/>
          </a:p>
        </p:txBody>
      </p:sp>
    </p:spTree>
    <p:extLst>
      <p:ext uri="{BB962C8B-B14F-4D97-AF65-F5344CB8AC3E}">
        <p14:creationId xmlns:p14="http://schemas.microsoft.com/office/powerpoint/2010/main" val="66475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BFFE51C-9CBD-DC4B-9356-7A7BE7E11372}"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9221E-A417-6F4E-8C84-B2FC95C2260A}" type="slidenum">
              <a:rPr lang="en-US" smtClean="0"/>
              <a:t>‹N°›</a:t>
            </a:fld>
            <a:endParaRPr lang="en-US"/>
          </a:p>
        </p:txBody>
      </p:sp>
    </p:spTree>
    <p:extLst>
      <p:ext uri="{BB962C8B-B14F-4D97-AF65-F5344CB8AC3E}">
        <p14:creationId xmlns:p14="http://schemas.microsoft.com/office/powerpoint/2010/main" val="415337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FE51C-9CBD-DC4B-9356-7A7BE7E11372}"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9221E-A417-6F4E-8C84-B2FC95C2260A}" type="slidenum">
              <a:rPr lang="en-US" smtClean="0"/>
              <a:t>‹N°›</a:t>
            </a:fld>
            <a:endParaRPr lang="en-US"/>
          </a:p>
        </p:txBody>
      </p:sp>
    </p:spTree>
    <p:extLst>
      <p:ext uri="{BB962C8B-B14F-4D97-AF65-F5344CB8AC3E}">
        <p14:creationId xmlns:p14="http://schemas.microsoft.com/office/powerpoint/2010/main" val="363093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BFFE51C-9CBD-DC4B-9356-7A7BE7E11372}"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9221E-A417-6F4E-8C84-B2FC95C2260A}" type="slidenum">
              <a:rPr lang="en-US" smtClean="0"/>
              <a:t>‹N°›</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534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BFFE51C-9CBD-DC4B-9356-7A7BE7E11372}" type="datetimeFigureOut">
              <a:rPr lang="en-US" smtClean="0"/>
              <a:t>7/24/2019</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54B9221E-A417-6F4E-8C84-B2FC95C2260A}" type="slidenum">
              <a:rPr lang="en-US" smtClean="0"/>
              <a:t>‹N°›</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921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7">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BFFE51C-9CBD-DC4B-9356-7A7BE7E11372}" type="datetimeFigureOut">
              <a:rPr lang="en-US" smtClean="0"/>
              <a:t>7/24/2019</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54B9221E-A417-6F4E-8C84-B2FC95C2260A}" type="slidenum">
              <a:rPr lang="en-US" smtClean="0"/>
              <a:t>‹N°›</a:t>
            </a:fld>
            <a:endParaRPr lang="en-US"/>
          </a:p>
        </p:txBody>
      </p:sp>
    </p:spTree>
    <p:extLst>
      <p:ext uri="{BB962C8B-B14F-4D97-AF65-F5344CB8AC3E}">
        <p14:creationId xmlns:p14="http://schemas.microsoft.com/office/powerpoint/2010/main" val="32567231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7.xml"/><Relationship Id="rId7" Type="http://schemas.openxmlformats.org/officeDocument/2006/relationships/hyperlink" Target="http://www.bunkertours.co.uk/sentzich2.jpg" TargetMode="External"/><Relationship Id="rId12" Type="http://schemas.openxmlformats.org/officeDocument/2006/relationships/image" Target="../media/image28.jpeg"/><Relationship Id="rId2" Type="http://schemas.openxmlformats.org/officeDocument/2006/relationships/audio" Target="file:///C:\Documents%20and%20Settings\orourkb.HCEDU\Local%20Settings\Temporary%20Internet%20Files\Content.IE5\AXUX0XGR\MSj04310640000%5b1%5d.wav" TargetMode="External"/><Relationship Id="rId1" Type="http://schemas.microsoft.com/office/2007/relationships/media" Target="file:///C:\Documents%20and%20Settings\orourkb.HCEDU\Local%20Settings\Temporary%20Internet%20Files\Content.IE5\AXUX0XGR\MSj04310640000%5b1%5d.wav" TargetMode="External"/><Relationship Id="rId6" Type="http://schemas.openxmlformats.org/officeDocument/2006/relationships/image" Target="../media/image24.jpeg"/><Relationship Id="rId11" Type="http://schemas.openxmlformats.org/officeDocument/2006/relationships/image" Target="../media/image27.png"/><Relationship Id="rId5" Type="http://schemas.openxmlformats.org/officeDocument/2006/relationships/hyperlink" Target="http://www.bunkertours.co.uk/sentzich.jpg"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hyperlink" Target="http://www.bunkertours.co.uk/metrich/block1-3.JP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7.xml"/><Relationship Id="rId7" Type="http://schemas.openxmlformats.org/officeDocument/2006/relationships/image" Target="../media/image2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078231"/>
            <a:ext cx="9144000" cy="1613551"/>
          </a:xfrm>
        </p:spPr>
        <p:txBody>
          <a:bodyPr>
            <a:normAutofit fontScale="90000"/>
          </a:bodyPr>
          <a:lstStyle/>
          <a:p>
            <a:pPr algn="ctr" eaLnBrk="1" hangingPunct="1"/>
            <a:r>
              <a:rPr lang="fr-CA" sz="5400" b="1" dirty="0">
                <a:solidFill>
                  <a:schemeClr val="tx1"/>
                </a:solidFill>
                <a:latin typeface="Gill Sans Ultra Bold" charset="0"/>
              </a:rPr>
              <a:t>DGM </a:t>
            </a:r>
            <a:br>
              <a:rPr lang="fr-CA" sz="5400" b="1" dirty="0">
                <a:solidFill>
                  <a:schemeClr val="tx1"/>
                </a:solidFill>
                <a:latin typeface="Gill Sans Ultra Bold" charset="0"/>
              </a:rPr>
            </a:br>
            <a:r>
              <a:rPr lang="fr-CA" sz="5400" b="1" dirty="0">
                <a:solidFill>
                  <a:schemeClr val="tx1"/>
                </a:solidFill>
                <a:latin typeface="Gill Sans Ultra Bold" charset="0"/>
              </a:rPr>
              <a:t>les premières années</a:t>
            </a:r>
            <a:endParaRPr lang="en-US" sz="5400" b="1" dirty="0">
              <a:solidFill>
                <a:schemeClr val="tx1"/>
              </a:solidFill>
              <a:latin typeface="Gill Sans Ultra Bold" charset="0"/>
            </a:endParaRPr>
          </a:p>
        </p:txBody>
      </p:sp>
      <p:pic>
        <p:nvPicPr>
          <p:cNvPr id="26628" name="Picture 5" descr="beachlanding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189" y="3867451"/>
            <a:ext cx="3378200" cy="1920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7" descr="whatif_d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 y="3803951"/>
            <a:ext cx="3579813" cy="1984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250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39738"/>
            <a:ext cx="4869712" cy="953127"/>
          </a:xfrm>
        </p:spPr>
        <p:txBody>
          <a:bodyPr vert="horz" lIns="91440" tIns="45720" rIns="91440" bIns="45720" rtlCol="0" anchor="t">
            <a:normAutofit/>
          </a:bodyPr>
          <a:lstStyle/>
          <a:p>
            <a:pPr algn="ctr" defTabSz="914400"/>
            <a:r>
              <a:rPr lang="en-US" sz="2700" b="1" dirty="0">
                <a:solidFill>
                  <a:srgbClr val="FF0000"/>
                </a:solidFill>
              </a:rPr>
              <a:t>Ce qui a </a:t>
            </a:r>
            <a:r>
              <a:rPr lang="en-US" sz="2700" b="1" dirty="0" err="1">
                <a:solidFill>
                  <a:srgbClr val="FF0000"/>
                </a:solidFill>
              </a:rPr>
              <a:t>brisé</a:t>
            </a:r>
            <a:r>
              <a:rPr lang="en-US" sz="2700" b="1" dirty="0">
                <a:solidFill>
                  <a:srgbClr val="FF0000"/>
                </a:solidFill>
              </a:rPr>
              <a:t> la </a:t>
            </a:r>
            <a:r>
              <a:rPr lang="en-US" sz="2700" b="1" dirty="0" err="1">
                <a:solidFill>
                  <a:srgbClr val="FF0000"/>
                </a:solidFill>
              </a:rPr>
              <a:t>paix</a:t>
            </a:r>
            <a:r>
              <a:rPr lang="en-US" sz="2700" b="1" dirty="0">
                <a:solidFill>
                  <a:srgbClr val="FF0000"/>
                </a:solidFill>
              </a:rPr>
              <a:t>?</a:t>
            </a:r>
          </a:p>
        </p:txBody>
      </p:sp>
      <p:sp>
        <p:nvSpPr>
          <p:cNvPr id="3" name="Content Placeholder 2"/>
          <p:cNvSpPr>
            <a:spLocks noGrp="1"/>
          </p:cNvSpPr>
          <p:nvPr>
            <p:ph idx="4294967295"/>
          </p:nvPr>
        </p:nvSpPr>
        <p:spPr>
          <a:xfrm>
            <a:off x="239295" y="1165521"/>
            <a:ext cx="4926039" cy="4661121"/>
          </a:xfrm>
        </p:spPr>
        <p:txBody>
          <a:bodyPr vert="horz" lIns="91440" tIns="45720" rIns="91440" bIns="45720" rtlCol="0" anchor="t">
            <a:normAutofit fontScale="85000" lnSpcReduction="10000"/>
          </a:bodyPr>
          <a:lstStyle/>
          <a:p>
            <a:pPr marL="0" indent="0" defTabSz="914400">
              <a:lnSpc>
                <a:spcPct val="110000"/>
              </a:lnSpc>
              <a:buNone/>
            </a:pPr>
            <a:r>
              <a:rPr lang="en-US" sz="3100" u="sng" dirty="0" err="1">
                <a:solidFill>
                  <a:srgbClr val="FF0000"/>
                </a:solidFill>
              </a:rPr>
              <a:t>avril</a:t>
            </a:r>
            <a:r>
              <a:rPr lang="en-US" sz="3100" u="sng" dirty="0">
                <a:solidFill>
                  <a:srgbClr val="FF0000"/>
                </a:solidFill>
              </a:rPr>
              <a:t> 1940:</a:t>
            </a:r>
            <a:endParaRPr lang="en-US" sz="3100" dirty="0">
              <a:solidFill>
                <a:srgbClr val="FF0000"/>
              </a:solidFill>
            </a:endParaRPr>
          </a:p>
          <a:p>
            <a:pPr marL="0" indent="0" defTabSz="914400">
              <a:lnSpc>
                <a:spcPct val="110000"/>
              </a:lnSpc>
              <a:buNone/>
            </a:pPr>
            <a:r>
              <a:rPr lang="en-US" sz="3100" dirty="0"/>
              <a:t>Les Nazis </a:t>
            </a:r>
            <a:r>
              <a:rPr lang="en-US" sz="3100" dirty="0" err="1"/>
              <a:t>attaquent</a:t>
            </a:r>
            <a:r>
              <a:rPr lang="en-US" sz="3100" dirty="0"/>
              <a:t> de nouveau    avec la blitzkrieg </a:t>
            </a:r>
            <a:r>
              <a:rPr lang="en-US" sz="3100" dirty="0" err="1"/>
              <a:t>contre</a:t>
            </a:r>
            <a:r>
              <a:rPr lang="en-US" sz="3100" dirty="0"/>
              <a:t>:</a:t>
            </a:r>
          </a:p>
          <a:p>
            <a:pPr marL="525780" defTabSz="914400">
              <a:lnSpc>
                <a:spcPct val="110000"/>
              </a:lnSpc>
            </a:pPr>
            <a:r>
              <a:rPr lang="en-US" sz="3100" b="1" dirty="0" err="1"/>
              <a:t>Danemark</a:t>
            </a:r>
            <a:r>
              <a:rPr lang="en-US" sz="3100" b="1" dirty="0"/>
              <a:t> - 1 jour</a:t>
            </a:r>
          </a:p>
          <a:p>
            <a:pPr marL="525780" defTabSz="914400">
              <a:lnSpc>
                <a:spcPct val="110000"/>
              </a:lnSpc>
            </a:pPr>
            <a:r>
              <a:rPr lang="en-US" sz="3100" b="1" dirty="0" err="1"/>
              <a:t>Norvège</a:t>
            </a:r>
            <a:r>
              <a:rPr lang="en-US" sz="3100" b="1" dirty="0"/>
              <a:t> - 2 </a:t>
            </a:r>
            <a:r>
              <a:rPr lang="en-US" sz="3100" b="1" dirty="0" err="1"/>
              <a:t>jours</a:t>
            </a:r>
            <a:endParaRPr lang="en-US" sz="3100" b="1" dirty="0"/>
          </a:p>
          <a:p>
            <a:pPr marL="0" indent="0" defTabSz="914400">
              <a:lnSpc>
                <a:spcPct val="110000"/>
              </a:lnSpc>
              <a:buNone/>
            </a:pPr>
            <a:r>
              <a:rPr lang="en-US" sz="3100" u="sng" dirty="0" err="1">
                <a:solidFill>
                  <a:srgbClr val="FF0000"/>
                </a:solidFill>
              </a:rPr>
              <a:t>mai</a:t>
            </a:r>
            <a:r>
              <a:rPr lang="en-US" sz="3100" u="sng" dirty="0">
                <a:solidFill>
                  <a:srgbClr val="FF0000"/>
                </a:solidFill>
              </a:rPr>
              <a:t> 1940</a:t>
            </a:r>
            <a:endParaRPr lang="en-US" sz="3100" dirty="0">
              <a:solidFill>
                <a:srgbClr val="FF0000"/>
              </a:solidFill>
            </a:endParaRPr>
          </a:p>
          <a:p>
            <a:pPr marL="525780" defTabSz="914400">
              <a:lnSpc>
                <a:spcPct val="110000"/>
              </a:lnSpc>
            </a:pPr>
            <a:r>
              <a:rPr lang="en-US" sz="3100" b="1" dirty="0"/>
              <a:t>Les Pays-Bas - 5 </a:t>
            </a:r>
            <a:r>
              <a:rPr lang="en-US" sz="3100" b="1" dirty="0" err="1"/>
              <a:t>jours</a:t>
            </a:r>
            <a:endParaRPr lang="en-US" sz="3100" b="1" dirty="0"/>
          </a:p>
          <a:p>
            <a:pPr marL="525780" defTabSz="914400">
              <a:lnSpc>
                <a:spcPct val="110000"/>
              </a:lnSpc>
            </a:pPr>
            <a:r>
              <a:rPr lang="en-US" sz="3100" b="1" dirty="0" err="1"/>
              <a:t>Belgique</a:t>
            </a:r>
            <a:r>
              <a:rPr lang="en-US" sz="3100" b="1" dirty="0"/>
              <a:t>  - 18 </a:t>
            </a:r>
            <a:r>
              <a:rPr lang="en-US" sz="3100" b="1" dirty="0" err="1"/>
              <a:t>jours</a:t>
            </a:r>
            <a:endParaRPr lang="en-US" sz="3100" b="1" dirty="0"/>
          </a:p>
          <a:p>
            <a:pPr marL="68580" defTabSz="914400">
              <a:lnSpc>
                <a:spcPct val="110000"/>
              </a:lnSpc>
            </a:pPr>
            <a:r>
              <a:rPr lang="en-US" sz="3100" b="1" dirty="0" err="1">
                <a:solidFill>
                  <a:srgbClr val="FF0000"/>
                </a:solidFill>
              </a:rPr>
              <a:t>Ensuite</a:t>
            </a:r>
            <a:r>
              <a:rPr lang="en-US" sz="3100" b="1" dirty="0">
                <a:solidFill>
                  <a:srgbClr val="FF0000"/>
                </a:solidFill>
              </a:rPr>
              <a:t>…</a:t>
            </a:r>
            <a:r>
              <a:rPr lang="en-US" sz="3100" b="1" dirty="0"/>
              <a:t>FRANCE! </a:t>
            </a:r>
            <a:endParaRPr lang="en-US" sz="3100" dirty="0"/>
          </a:p>
          <a:p>
            <a:pPr defTabSz="914400">
              <a:lnSpc>
                <a:spcPct val="110000"/>
              </a:lnSpc>
            </a:pPr>
            <a:endParaRPr lang="en-US" sz="1300" u="sng" dirty="0"/>
          </a:p>
        </p:txBody>
      </p:sp>
      <p:pic>
        <p:nvPicPr>
          <p:cNvPr id="5" name="Image 4">
            <a:extLst>
              <a:ext uri="{FF2B5EF4-FFF2-40B4-BE49-F238E27FC236}">
                <a16:creationId xmlns:a16="http://schemas.microsoft.com/office/drawing/2014/main" id="{E13E9D16-EDFE-4738-B297-69DC33BAF877}"/>
              </a:ext>
            </a:extLst>
          </p:cNvPr>
          <p:cNvPicPr>
            <a:picLocks noChangeAspect="1"/>
          </p:cNvPicPr>
          <p:nvPr/>
        </p:nvPicPr>
        <p:blipFill>
          <a:blip r:embed="rId2"/>
          <a:stretch>
            <a:fillRect/>
          </a:stretch>
        </p:blipFill>
        <p:spPr>
          <a:xfrm>
            <a:off x="5165333" y="439738"/>
            <a:ext cx="3739371" cy="2623141"/>
          </a:xfrm>
          <a:prstGeom prst="rect">
            <a:avLst/>
          </a:prstGeom>
        </p:spPr>
      </p:pic>
      <p:pic>
        <p:nvPicPr>
          <p:cNvPr id="6" name="Image 5">
            <a:extLst>
              <a:ext uri="{FF2B5EF4-FFF2-40B4-BE49-F238E27FC236}">
                <a16:creationId xmlns:a16="http://schemas.microsoft.com/office/drawing/2014/main" id="{AD1DF757-4E26-48C1-A191-50DA7DEF2C4A}"/>
              </a:ext>
            </a:extLst>
          </p:cNvPr>
          <p:cNvPicPr>
            <a:picLocks noChangeAspect="1"/>
          </p:cNvPicPr>
          <p:nvPr/>
        </p:nvPicPr>
        <p:blipFill>
          <a:blip r:embed="rId3"/>
          <a:stretch>
            <a:fillRect/>
          </a:stretch>
        </p:blipFill>
        <p:spPr>
          <a:xfrm>
            <a:off x="5165334" y="3429000"/>
            <a:ext cx="3739371" cy="2094048"/>
          </a:xfrm>
          <a:prstGeom prst="rect">
            <a:avLst/>
          </a:prstGeom>
        </p:spPr>
      </p:pic>
    </p:spTree>
    <p:extLst>
      <p:ext uri="{BB962C8B-B14F-4D97-AF65-F5344CB8AC3E}">
        <p14:creationId xmlns:p14="http://schemas.microsoft.com/office/powerpoint/2010/main" val="5054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800" decel="100000"/>
                                        <p:tgtEl>
                                          <p:spTgt spid="3">
                                            <p:txEl>
                                              <p:pRg st="7" end="7"/>
                                            </p:txEl>
                                          </p:spTgt>
                                        </p:tgtEl>
                                      </p:cBhvr>
                                    </p:animEffect>
                                    <p:anim calcmode="lin" valueType="num">
                                      <p:cBhvr>
                                        <p:cTn id="7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C207FE0-2F95-4E75-ABFA-2647CD9DE2AE}"/>
              </a:ext>
            </a:extLst>
          </p:cNvPr>
          <p:cNvPicPr>
            <a:picLocks noChangeAspect="1"/>
          </p:cNvPicPr>
          <p:nvPr/>
        </p:nvPicPr>
        <p:blipFill rotWithShape="1">
          <a:blip r:embed="rId2"/>
          <a:srcRect t="2907" b="8858"/>
          <a:stretch/>
        </p:blipFill>
        <p:spPr>
          <a:xfrm>
            <a:off x="20" y="10"/>
            <a:ext cx="9143980" cy="6857990"/>
          </a:xfrm>
          <a:prstGeom prst="rect">
            <a:avLst/>
          </a:prstGeom>
        </p:spPr>
      </p:pic>
    </p:spTree>
    <p:extLst>
      <p:ext uri="{BB962C8B-B14F-4D97-AF65-F5344CB8AC3E}">
        <p14:creationId xmlns:p14="http://schemas.microsoft.com/office/powerpoint/2010/main" val="236273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2"/>
            <a:ext cx="3046596"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a:xfrm>
            <a:off x="6460878" y="1240076"/>
            <a:ext cx="2279085" cy="4584527"/>
          </a:xfrm>
        </p:spPr>
        <p:txBody>
          <a:bodyPr>
            <a:normAutofit/>
          </a:bodyPr>
          <a:lstStyle/>
          <a:p>
            <a:pPr algn="ctr"/>
            <a:r>
              <a:rPr lang="fr-CA" sz="2700" b="1" dirty="0">
                <a:solidFill>
                  <a:srgbClr val="FFFFFF"/>
                </a:solidFill>
              </a:rPr>
              <a:t>L’invasion de la France</a:t>
            </a:r>
          </a:p>
        </p:txBody>
      </p:sp>
      <p:sp>
        <p:nvSpPr>
          <p:cNvPr id="14339" name="Rectangle 3"/>
          <p:cNvSpPr>
            <a:spLocks noGrp="1" noChangeArrowheads="1"/>
          </p:cNvSpPr>
          <p:nvPr>
            <p:ph idx="1"/>
          </p:nvPr>
        </p:nvSpPr>
        <p:spPr>
          <a:xfrm>
            <a:off x="404037" y="329609"/>
            <a:ext cx="5693139" cy="6337005"/>
          </a:xfrm>
        </p:spPr>
        <p:txBody>
          <a:bodyPr anchor="t">
            <a:normAutofit fontScale="92500" lnSpcReduction="20000"/>
          </a:bodyPr>
          <a:lstStyle/>
          <a:p>
            <a:r>
              <a:rPr lang="fr-CA" sz="2400" dirty="0"/>
              <a:t>La France se sentait en sécurité car elle avait la ligne </a:t>
            </a:r>
            <a:r>
              <a:rPr lang="fr-CA" sz="2400" b="1" dirty="0"/>
              <a:t>Maginot.</a:t>
            </a:r>
            <a:r>
              <a:rPr lang="fr-CA" sz="2400" dirty="0"/>
              <a:t> Une série de tunnels et de pièges à chars d’assaut qui était fortement armée.</a:t>
            </a:r>
          </a:p>
          <a:p>
            <a:r>
              <a:rPr lang="fr-CA" sz="2400" dirty="0"/>
              <a:t>Les Allemands sont simplement allés autour de celle-ci et c’est devenu une farce très couteuse. </a:t>
            </a:r>
          </a:p>
          <a:p>
            <a:r>
              <a:rPr lang="fr-CA" sz="2400" dirty="0"/>
              <a:t>Par juin 1940, la majorité des troupes qui faisaient la patrouille de la ligne de défense avaient capitulés sans qu’on ait même utilisé l’artillerie. La France était tombée aux Nazis.</a:t>
            </a:r>
          </a:p>
          <a:p>
            <a:r>
              <a:rPr lang="fr-CA" sz="2400" dirty="0"/>
              <a:t>Paris est tombé deux semaines plus tard et la France était maintenant le territoire des Nazis.</a:t>
            </a:r>
          </a:p>
          <a:p>
            <a:r>
              <a:rPr lang="fr-CA" sz="2400" b="1" dirty="0"/>
              <a:t>La France est tombée en seulement 6 semaines.</a:t>
            </a:r>
          </a:p>
          <a:p>
            <a:pPr marL="68580" indent="0">
              <a:buNone/>
            </a:pPr>
            <a:endParaRPr lang="fr-CA" sz="1600" u="sng" dirty="0"/>
          </a:p>
          <a:p>
            <a:pPr marL="68580" indent="0">
              <a:buNone/>
            </a:pPr>
            <a:endParaRPr lang="en-US" sz="1600" dirty="0"/>
          </a:p>
          <a:p>
            <a:pPr>
              <a:buFont typeface="Wingdings" charset="0"/>
              <a:buNone/>
            </a:pPr>
            <a:endParaRPr lang="en-US" sz="1600" dirty="0"/>
          </a:p>
          <a:p>
            <a:pPr>
              <a:buFont typeface="Wingdings" charset="0"/>
              <a:buNone/>
            </a:pPr>
            <a:endParaRPr lang="en-US" sz="1600" dirty="0"/>
          </a:p>
          <a:p>
            <a:pPr>
              <a:buFont typeface="Wingdings" charset="0"/>
              <a:buNone/>
            </a:pPr>
            <a:endParaRPr lang="en-CA" sz="1600" dirty="0"/>
          </a:p>
        </p:txBody>
      </p:sp>
      <p:pic>
        <p:nvPicPr>
          <p:cNvPr id="2" name="Image 1">
            <a:extLst>
              <a:ext uri="{FF2B5EF4-FFF2-40B4-BE49-F238E27FC236}">
                <a16:creationId xmlns:a16="http://schemas.microsoft.com/office/drawing/2014/main" id="{F57E1CC5-363B-4E3A-BDDD-4BD9E4A7B657}"/>
              </a:ext>
            </a:extLst>
          </p:cNvPr>
          <p:cNvPicPr>
            <a:picLocks noChangeAspect="1"/>
          </p:cNvPicPr>
          <p:nvPr/>
        </p:nvPicPr>
        <p:blipFill>
          <a:blip r:embed="rId2"/>
          <a:stretch>
            <a:fillRect/>
          </a:stretch>
        </p:blipFill>
        <p:spPr>
          <a:xfrm>
            <a:off x="6696777" y="2839336"/>
            <a:ext cx="1847850" cy="2476500"/>
          </a:xfrm>
          <a:prstGeom prst="rect">
            <a:avLst/>
          </a:prstGeom>
        </p:spPr>
      </p:pic>
    </p:spTree>
    <p:extLst>
      <p:ext uri="{BB962C8B-B14F-4D97-AF65-F5344CB8AC3E}">
        <p14:creationId xmlns:p14="http://schemas.microsoft.com/office/powerpoint/2010/main" val="42866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800" decel="100000"/>
                                        <p:tgtEl>
                                          <p:spTgt spid="14339">
                                            <p:txEl>
                                              <p:pRg st="0" end="0"/>
                                            </p:txEl>
                                          </p:spTgt>
                                        </p:tgtEl>
                                      </p:cBhvr>
                                    </p:animEffect>
                                    <p:anim calcmode="lin" valueType="num">
                                      <p:cBhvr>
                                        <p:cTn id="8" dur="800" decel="100000" fill="hold"/>
                                        <p:tgtEl>
                                          <p:spTgt spid="1433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433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433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800" decel="100000"/>
                                        <p:tgtEl>
                                          <p:spTgt spid="14339">
                                            <p:txEl>
                                              <p:pRg st="1" end="1"/>
                                            </p:txEl>
                                          </p:spTgt>
                                        </p:tgtEl>
                                      </p:cBhvr>
                                    </p:animEffect>
                                    <p:anim calcmode="lin" valueType="num">
                                      <p:cBhvr>
                                        <p:cTn id="18" dur="800" decel="100000" fill="hold"/>
                                        <p:tgtEl>
                                          <p:spTgt spid="14339">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4339">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4339">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4339">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433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4339">
                                            <p:txEl>
                                              <p:pRg st="2" end="2"/>
                                            </p:txEl>
                                          </p:spTgt>
                                        </p:tgtEl>
                                        <p:attrNameLst>
                                          <p:attrName>style.visibility</p:attrName>
                                        </p:attrNameLst>
                                      </p:cBhvr>
                                      <p:to>
                                        <p:strVal val="visible"/>
                                      </p:to>
                                    </p:set>
                                    <p:animEffect transition="in" filter="fade">
                                      <p:cBhvr>
                                        <p:cTn id="27" dur="800" decel="100000"/>
                                        <p:tgtEl>
                                          <p:spTgt spid="14339">
                                            <p:txEl>
                                              <p:pRg st="2" end="2"/>
                                            </p:txEl>
                                          </p:spTgt>
                                        </p:tgtEl>
                                      </p:cBhvr>
                                    </p:animEffect>
                                    <p:anim calcmode="lin" valueType="num">
                                      <p:cBhvr>
                                        <p:cTn id="28" dur="800" decel="100000" fill="hold"/>
                                        <p:tgtEl>
                                          <p:spTgt spid="14339">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4339">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4339">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339">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33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4339">
                                            <p:txEl>
                                              <p:pRg st="3" end="3"/>
                                            </p:txEl>
                                          </p:spTgt>
                                        </p:tgtEl>
                                        <p:attrNameLst>
                                          <p:attrName>style.visibility</p:attrName>
                                        </p:attrNameLst>
                                      </p:cBhvr>
                                      <p:to>
                                        <p:strVal val="visible"/>
                                      </p:to>
                                    </p:set>
                                    <p:animEffect transition="in" filter="fade">
                                      <p:cBhvr>
                                        <p:cTn id="37" dur="800" decel="100000"/>
                                        <p:tgtEl>
                                          <p:spTgt spid="14339">
                                            <p:txEl>
                                              <p:pRg st="3" end="3"/>
                                            </p:txEl>
                                          </p:spTgt>
                                        </p:tgtEl>
                                      </p:cBhvr>
                                    </p:animEffect>
                                    <p:anim calcmode="lin" valueType="num">
                                      <p:cBhvr>
                                        <p:cTn id="38" dur="800" decel="100000" fill="hold"/>
                                        <p:tgtEl>
                                          <p:spTgt spid="14339">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4339">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4339">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339">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33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4339">
                                            <p:txEl>
                                              <p:pRg st="4" end="4"/>
                                            </p:txEl>
                                          </p:spTgt>
                                        </p:tgtEl>
                                        <p:attrNameLst>
                                          <p:attrName>style.visibility</p:attrName>
                                        </p:attrNameLst>
                                      </p:cBhvr>
                                      <p:to>
                                        <p:strVal val="visible"/>
                                      </p:to>
                                    </p:set>
                                    <p:animEffect transition="in" filter="fade">
                                      <p:cBhvr>
                                        <p:cTn id="47" dur="800" decel="100000"/>
                                        <p:tgtEl>
                                          <p:spTgt spid="14339">
                                            <p:txEl>
                                              <p:pRg st="4" end="4"/>
                                            </p:txEl>
                                          </p:spTgt>
                                        </p:tgtEl>
                                      </p:cBhvr>
                                    </p:animEffect>
                                    <p:anim calcmode="lin" valueType="num">
                                      <p:cBhvr>
                                        <p:cTn id="48" dur="800" decel="100000" fill="hold"/>
                                        <p:tgtEl>
                                          <p:spTgt spid="14339">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4339">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4339">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4339">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4339">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519"/>
            <a:ext cx="7202456" cy="1049235"/>
          </a:xfrm>
        </p:spPr>
        <p:txBody>
          <a:bodyPr>
            <a:normAutofit/>
          </a:bodyPr>
          <a:lstStyle/>
          <a:p>
            <a:r>
              <a:rPr lang="fr-CA" sz="2500" b="1" dirty="0">
                <a:solidFill>
                  <a:srgbClr val="FF0000"/>
                </a:solidFill>
              </a:rPr>
              <a:t>Les conséquences et l’importance</a:t>
            </a:r>
            <a:br>
              <a:rPr lang="fr-CA" sz="2500" b="1" u="sng" dirty="0"/>
            </a:br>
            <a:endParaRPr lang="fr-CA" sz="2500" dirty="0"/>
          </a:p>
        </p:txBody>
      </p:sp>
      <p:sp>
        <p:nvSpPr>
          <p:cNvPr id="3" name="Content Placeholder 2"/>
          <p:cNvSpPr>
            <a:spLocks noGrp="1"/>
          </p:cNvSpPr>
          <p:nvPr>
            <p:ph idx="1"/>
          </p:nvPr>
        </p:nvSpPr>
        <p:spPr>
          <a:xfrm>
            <a:off x="318977" y="2094614"/>
            <a:ext cx="5699051" cy="3551274"/>
          </a:xfrm>
        </p:spPr>
        <p:txBody>
          <a:bodyPr>
            <a:normAutofit/>
          </a:bodyPr>
          <a:lstStyle/>
          <a:p>
            <a:r>
              <a:rPr lang="fr-CA" b="1" dirty="0"/>
              <a:t>L’Allemagne, URSS (Russie) et l’Italie contrôlaient tout l’Europe continental.</a:t>
            </a:r>
          </a:p>
          <a:p>
            <a:r>
              <a:rPr lang="fr-CA" b="1" dirty="0"/>
              <a:t>Les Alliés n’avaient aucune place forte sur le continent et ont dû se retirer à la GB.</a:t>
            </a:r>
          </a:p>
          <a:p>
            <a:r>
              <a:rPr lang="fr-CA" b="1" dirty="0"/>
              <a:t>Hitler a réussi à faire ce que l’Allemagne avait essayé de faire dans la PGM.</a:t>
            </a:r>
          </a:p>
          <a:p>
            <a:endParaRPr lang="fr-CA" dirty="0"/>
          </a:p>
        </p:txBody>
      </p:sp>
      <p:pic>
        <p:nvPicPr>
          <p:cNvPr id="4" name="Image 3">
            <a:extLst>
              <a:ext uri="{FF2B5EF4-FFF2-40B4-BE49-F238E27FC236}">
                <a16:creationId xmlns:a16="http://schemas.microsoft.com/office/drawing/2014/main" id="{1F316C6F-012A-4EDD-8554-F1A8CA6D13DA}"/>
              </a:ext>
            </a:extLst>
          </p:cNvPr>
          <p:cNvPicPr>
            <a:picLocks noChangeAspect="1"/>
          </p:cNvPicPr>
          <p:nvPr/>
        </p:nvPicPr>
        <p:blipFill>
          <a:blip r:embed="rId2"/>
          <a:stretch>
            <a:fillRect/>
          </a:stretch>
        </p:blipFill>
        <p:spPr>
          <a:xfrm>
            <a:off x="6096567" y="1948002"/>
            <a:ext cx="2552700" cy="1790699"/>
          </a:xfrm>
          <a:prstGeom prst="rect">
            <a:avLst/>
          </a:prstGeom>
        </p:spPr>
      </p:pic>
      <p:pic>
        <p:nvPicPr>
          <p:cNvPr id="5" name="Image 4">
            <a:extLst>
              <a:ext uri="{FF2B5EF4-FFF2-40B4-BE49-F238E27FC236}">
                <a16:creationId xmlns:a16="http://schemas.microsoft.com/office/drawing/2014/main" id="{B154247C-F5CC-4B17-9A26-83AB1AC9E757}"/>
              </a:ext>
            </a:extLst>
          </p:cNvPr>
          <p:cNvPicPr>
            <a:picLocks noChangeAspect="1"/>
          </p:cNvPicPr>
          <p:nvPr/>
        </p:nvPicPr>
        <p:blipFill>
          <a:blip r:embed="rId3"/>
          <a:stretch>
            <a:fillRect/>
          </a:stretch>
        </p:blipFill>
        <p:spPr>
          <a:xfrm>
            <a:off x="6096567" y="4235702"/>
            <a:ext cx="2552700" cy="1790700"/>
          </a:xfrm>
          <a:prstGeom prst="rect">
            <a:avLst/>
          </a:prstGeom>
        </p:spPr>
      </p:pic>
    </p:spTree>
    <p:extLst>
      <p:ext uri="{BB962C8B-B14F-4D97-AF65-F5344CB8AC3E}">
        <p14:creationId xmlns:p14="http://schemas.microsoft.com/office/powerpoint/2010/main" val="265138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335" y="0"/>
            <a:ext cx="5507665" cy="688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30" name="Text Box 6"/>
          <p:cNvSpPr txBox="1">
            <a:spLocks noChangeArrowheads="1"/>
          </p:cNvSpPr>
          <p:nvPr/>
        </p:nvSpPr>
        <p:spPr bwMode="auto">
          <a:xfrm>
            <a:off x="0" y="3004732"/>
            <a:ext cx="327084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400" b="1" dirty="0">
                <a:solidFill>
                  <a:srgbClr val="FF0000"/>
                </a:solidFill>
              </a:rPr>
              <a:t>La </a:t>
            </a:r>
            <a:r>
              <a:rPr lang="en-US" sz="2400" b="1" dirty="0" err="1">
                <a:solidFill>
                  <a:srgbClr val="FF0000"/>
                </a:solidFill>
              </a:rPr>
              <a:t>ligne</a:t>
            </a:r>
            <a:r>
              <a:rPr lang="en-US" sz="2400" b="1" dirty="0">
                <a:solidFill>
                  <a:srgbClr val="FF0000"/>
                </a:solidFill>
              </a:rPr>
              <a:t> Maginot</a:t>
            </a:r>
            <a:endParaRPr lang="en-CA" sz="2400" b="1" dirty="0">
              <a:solidFill>
                <a:srgbClr val="FF0000"/>
              </a:solidFill>
            </a:endParaRPr>
          </a:p>
        </p:txBody>
      </p:sp>
    </p:spTree>
    <p:extLst>
      <p:ext uri="{BB962C8B-B14F-4D97-AF65-F5344CB8AC3E}">
        <p14:creationId xmlns:p14="http://schemas.microsoft.com/office/powerpoint/2010/main" val="74011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869B598-44BA-4D2C-A5D5-F3B0AFDD665C}"/>
              </a:ext>
            </a:extLst>
          </p:cNvPr>
          <p:cNvPicPr>
            <a:picLocks noChangeAspect="1"/>
          </p:cNvPicPr>
          <p:nvPr/>
        </p:nvPicPr>
        <p:blipFill>
          <a:blip r:embed="rId2"/>
          <a:stretch>
            <a:fillRect/>
          </a:stretch>
        </p:blipFill>
        <p:spPr>
          <a:xfrm>
            <a:off x="3919605" y="168739"/>
            <a:ext cx="4682134" cy="5712447"/>
          </a:xfrm>
          <a:prstGeom prst="rect">
            <a:avLst/>
          </a:prstGeom>
        </p:spPr>
      </p:pic>
      <p:pic>
        <p:nvPicPr>
          <p:cNvPr id="3" name="Image 2">
            <a:extLst>
              <a:ext uri="{FF2B5EF4-FFF2-40B4-BE49-F238E27FC236}">
                <a16:creationId xmlns:a16="http://schemas.microsoft.com/office/drawing/2014/main" id="{A3A8DE59-9565-45CF-BFB2-13215FDBB6C1}"/>
              </a:ext>
            </a:extLst>
          </p:cNvPr>
          <p:cNvPicPr>
            <a:picLocks noChangeAspect="1"/>
          </p:cNvPicPr>
          <p:nvPr/>
        </p:nvPicPr>
        <p:blipFill>
          <a:blip r:embed="rId3"/>
          <a:stretch>
            <a:fillRect/>
          </a:stretch>
        </p:blipFill>
        <p:spPr>
          <a:xfrm>
            <a:off x="393900" y="2781591"/>
            <a:ext cx="3273836" cy="646232"/>
          </a:xfrm>
          <a:prstGeom prst="rect">
            <a:avLst/>
          </a:prstGeom>
        </p:spPr>
      </p:pic>
    </p:spTree>
    <p:extLst>
      <p:ext uri="{BB962C8B-B14F-4D97-AF65-F5344CB8AC3E}">
        <p14:creationId xmlns:p14="http://schemas.microsoft.com/office/powerpoint/2010/main" val="124048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209675" y="105551"/>
            <a:ext cx="7162800" cy="838200"/>
          </a:xfrm>
        </p:spPr>
        <p:txBody>
          <a:bodyPr>
            <a:normAutofit/>
          </a:bodyPr>
          <a:lstStyle/>
          <a:p>
            <a:pPr algn="ctr"/>
            <a:r>
              <a:rPr lang="en-US" b="1" dirty="0">
                <a:solidFill>
                  <a:srgbClr val="FF0000"/>
                </a:solidFill>
                <a:latin typeface="Gill Sans MT" panose="020B0502020104020203" pitchFamily="34" charset="0"/>
              </a:rPr>
              <a:t>La </a:t>
            </a:r>
            <a:r>
              <a:rPr lang="en-US" b="1" dirty="0" err="1">
                <a:solidFill>
                  <a:srgbClr val="FF0000"/>
                </a:solidFill>
                <a:latin typeface="Gill Sans MT" panose="020B0502020104020203" pitchFamily="34" charset="0"/>
              </a:rPr>
              <a:t>ligne</a:t>
            </a:r>
            <a:r>
              <a:rPr lang="en-US" b="1" dirty="0">
                <a:solidFill>
                  <a:srgbClr val="FF0000"/>
                </a:solidFill>
                <a:latin typeface="Gill Sans MT" panose="020B0502020104020203" pitchFamily="34" charset="0"/>
              </a:rPr>
              <a:t> Maginot</a:t>
            </a:r>
          </a:p>
        </p:txBody>
      </p:sp>
      <p:pic>
        <p:nvPicPr>
          <p:cNvPr id="7171" name="Picture 3" descr="Turr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3200400" cy="2430463"/>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1588" y="2759075"/>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7173" name="Picture 5" descr="sentzich.jpg (129209 byt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762000"/>
            <a:ext cx="2762250" cy="2209800"/>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6"/>
          <p:cNvSpPr>
            <a:spLocks noChangeArrowheads="1"/>
          </p:cNvSpPr>
          <p:nvPr/>
        </p:nvSpPr>
        <p:spPr bwMode="auto">
          <a:xfrm>
            <a:off x="1588" y="2759075"/>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400">
              <a:solidFill>
                <a:srgbClr val="333333"/>
              </a:solidFill>
              <a:latin typeface="Comic Sans MS" charset="0"/>
              <a:cs typeface="Arial" charset="0"/>
            </a:endParaRPr>
          </a:p>
        </p:txBody>
      </p:sp>
      <p:pic>
        <p:nvPicPr>
          <p:cNvPr id="7175" name="Picture 7" descr="sentzich2.jpg (162461 byte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49688"/>
            <a:ext cx="4191000" cy="300831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lock1-3.JPG (419466 byt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871913"/>
            <a:ext cx="4419600" cy="2986087"/>
          </a:xfrm>
          <a:prstGeom prst="rect">
            <a:avLst/>
          </a:prstGeom>
          <a:noFill/>
          <a:extLst>
            <a:ext uri="{909E8E84-426E-40DD-AFC4-6F175D3DCCD1}">
              <a14:hiddenFill xmlns:a14="http://schemas.microsoft.com/office/drawing/2010/main">
                <a:solidFill>
                  <a:srgbClr val="FFFFFF"/>
                </a:solidFill>
              </a14:hiddenFill>
            </a:ext>
          </a:extLst>
        </p:spPr>
      </p:pic>
      <p:pic>
        <p:nvPicPr>
          <p:cNvPr id="7177" name="MSj04310640000[1].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42672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maginot_fort_and_track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838200"/>
            <a:ext cx="28765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99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1571" fill="hold"/>
                                        <p:tgtEl>
                                          <p:spTgt spid="71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177"/>
                </p:tgtEl>
              </p:cMediaNode>
            </p:audio>
          </p:childTnLst>
        </p:cTn>
      </p:par>
    </p:tnLst>
    <p:bldLst>
      <p:bldP spid="71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19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mag-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2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g-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121150"/>
            <a:ext cx="4343400" cy="27368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990AF9A8.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57200" y="5029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lock_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00513"/>
            <a:ext cx="4648200" cy="27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073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45" fill="hold"/>
                                        <p:tgtEl>
                                          <p:spTgt spid="8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87080" y="148082"/>
            <a:ext cx="8261498" cy="670626"/>
          </a:xfrm>
        </p:spPr>
        <p:txBody>
          <a:bodyPr vert="horz" lIns="91440" tIns="45720" rIns="91440" bIns="45720" rtlCol="0" anchor="t">
            <a:normAutofit/>
          </a:bodyPr>
          <a:lstStyle/>
          <a:p>
            <a:pPr algn="ctr" defTabSz="914400"/>
            <a:r>
              <a:rPr lang="en-US" b="1" dirty="0">
                <a:solidFill>
                  <a:srgbClr val="FF0000"/>
                </a:solidFill>
              </a:rPr>
              <a:t>Le </a:t>
            </a:r>
            <a:r>
              <a:rPr lang="en-US" b="1" dirty="0" err="1">
                <a:solidFill>
                  <a:srgbClr val="FF0000"/>
                </a:solidFill>
              </a:rPr>
              <a:t>printemps</a:t>
            </a:r>
            <a:r>
              <a:rPr lang="en-US" b="1" dirty="0">
                <a:solidFill>
                  <a:srgbClr val="FF0000"/>
                </a:solidFill>
              </a:rPr>
              <a:t> 1940 - Dunkerque</a:t>
            </a:r>
          </a:p>
        </p:txBody>
      </p:sp>
      <p:sp>
        <p:nvSpPr>
          <p:cNvPr id="11268" name="Rectangle 4"/>
          <p:cNvSpPr>
            <a:spLocks noGrp="1" noChangeArrowheads="1"/>
          </p:cNvSpPr>
          <p:nvPr>
            <p:ph sz="quarter" idx="4294967295"/>
          </p:nvPr>
        </p:nvSpPr>
        <p:spPr>
          <a:xfrm>
            <a:off x="154172" y="635922"/>
            <a:ext cx="8835656" cy="4799345"/>
          </a:xfrm>
          <a:prstGeom prst="rect">
            <a:avLst/>
          </a:prstGeom>
        </p:spPr>
        <p:txBody>
          <a:bodyPr vert="horz" lIns="91440" tIns="45720" rIns="91440" bIns="45720" rtlCol="0" anchor="t">
            <a:noAutofit/>
          </a:bodyPr>
          <a:lstStyle/>
          <a:p>
            <a:pPr defTabSz="914400">
              <a:lnSpc>
                <a:spcPct val="110000"/>
              </a:lnSpc>
            </a:pPr>
            <a:r>
              <a:rPr lang="en-US" sz="2400" dirty="0"/>
              <a:t>Les </a:t>
            </a:r>
            <a:r>
              <a:rPr lang="en-US" sz="2400" dirty="0" err="1"/>
              <a:t>Britanniques</a:t>
            </a:r>
            <a:r>
              <a:rPr lang="en-US" sz="2400" dirty="0"/>
              <a:t> et les </a:t>
            </a:r>
            <a:r>
              <a:rPr lang="en-US" sz="2400" dirty="0" err="1"/>
              <a:t>Français</a:t>
            </a:r>
            <a:r>
              <a:rPr lang="en-US" sz="2400" dirty="0"/>
              <a:t> </a:t>
            </a:r>
            <a:r>
              <a:rPr lang="en-US" sz="2400" dirty="0" err="1"/>
              <a:t>étaient</a:t>
            </a:r>
            <a:r>
              <a:rPr lang="en-US" sz="2400" dirty="0"/>
              <a:t> </a:t>
            </a:r>
            <a:r>
              <a:rPr lang="en-US" sz="2400" dirty="0" err="1"/>
              <a:t>surpris</a:t>
            </a:r>
            <a:r>
              <a:rPr lang="en-US" sz="2400" dirty="0"/>
              <a:t> de la </a:t>
            </a:r>
            <a:r>
              <a:rPr lang="en-US" sz="2400" dirty="0" err="1"/>
              <a:t>vitesse</a:t>
            </a:r>
            <a:r>
              <a:rPr lang="en-US" sz="2400" dirty="0"/>
              <a:t> de </a:t>
            </a:r>
            <a:r>
              <a:rPr lang="en-US" sz="2400" dirty="0" err="1"/>
              <a:t>l’invasion</a:t>
            </a:r>
            <a:r>
              <a:rPr lang="en-US" sz="2400" dirty="0"/>
              <a:t> allemande. </a:t>
            </a:r>
          </a:p>
          <a:p>
            <a:pPr defTabSz="914400">
              <a:lnSpc>
                <a:spcPct val="110000"/>
              </a:lnSpc>
            </a:pPr>
            <a:r>
              <a:rPr lang="en-US" sz="2400" b="1" dirty="0"/>
              <a:t>Les troupes </a:t>
            </a:r>
            <a:r>
              <a:rPr lang="en-US" sz="2400" b="1" dirty="0" err="1"/>
              <a:t>britanniques</a:t>
            </a:r>
            <a:r>
              <a:rPr lang="en-US" sz="2400" b="1" dirty="0"/>
              <a:t> et </a:t>
            </a:r>
            <a:r>
              <a:rPr lang="en-US" sz="2400" b="1" dirty="0" err="1"/>
              <a:t>françaises</a:t>
            </a:r>
            <a:r>
              <a:rPr lang="en-US" sz="2400" b="1" dirty="0"/>
              <a:t> </a:t>
            </a:r>
            <a:r>
              <a:rPr lang="en-US" sz="2400" b="1" dirty="0" err="1"/>
              <a:t>ont</a:t>
            </a:r>
            <a:r>
              <a:rPr lang="en-US" sz="2400" b="1" dirty="0"/>
              <a:t> </a:t>
            </a:r>
            <a:r>
              <a:rPr lang="en-US" sz="2400" b="1" dirty="0" err="1"/>
              <a:t>été</a:t>
            </a:r>
            <a:r>
              <a:rPr lang="en-US" sz="2400" b="1" dirty="0"/>
              <a:t> </a:t>
            </a:r>
            <a:r>
              <a:rPr lang="en-US" sz="2400" b="1" dirty="0" err="1"/>
              <a:t>repoussés</a:t>
            </a:r>
            <a:r>
              <a:rPr lang="en-US" sz="2400" b="1" dirty="0"/>
              <a:t> à la manche pas les </a:t>
            </a:r>
            <a:r>
              <a:rPr lang="en-US" sz="2400" b="1" dirty="0" err="1"/>
              <a:t>avances</a:t>
            </a:r>
            <a:r>
              <a:rPr lang="en-US" sz="2400" b="1" dirty="0"/>
              <a:t> allemandes - </a:t>
            </a:r>
            <a:r>
              <a:rPr lang="en-US" sz="2400" b="1" dirty="0" err="1"/>
              <a:t>jusqu’à</a:t>
            </a:r>
            <a:r>
              <a:rPr lang="en-US" sz="2400" b="1" dirty="0"/>
              <a:t> la </a:t>
            </a:r>
            <a:r>
              <a:rPr lang="en-US" sz="2400" b="1" dirty="0" err="1"/>
              <a:t>ville</a:t>
            </a:r>
            <a:r>
              <a:rPr lang="en-US" sz="2400" b="1" dirty="0"/>
              <a:t> de Dunkerque.</a:t>
            </a:r>
            <a:endParaRPr lang="en-US" sz="2400" dirty="0"/>
          </a:p>
          <a:p>
            <a:pPr marL="68580" defTabSz="914400">
              <a:lnSpc>
                <a:spcPct val="110000"/>
              </a:lnSpc>
            </a:pPr>
            <a:r>
              <a:rPr lang="en-US" sz="2400" b="1" u="sng" dirty="0">
                <a:solidFill>
                  <a:srgbClr val="FF0000"/>
                </a:solidFill>
              </a:rPr>
              <a:t>Ce qui </a:t>
            </a:r>
            <a:r>
              <a:rPr lang="en-US" sz="2400" b="1" u="sng" dirty="0" err="1">
                <a:solidFill>
                  <a:srgbClr val="FF0000"/>
                </a:solidFill>
              </a:rPr>
              <a:t>est</a:t>
            </a:r>
            <a:r>
              <a:rPr lang="en-US" sz="2400" b="1" u="sng" dirty="0">
                <a:solidFill>
                  <a:srgbClr val="FF0000"/>
                </a:solidFill>
              </a:rPr>
              <a:t> </a:t>
            </a:r>
            <a:r>
              <a:rPr lang="en-US" sz="2400" b="1" u="sng" dirty="0" err="1">
                <a:solidFill>
                  <a:srgbClr val="FF0000"/>
                </a:solidFill>
              </a:rPr>
              <a:t>arrivé</a:t>
            </a:r>
            <a:r>
              <a:rPr lang="en-US" sz="2400" b="1" u="sng" dirty="0">
                <a:solidFill>
                  <a:srgbClr val="FF0000"/>
                </a:solidFill>
              </a:rPr>
              <a:t>?</a:t>
            </a:r>
          </a:p>
          <a:p>
            <a:pPr defTabSz="914400">
              <a:lnSpc>
                <a:spcPct val="110000"/>
              </a:lnSpc>
            </a:pPr>
            <a:r>
              <a:rPr lang="en-US" sz="2400" dirty="0"/>
              <a:t>La GB ne </a:t>
            </a:r>
            <a:r>
              <a:rPr lang="en-US" sz="2400" dirty="0" err="1"/>
              <a:t>pouvait</a:t>
            </a:r>
            <a:r>
              <a:rPr lang="en-US" sz="2400" dirty="0"/>
              <a:t> pas se </a:t>
            </a:r>
            <a:r>
              <a:rPr lang="en-US" sz="2400" dirty="0" err="1"/>
              <a:t>permettre</a:t>
            </a:r>
            <a:r>
              <a:rPr lang="en-US" sz="2400" dirty="0"/>
              <a:t> de </a:t>
            </a:r>
            <a:r>
              <a:rPr lang="en-US" sz="2400" dirty="0" err="1"/>
              <a:t>perdre</a:t>
            </a:r>
            <a:r>
              <a:rPr lang="en-US" sz="2400" dirty="0"/>
              <a:t> de </a:t>
            </a:r>
            <a:r>
              <a:rPr lang="en-US" sz="2400" dirty="0" err="1"/>
              <a:t>navire</a:t>
            </a:r>
            <a:r>
              <a:rPr lang="en-US" sz="2400" dirty="0"/>
              <a:t> </a:t>
            </a:r>
            <a:r>
              <a:rPr lang="en-US" sz="2400" dirty="0" err="1"/>
              <a:t>durant</a:t>
            </a:r>
            <a:r>
              <a:rPr lang="en-US" sz="2400" dirty="0"/>
              <a:t> un effort de secours. </a:t>
            </a:r>
          </a:p>
          <a:p>
            <a:pPr defTabSz="914400">
              <a:lnSpc>
                <a:spcPct val="110000"/>
              </a:lnSpc>
            </a:pPr>
            <a:r>
              <a:rPr lang="en-US" sz="2400" dirty="0"/>
              <a:t>Entre le 27 </a:t>
            </a:r>
            <a:r>
              <a:rPr lang="en-US" sz="2400" dirty="0" err="1"/>
              <a:t>mai</a:t>
            </a:r>
            <a:r>
              <a:rPr lang="en-US" sz="2400" dirty="0"/>
              <a:t> et le 4 </a:t>
            </a:r>
            <a:r>
              <a:rPr lang="en-US" sz="2400" dirty="0" err="1"/>
              <a:t>juin</a:t>
            </a:r>
            <a:r>
              <a:rPr lang="en-US" sz="2400" dirty="0"/>
              <a:t> des </a:t>
            </a:r>
            <a:r>
              <a:rPr lang="en-US" sz="2400" dirty="0" err="1"/>
              <a:t>pêcheurs</a:t>
            </a:r>
            <a:r>
              <a:rPr lang="en-US" sz="2400" dirty="0"/>
              <a:t>, des </a:t>
            </a:r>
            <a:r>
              <a:rPr lang="en-US" sz="2400" dirty="0" err="1"/>
              <a:t>traversiers</a:t>
            </a:r>
            <a:r>
              <a:rPr lang="en-US" sz="2400" dirty="0"/>
              <a:t> et des bateaux de </a:t>
            </a:r>
            <a:r>
              <a:rPr lang="en-US" sz="2400" dirty="0" err="1"/>
              <a:t>plaisance</a:t>
            </a:r>
            <a:r>
              <a:rPr lang="en-US" sz="2400" dirty="0"/>
              <a:t> </a:t>
            </a:r>
            <a:r>
              <a:rPr lang="en-US" sz="2400" dirty="0" err="1"/>
              <a:t>sont</a:t>
            </a:r>
            <a:r>
              <a:rPr lang="en-US" sz="2400" dirty="0"/>
              <a:t> </a:t>
            </a:r>
            <a:r>
              <a:rPr lang="en-US" sz="2400" dirty="0" err="1"/>
              <a:t>venus</a:t>
            </a:r>
            <a:r>
              <a:rPr lang="en-US" sz="2400" dirty="0"/>
              <a:t> au secours des </a:t>
            </a:r>
            <a:r>
              <a:rPr lang="en-US" sz="2400" dirty="0" err="1"/>
              <a:t>soldats</a:t>
            </a:r>
            <a:r>
              <a:rPr lang="en-US" sz="2400" dirty="0"/>
              <a:t> </a:t>
            </a:r>
            <a:r>
              <a:rPr lang="en-US" sz="2400" dirty="0" err="1"/>
              <a:t>piégés</a:t>
            </a:r>
            <a:r>
              <a:rPr lang="en-US" sz="2400" dirty="0"/>
              <a:t>. </a:t>
            </a:r>
          </a:p>
          <a:p>
            <a:pPr defTabSz="914400">
              <a:lnSpc>
                <a:spcPct val="110000"/>
              </a:lnSpc>
            </a:pPr>
            <a:r>
              <a:rPr lang="en-US" sz="2400" dirty="0"/>
              <a:t>900 bateaux </a:t>
            </a:r>
            <a:r>
              <a:rPr lang="en-US" sz="2400" dirty="0" err="1"/>
              <a:t>ont</a:t>
            </a:r>
            <a:r>
              <a:rPr lang="en-US" sz="2400" dirty="0"/>
              <a:t> </a:t>
            </a:r>
            <a:r>
              <a:rPr lang="en-US" sz="2400" dirty="0" err="1"/>
              <a:t>sauvé</a:t>
            </a:r>
            <a:r>
              <a:rPr lang="en-US" sz="2400" dirty="0"/>
              <a:t> 350 000 - </a:t>
            </a:r>
            <a:r>
              <a:rPr lang="en-US" sz="2400" dirty="0" err="1"/>
              <a:t>l’équipement</a:t>
            </a:r>
            <a:r>
              <a:rPr lang="en-US" sz="2400" dirty="0"/>
              <a:t> a </a:t>
            </a:r>
            <a:r>
              <a:rPr lang="en-US" sz="2400" dirty="0" err="1"/>
              <a:t>été</a:t>
            </a:r>
            <a:r>
              <a:rPr lang="en-US" sz="2400" dirty="0"/>
              <a:t> laisse </a:t>
            </a:r>
            <a:r>
              <a:rPr lang="en-US" sz="2400" dirty="0" err="1"/>
              <a:t>en</a:t>
            </a:r>
            <a:r>
              <a:rPr lang="en-US" sz="2400" dirty="0"/>
              <a:t> </a:t>
            </a:r>
            <a:r>
              <a:rPr lang="en-US" sz="2400" dirty="0" err="1"/>
              <a:t>arrière</a:t>
            </a:r>
            <a:r>
              <a:rPr lang="en-US" sz="2400" dirty="0"/>
              <a:t>. </a:t>
            </a:r>
          </a:p>
        </p:txBody>
      </p:sp>
    </p:spTree>
    <p:extLst>
      <p:ext uri="{BB962C8B-B14F-4D97-AF65-F5344CB8AC3E}">
        <p14:creationId xmlns:p14="http://schemas.microsoft.com/office/powerpoint/2010/main" val="4301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800" decel="100000"/>
                                        <p:tgtEl>
                                          <p:spTgt spid="11268">
                                            <p:txEl>
                                              <p:pRg st="0" end="0"/>
                                            </p:txEl>
                                          </p:spTgt>
                                        </p:tgtEl>
                                      </p:cBhvr>
                                    </p:animEffect>
                                    <p:anim calcmode="lin" valueType="num">
                                      <p:cBhvr>
                                        <p:cTn id="8" dur="800" decel="100000" fill="hold"/>
                                        <p:tgtEl>
                                          <p:spTgt spid="1126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26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26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268">
                                            <p:txEl>
                                              <p:pRg st="1" end="1"/>
                                            </p:txEl>
                                          </p:spTgt>
                                        </p:tgtEl>
                                        <p:attrNameLst>
                                          <p:attrName>style.visibility</p:attrName>
                                        </p:attrNameLst>
                                      </p:cBhvr>
                                      <p:to>
                                        <p:strVal val="visible"/>
                                      </p:to>
                                    </p:set>
                                    <p:animEffect transition="in" filter="fade">
                                      <p:cBhvr>
                                        <p:cTn id="17" dur="800" decel="100000"/>
                                        <p:tgtEl>
                                          <p:spTgt spid="11268">
                                            <p:txEl>
                                              <p:pRg st="1" end="1"/>
                                            </p:txEl>
                                          </p:spTgt>
                                        </p:tgtEl>
                                      </p:cBhvr>
                                    </p:animEffect>
                                    <p:anim calcmode="lin" valueType="num">
                                      <p:cBhvr>
                                        <p:cTn id="18" dur="800" decel="100000" fill="hold"/>
                                        <p:tgtEl>
                                          <p:spTgt spid="1126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26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26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26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26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1268">
                                            <p:txEl>
                                              <p:pRg st="2" end="2"/>
                                            </p:txEl>
                                          </p:spTgt>
                                        </p:tgtEl>
                                        <p:attrNameLst>
                                          <p:attrName>style.visibility</p:attrName>
                                        </p:attrNameLst>
                                      </p:cBhvr>
                                      <p:to>
                                        <p:strVal val="visible"/>
                                      </p:to>
                                    </p:set>
                                    <p:animEffect transition="in" filter="fade">
                                      <p:cBhvr>
                                        <p:cTn id="27" dur="800" decel="100000"/>
                                        <p:tgtEl>
                                          <p:spTgt spid="11268">
                                            <p:txEl>
                                              <p:pRg st="2" end="2"/>
                                            </p:txEl>
                                          </p:spTgt>
                                        </p:tgtEl>
                                      </p:cBhvr>
                                    </p:animEffect>
                                    <p:anim calcmode="lin" valueType="num">
                                      <p:cBhvr>
                                        <p:cTn id="28" dur="800" decel="100000" fill="hold"/>
                                        <p:tgtEl>
                                          <p:spTgt spid="1126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26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26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26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26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1268">
                                            <p:txEl>
                                              <p:pRg st="3" end="3"/>
                                            </p:txEl>
                                          </p:spTgt>
                                        </p:tgtEl>
                                        <p:attrNameLst>
                                          <p:attrName>style.visibility</p:attrName>
                                        </p:attrNameLst>
                                      </p:cBhvr>
                                      <p:to>
                                        <p:strVal val="visible"/>
                                      </p:to>
                                    </p:set>
                                    <p:animEffect transition="in" filter="fade">
                                      <p:cBhvr>
                                        <p:cTn id="37" dur="800" decel="100000"/>
                                        <p:tgtEl>
                                          <p:spTgt spid="11268">
                                            <p:txEl>
                                              <p:pRg st="3" end="3"/>
                                            </p:txEl>
                                          </p:spTgt>
                                        </p:tgtEl>
                                      </p:cBhvr>
                                    </p:animEffect>
                                    <p:anim calcmode="lin" valueType="num">
                                      <p:cBhvr>
                                        <p:cTn id="38" dur="800" decel="100000" fill="hold"/>
                                        <p:tgtEl>
                                          <p:spTgt spid="1126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26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26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26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268">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1268">
                                            <p:txEl>
                                              <p:pRg st="4" end="4"/>
                                            </p:txEl>
                                          </p:spTgt>
                                        </p:tgtEl>
                                        <p:attrNameLst>
                                          <p:attrName>style.visibility</p:attrName>
                                        </p:attrNameLst>
                                      </p:cBhvr>
                                      <p:to>
                                        <p:strVal val="visible"/>
                                      </p:to>
                                    </p:set>
                                    <p:animEffect transition="in" filter="fade">
                                      <p:cBhvr>
                                        <p:cTn id="47" dur="800" decel="100000"/>
                                        <p:tgtEl>
                                          <p:spTgt spid="11268">
                                            <p:txEl>
                                              <p:pRg st="4" end="4"/>
                                            </p:txEl>
                                          </p:spTgt>
                                        </p:tgtEl>
                                      </p:cBhvr>
                                    </p:animEffect>
                                    <p:anim calcmode="lin" valueType="num">
                                      <p:cBhvr>
                                        <p:cTn id="48" dur="800" decel="100000" fill="hold"/>
                                        <p:tgtEl>
                                          <p:spTgt spid="11268">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1268">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1268">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268">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268">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1268">
                                            <p:txEl>
                                              <p:pRg st="5" end="5"/>
                                            </p:txEl>
                                          </p:spTgt>
                                        </p:tgtEl>
                                        <p:attrNameLst>
                                          <p:attrName>style.visibility</p:attrName>
                                        </p:attrNameLst>
                                      </p:cBhvr>
                                      <p:to>
                                        <p:strVal val="visible"/>
                                      </p:to>
                                    </p:set>
                                    <p:animEffect transition="in" filter="fade">
                                      <p:cBhvr>
                                        <p:cTn id="57" dur="800" decel="100000"/>
                                        <p:tgtEl>
                                          <p:spTgt spid="11268">
                                            <p:txEl>
                                              <p:pRg st="5" end="5"/>
                                            </p:txEl>
                                          </p:spTgt>
                                        </p:tgtEl>
                                      </p:cBhvr>
                                    </p:animEffect>
                                    <p:anim calcmode="lin" valueType="num">
                                      <p:cBhvr>
                                        <p:cTn id="58" dur="800" decel="100000" fill="hold"/>
                                        <p:tgtEl>
                                          <p:spTgt spid="11268">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1268">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1268">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1268">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1268">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5E2F33F9-B3D5-437B-AB8D-7624445EB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370C61A9-E681-4D83-BFDE-DBCE8983A4E5}"/>
              </a:ext>
            </a:extLst>
          </p:cNvPr>
          <p:cNvPicPr>
            <a:picLocks noChangeAspect="1"/>
          </p:cNvPicPr>
          <p:nvPr/>
        </p:nvPicPr>
        <p:blipFill rotWithShape="1">
          <a:blip r:embed="rId2"/>
          <a:srcRect l="9180" r="8153" b="-1"/>
          <a:stretch/>
        </p:blipFill>
        <p:spPr>
          <a:xfrm>
            <a:off x="20" y="10"/>
            <a:ext cx="9143980" cy="6857990"/>
          </a:xfrm>
          <a:prstGeom prst="rect">
            <a:avLst/>
          </a:prstGeom>
        </p:spPr>
      </p:pic>
      <p:pic>
        <p:nvPicPr>
          <p:cNvPr id="6" name="Image 5">
            <a:extLst>
              <a:ext uri="{FF2B5EF4-FFF2-40B4-BE49-F238E27FC236}">
                <a16:creationId xmlns:a16="http://schemas.microsoft.com/office/drawing/2014/main" id="{C7490E72-19A5-4DE6-8132-80DFFCC4DE43}"/>
              </a:ext>
            </a:extLst>
          </p:cNvPr>
          <p:cNvPicPr>
            <a:picLocks noChangeAspect="1"/>
          </p:cNvPicPr>
          <p:nvPr/>
        </p:nvPicPr>
        <p:blipFill rotWithShape="1">
          <a:blip r:embed="rId3"/>
          <a:srcRect t="861" r="4" b="4"/>
          <a:stretch/>
        </p:blipFill>
        <p:spPr>
          <a:xfrm>
            <a:off x="856058" y="1113710"/>
            <a:ext cx="4156617" cy="3955999"/>
          </a:xfrm>
          <a:prstGeom prst="rect">
            <a:avLst/>
          </a:prstGeom>
          <a:ln w="152400">
            <a:solidFill>
              <a:srgbClr val="FFFFFF"/>
            </a:solidFill>
            <a:miter lim="800000"/>
          </a:ln>
        </p:spPr>
      </p:pic>
    </p:spTree>
    <p:extLst>
      <p:ext uri="{BB962C8B-B14F-4D97-AF65-F5344CB8AC3E}">
        <p14:creationId xmlns:p14="http://schemas.microsoft.com/office/powerpoint/2010/main" val="63581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00650" y="231036"/>
            <a:ext cx="3379869" cy="632801"/>
          </a:xfrm>
        </p:spPr>
        <p:txBody>
          <a:bodyPr>
            <a:normAutofit fontScale="90000"/>
          </a:bodyPr>
          <a:lstStyle/>
          <a:p>
            <a:pPr algn="ctr" eaLnBrk="1" hangingPunct="1"/>
            <a:r>
              <a:rPr lang="en-US" b="1" dirty="0">
                <a:solidFill>
                  <a:srgbClr val="FF0000"/>
                </a:solidFill>
                <a:latin typeface="Lucida Sans" charset="0"/>
              </a:rPr>
              <a:t>Un rappel </a:t>
            </a:r>
            <a:br>
              <a:rPr lang="en-US" b="1" dirty="0">
                <a:solidFill>
                  <a:srgbClr val="FFCC00"/>
                </a:solidFill>
                <a:latin typeface="Lucida Sans" charset="0"/>
              </a:rPr>
            </a:br>
            <a:endParaRPr lang="en-US" b="1" dirty="0">
              <a:solidFill>
                <a:srgbClr val="FFCC00"/>
              </a:solidFill>
              <a:latin typeface="Lucida Sans" charset="0"/>
            </a:endParaRPr>
          </a:p>
        </p:txBody>
      </p:sp>
      <p:sp>
        <p:nvSpPr>
          <p:cNvPr id="7171" name="Rectangle 3"/>
          <p:cNvSpPr>
            <a:spLocks noGrp="1" noChangeArrowheads="1"/>
          </p:cNvSpPr>
          <p:nvPr>
            <p:ph type="body" sz="half" idx="1"/>
          </p:nvPr>
        </p:nvSpPr>
        <p:spPr>
          <a:xfrm>
            <a:off x="114989" y="869712"/>
            <a:ext cx="4977913" cy="5548763"/>
          </a:xfrm>
        </p:spPr>
        <p:txBody>
          <a:bodyPr>
            <a:normAutofit lnSpcReduction="10000"/>
          </a:bodyPr>
          <a:lstStyle/>
          <a:p>
            <a:r>
              <a:rPr lang="fr-CA" sz="2400" dirty="0"/>
              <a:t>Quelle est la différence de l’entrée en guerre du Canada entre la PGM et la DGM?</a:t>
            </a:r>
          </a:p>
          <a:p>
            <a:pPr lvl="0"/>
            <a:r>
              <a:rPr lang="fr-CA" sz="2400" b="1" dirty="0"/>
              <a:t>Réponse: Après le statut de Westminster, le Canada pouvait se charger de leurs propres affaires à l’étranger, alors on a déclaré indépendamment la guerre à l’Allemagne. </a:t>
            </a:r>
          </a:p>
          <a:p>
            <a:pPr lvl="0"/>
            <a:r>
              <a:rPr lang="fr-CA" sz="2400" dirty="0"/>
              <a:t>Avec qui est-ce que l’Allemagne a fait un accord de non-agression?</a:t>
            </a:r>
          </a:p>
          <a:p>
            <a:pPr lvl="0"/>
            <a:r>
              <a:rPr lang="fr-CA" sz="2400" b="1" dirty="0"/>
              <a:t>Réponse: URSS (Russie)</a:t>
            </a:r>
            <a:endParaRPr lang="fr-CA" sz="2400" dirty="0"/>
          </a:p>
          <a:p>
            <a:pPr lvl="0"/>
            <a:endParaRPr lang="en-CA" dirty="0"/>
          </a:p>
          <a:p>
            <a:pPr lvl="0"/>
            <a:endParaRPr lang="en-CA" dirty="0"/>
          </a:p>
          <a:p>
            <a:pPr eaLnBrk="1" hangingPunct="1">
              <a:lnSpc>
                <a:spcPct val="90000"/>
              </a:lnSpc>
            </a:pPr>
            <a:endParaRPr lang="en-US" b="1" dirty="0">
              <a:latin typeface="Lucida Sans" charset="0"/>
            </a:endParaRPr>
          </a:p>
          <a:p>
            <a:pPr marL="68580" indent="0" eaLnBrk="1" hangingPunct="1">
              <a:lnSpc>
                <a:spcPct val="90000"/>
              </a:lnSpc>
              <a:buNone/>
            </a:pPr>
            <a:endParaRPr lang="en-US" b="1" dirty="0">
              <a:latin typeface="Lucida Sans" charset="0"/>
            </a:endParaRPr>
          </a:p>
        </p:txBody>
      </p:sp>
      <p:sp>
        <p:nvSpPr>
          <p:cNvPr id="27653" name="Text Box 6"/>
          <p:cNvSpPr txBox="1">
            <a:spLocks noChangeArrowheads="1"/>
          </p:cNvSpPr>
          <p:nvPr/>
        </p:nvSpPr>
        <p:spPr bwMode="auto">
          <a:xfrm>
            <a:off x="6019800" y="4114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endParaRPr lang="en-CA"/>
          </a:p>
        </p:txBody>
      </p:sp>
      <p:pic>
        <p:nvPicPr>
          <p:cNvPr id="3" name="Image 2">
            <a:extLst>
              <a:ext uri="{FF2B5EF4-FFF2-40B4-BE49-F238E27FC236}">
                <a16:creationId xmlns:a16="http://schemas.microsoft.com/office/drawing/2014/main" id="{0E33E714-2117-4BF6-B68C-D7C4F280E6CB}"/>
              </a:ext>
            </a:extLst>
          </p:cNvPr>
          <p:cNvPicPr>
            <a:picLocks noChangeAspect="1"/>
          </p:cNvPicPr>
          <p:nvPr/>
        </p:nvPicPr>
        <p:blipFill>
          <a:blip r:embed="rId3"/>
          <a:stretch>
            <a:fillRect/>
          </a:stretch>
        </p:blipFill>
        <p:spPr>
          <a:xfrm>
            <a:off x="5296588" y="3360480"/>
            <a:ext cx="3732423" cy="2483758"/>
          </a:xfrm>
          <a:prstGeom prst="rect">
            <a:avLst/>
          </a:prstGeom>
        </p:spPr>
      </p:pic>
      <p:pic>
        <p:nvPicPr>
          <p:cNvPr id="4" name="Image 3">
            <a:extLst>
              <a:ext uri="{FF2B5EF4-FFF2-40B4-BE49-F238E27FC236}">
                <a16:creationId xmlns:a16="http://schemas.microsoft.com/office/drawing/2014/main" id="{679A54E8-E2B7-4729-BA73-453E6C596421}"/>
              </a:ext>
            </a:extLst>
          </p:cNvPr>
          <p:cNvPicPr>
            <a:picLocks noChangeAspect="1"/>
          </p:cNvPicPr>
          <p:nvPr/>
        </p:nvPicPr>
        <p:blipFill>
          <a:blip r:embed="rId4"/>
          <a:stretch>
            <a:fillRect/>
          </a:stretch>
        </p:blipFill>
        <p:spPr>
          <a:xfrm>
            <a:off x="5296588" y="863837"/>
            <a:ext cx="3732423" cy="2119483"/>
          </a:xfrm>
          <a:prstGeom prst="rect">
            <a:avLst/>
          </a:prstGeom>
        </p:spPr>
      </p:pic>
    </p:spTree>
    <p:extLst>
      <p:ext uri="{BB962C8B-B14F-4D97-AF65-F5344CB8AC3E}">
        <p14:creationId xmlns:p14="http://schemas.microsoft.com/office/powerpoint/2010/main" val="1720464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360"/>
                                          </p:val>
                                        </p:tav>
                                        <p:tav tm="100000">
                                          <p:val>
                                            <p:fltVal val="0"/>
                                          </p:val>
                                        </p:tav>
                                      </p:tavLst>
                                    </p:anim>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1000"/>
                                        <p:tgtEl>
                                          <p:spTgt spid="7171">
                                            <p:txEl>
                                              <p:pRg st="0" end="0"/>
                                            </p:txEl>
                                          </p:spTgt>
                                        </p:tgtEl>
                                      </p:cBhvr>
                                    </p:animEffect>
                                    <p:anim calcmode="lin" valueType="num">
                                      <p:cBhvr>
                                        <p:cTn id="16"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1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1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171">
                                            <p:txEl>
                                              <p:pRg st="1" end="1"/>
                                            </p:txEl>
                                          </p:spTgt>
                                        </p:tgtEl>
                                        <p:attrNameLst>
                                          <p:attrName>style.visibility</p:attrName>
                                        </p:attrNameLst>
                                      </p:cBhvr>
                                      <p:to>
                                        <p:strVal val="visible"/>
                                      </p:to>
                                    </p:set>
                                    <p:animEffect transition="in" filter="fade">
                                      <p:cBhvr>
                                        <p:cTn id="23" dur="1000"/>
                                        <p:tgtEl>
                                          <p:spTgt spid="7171">
                                            <p:txEl>
                                              <p:pRg st="1" end="1"/>
                                            </p:txEl>
                                          </p:spTgt>
                                        </p:tgtEl>
                                      </p:cBhvr>
                                    </p:animEffect>
                                    <p:anim calcmode="lin" valueType="num">
                                      <p:cBhvr>
                                        <p:cTn id="24"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1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1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Effect transition="in" filter="fade">
                                      <p:cBhvr>
                                        <p:cTn id="31" dur="1000"/>
                                        <p:tgtEl>
                                          <p:spTgt spid="7171">
                                            <p:txEl>
                                              <p:pRg st="2" end="2"/>
                                            </p:txEl>
                                          </p:spTgt>
                                        </p:tgtEl>
                                      </p:cBhvr>
                                    </p:animEffect>
                                    <p:anim calcmode="lin" valueType="num">
                                      <p:cBhvr>
                                        <p:cTn id="3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17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1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171">
                                            <p:txEl>
                                              <p:pRg st="3" end="3"/>
                                            </p:txEl>
                                          </p:spTgt>
                                        </p:tgtEl>
                                        <p:attrNameLst>
                                          <p:attrName>style.visibility</p:attrName>
                                        </p:attrNameLst>
                                      </p:cBhvr>
                                      <p:to>
                                        <p:strVal val="visible"/>
                                      </p:to>
                                    </p:set>
                                    <p:animEffect transition="in" filter="fade">
                                      <p:cBhvr>
                                        <p:cTn id="39" dur="1000"/>
                                        <p:tgtEl>
                                          <p:spTgt spid="7171">
                                            <p:txEl>
                                              <p:pRg st="3" end="3"/>
                                            </p:txEl>
                                          </p:spTgt>
                                        </p:tgtEl>
                                      </p:cBhvr>
                                    </p:animEffect>
                                    <p:anim calcmode="lin" valueType="num">
                                      <p:cBhvr>
                                        <p:cTn id="40"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17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17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p:cNvSpPr>
            <a:spLocks noGrp="1" noChangeArrowheads="1"/>
          </p:cNvSpPr>
          <p:nvPr>
            <p:ph type="title"/>
          </p:nvPr>
        </p:nvSpPr>
        <p:spPr>
          <a:xfrm>
            <a:off x="584791" y="1240076"/>
            <a:ext cx="2098331" cy="4584527"/>
          </a:xfrm>
        </p:spPr>
        <p:txBody>
          <a:bodyPr>
            <a:normAutofit/>
          </a:bodyPr>
          <a:lstStyle/>
          <a:p>
            <a:pPr algn="ctr"/>
            <a:r>
              <a:rPr lang="fr-CA" sz="2200" b="1" dirty="0">
                <a:solidFill>
                  <a:srgbClr val="FFFFFF"/>
                </a:solidFill>
              </a:rPr>
              <a:t>Le miracle à Dunkerque</a:t>
            </a:r>
          </a:p>
        </p:txBody>
      </p:sp>
      <p:sp>
        <p:nvSpPr>
          <p:cNvPr id="31747" name="Rectangle 3"/>
          <p:cNvSpPr>
            <a:spLocks noGrp="1" noChangeArrowheads="1"/>
          </p:cNvSpPr>
          <p:nvPr>
            <p:ph idx="1"/>
          </p:nvPr>
        </p:nvSpPr>
        <p:spPr>
          <a:xfrm>
            <a:off x="3529195" y="372141"/>
            <a:ext cx="5295828" cy="5784402"/>
          </a:xfrm>
        </p:spPr>
        <p:txBody>
          <a:bodyPr anchor="t">
            <a:normAutofit fontScale="92500" lnSpcReduction="10000"/>
          </a:bodyPr>
          <a:lstStyle/>
          <a:p>
            <a:pPr>
              <a:lnSpc>
                <a:spcPct val="110000"/>
              </a:lnSpc>
            </a:pPr>
            <a:r>
              <a:rPr lang="fr-CA" sz="2400" b="1" dirty="0"/>
              <a:t>Les armées allemandes ont arrêté d’avancer sur Dunkerque et ont permis l’issue de secours.</a:t>
            </a:r>
          </a:p>
          <a:p>
            <a:pPr>
              <a:lnSpc>
                <a:spcPct val="110000"/>
              </a:lnSpc>
            </a:pPr>
            <a:r>
              <a:rPr lang="fr-CA" sz="2400" b="1" dirty="0"/>
              <a:t>Ceci a permis à 140 000 soldats français et 200 000 soldats anglais à s’échapper.</a:t>
            </a:r>
          </a:p>
          <a:p>
            <a:pPr>
              <a:lnSpc>
                <a:spcPct val="110000"/>
              </a:lnSpc>
            </a:pPr>
            <a:r>
              <a:rPr lang="fr-CA" sz="2400" b="1" dirty="0"/>
              <a:t>Quand Hitler a découvert l’erreur des son armée, il était furieux!</a:t>
            </a:r>
          </a:p>
          <a:p>
            <a:pPr marL="68580" indent="0">
              <a:lnSpc>
                <a:spcPct val="110000"/>
              </a:lnSpc>
              <a:buNone/>
            </a:pPr>
            <a:r>
              <a:rPr lang="fr-CA" sz="2400" b="1" u="sng" dirty="0">
                <a:solidFill>
                  <a:srgbClr val="FF0000"/>
                </a:solidFill>
              </a:rPr>
              <a:t>L’importance</a:t>
            </a:r>
            <a:r>
              <a:rPr lang="fr-CA" sz="2400" b="1" u="sng" dirty="0"/>
              <a:t> </a:t>
            </a:r>
          </a:p>
          <a:p>
            <a:pPr>
              <a:lnSpc>
                <a:spcPct val="110000"/>
              </a:lnSpc>
            </a:pPr>
            <a:r>
              <a:rPr lang="fr-CA" sz="2400" b="1" dirty="0"/>
              <a:t>Plus tard ce serait ces mêmes soldats qui ont formé les forces alliées qui envahiraient l’Europe nazi. </a:t>
            </a:r>
          </a:p>
          <a:p>
            <a:pPr>
              <a:lnSpc>
                <a:spcPct val="110000"/>
              </a:lnSpc>
            </a:pPr>
            <a:r>
              <a:rPr lang="fr-CA" sz="2400" b="1" dirty="0"/>
              <a:t>Si ces soldats ne s’étaient pas échappés, on aurait pu avoir perdu la guerre. </a:t>
            </a:r>
          </a:p>
          <a:p>
            <a:pPr>
              <a:lnSpc>
                <a:spcPct val="110000"/>
              </a:lnSpc>
              <a:buFont typeface="Wingdings" charset="0"/>
              <a:buNone/>
            </a:pPr>
            <a:endParaRPr lang="en-US" sz="1900" dirty="0"/>
          </a:p>
          <a:p>
            <a:pPr>
              <a:lnSpc>
                <a:spcPct val="110000"/>
              </a:lnSpc>
              <a:buFont typeface="Wingdings" charset="0"/>
              <a:buNone/>
            </a:pPr>
            <a:endParaRPr lang="en-US" sz="1900" dirty="0"/>
          </a:p>
        </p:txBody>
      </p:sp>
      <p:pic>
        <p:nvPicPr>
          <p:cNvPr id="2" name="Image 1">
            <a:extLst>
              <a:ext uri="{FF2B5EF4-FFF2-40B4-BE49-F238E27FC236}">
                <a16:creationId xmlns:a16="http://schemas.microsoft.com/office/drawing/2014/main" id="{CD630E08-5A78-490A-963A-264709AEE07D}"/>
              </a:ext>
            </a:extLst>
          </p:cNvPr>
          <p:cNvPicPr>
            <a:picLocks noChangeAspect="1"/>
          </p:cNvPicPr>
          <p:nvPr/>
        </p:nvPicPr>
        <p:blipFill>
          <a:blip r:embed="rId2"/>
          <a:stretch>
            <a:fillRect/>
          </a:stretch>
        </p:blipFill>
        <p:spPr>
          <a:xfrm>
            <a:off x="771943" y="2960449"/>
            <a:ext cx="1724025" cy="2657475"/>
          </a:xfrm>
          <a:prstGeom prst="rect">
            <a:avLst/>
          </a:prstGeom>
        </p:spPr>
      </p:pic>
    </p:spTree>
    <p:extLst>
      <p:ext uri="{BB962C8B-B14F-4D97-AF65-F5344CB8AC3E}">
        <p14:creationId xmlns:p14="http://schemas.microsoft.com/office/powerpoint/2010/main" val="28300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800" decel="100000"/>
                                        <p:tgtEl>
                                          <p:spTgt spid="31747">
                                            <p:txEl>
                                              <p:pRg st="0" end="0"/>
                                            </p:txEl>
                                          </p:spTgt>
                                        </p:tgtEl>
                                      </p:cBhvr>
                                    </p:animEffect>
                                    <p:anim calcmode="lin" valueType="num">
                                      <p:cBhvr>
                                        <p:cTn id="8" dur="800" decel="100000" fill="hold"/>
                                        <p:tgtEl>
                                          <p:spTgt spid="3174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174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800" decel="100000"/>
                                        <p:tgtEl>
                                          <p:spTgt spid="31747">
                                            <p:txEl>
                                              <p:pRg st="1" end="1"/>
                                            </p:txEl>
                                          </p:spTgt>
                                        </p:tgtEl>
                                      </p:cBhvr>
                                    </p:animEffect>
                                    <p:anim calcmode="lin" valueType="num">
                                      <p:cBhvr>
                                        <p:cTn id="18" dur="800" decel="100000" fill="hold"/>
                                        <p:tgtEl>
                                          <p:spTgt spid="3174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174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174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174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17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1747">
                                            <p:txEl>
                                              <p:pRg st="2" end="2"/>
                                            </p:txEl>
                                          </p:spTgt>
                                        </p:tgtEl>
                                        <p:attrNameLst>
                                          <p:attrName>style.visibility</p:attrName>
                                        </p:attrNameLst>
                                      </p:cBhvr>
                                      <p:to>
                                        <p:strVal val="visible"/>
                                      </p:to>
                                    </p:set>
                                    <p:animEffect transition="in" filter="fade">
                                      <p:cBhvr>
                                        <p:cTn id="27" dur="800" decel="100000"/>
                                        <p:tgtEl>
                                          <p:spTgt spid="31747">
                                            <p:txEl>
                                              <p:pRg st="2" end="2"/>
                                            </p:txEl>
                                          </p:spTgt>
                                        </p:tgtEl>
                                      </p:cBhvr>
                                    </p:animEffect>
                                    <p:anim calcmode="lin" valueType="num">
                                      <p:cBhvr>
                                        <p:cTn id="28" dur="800" decel="100000" fill="hold"/>
                                        <p:tgtEl>
                                          <p:spTgt spid="3174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174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174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174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17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1747">
                                            <p:txEl>
                                              <p:pRg st="3" end="3"/>
                                            </p:txEl>
                                          </p:spTgt>
                                        </p:tgtEl>
                                        <p:attrNameLst>
                                          <p:attrName>style.visibility</p:attrName>
                                        </p:attrNameLst>
                                      </p:cBhvr>
                                      <p:to>
                                        <p:strVal val="visible"/>
                                      </p:to>
                                    </p:set>
                                    <p:animEffect transition="in" filter="fade">
                                      <p:cBhvr>
                                        <p:cTn id="37" dur="800" decel="100000"/>
                                        <p:tgtEl>
                                          <p:spTgt spid="31747">
                                            <p:txEl>
                                              <p:pRg st="3" end="3"/>
                                            </p:txEl>
                                          </p:spTgt>
                                        </p:tgtEl>
                                      </p:cBhvr>
                                    </p:animEffect>
                                    <p:anim calcmode="lin" valueType="num">
                                      <p:cBhvr>
                                        <p:cTn id="38" dur="800" decel="100000" fill="hold"/>
                                        <p:tgtEl>
                                          <p:spTgt spid="3174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174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174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174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17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1747">
                                            <p:txEl>
                                              <p:pRg st="4" end="4"/>
                                            </p:txEl>
                                          </p:spTgt>
                                        </p:tgtEl>
                                        <p:attrNameLst>
                                          <p:attrName>style.visibility</p:attrName>
                                        </p:attrNameLst>
                                      </p:cBhvr>
                                      <p:to>
                                        <p:strVal val="visible"/>
                                      </p:to>
                                    </p:set>
                                    <p:animEffect transition="in" filter="fade">
                                      <p:cBhvr>
                                        <p:cTn id="47" dur="800" decel="100000"/>
                                        <p:tgtEl>
                                          <p:spTgt spid="31747">
                                            <p:txEl>
                                              <p:pRg st="4" end="4"/>
                                            </p:txEl>
                                          </p:spTgt>
                                        </p:tgtEl>
                                      </p:cBhvr>
                                    </p:animEffect>
                                    <p:anim calcmode="lin" valueType="num">
                                      <p:cBhvr>
                                        <p:cTn id="48" dur="800" decel="100000" fill="hold"/>
                                        <p:tgtEl>
                                          <p:spTgt spid="31747">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1747">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1747">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1747">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17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1747">
                                            <p:txEl>
                                              <p:pRg st="5" end="5"/>
                                            </p:txEl>
                                          </p:spTgt>
                                        </p:tgtEl>
                                        <p:attrNameLst>
                                          <p:attrName>style.visibility</p:attrName>
                                        </p:attrNameLst>
                                      </p:cBhvr>
                                      <p:to>
                                        <p:strVal val="visible"/>
                                      </p:to>
                                    </p:set>
                                    <p:animEffect transition="in" filter="fade">
                                      <p:cBhvr>
                                        <p:cTn id="57" dur="800" decel="100000"/>
                                        <p:tgtEl>
                                          <p:spTgt spid="31747">
                                            <p:txEl>
                                              <p:pRg st="5" end="5"/>
                                            </p:txEl>
                                          </p:spTgt>
                                        </p:tgtEl>
                                      </p:cBhvr>
                                    </p:animEffect>
                                    <p:anim calcmode="lin" valueType="num">
                                      <p:cBhvr>
                                        <p:cTn id="58" dur="800" decel="100000" fill="hold"/>
                                        <p:tgtEl>
                                          <p:spTgt spid="31747">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1747">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1747">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1747">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174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425355" y="152400"/>
            <a:ext cx="8598090" cy="1143000"/>
          </a:xfrm>
        </p:spPr>
        <p:txBody>
          <a:bodyPr>
            <a:normAutofit/>
          </a:bodyPr>
          <a:lstStyle/>
          <a:p>
            <a:r>
              <a:rPr lang="fr-CA" sz="2800" b="1" dirty="0">
                <a:solidFill>
                  <a:schemeClr val="tx1"/>
                </a:solidFill>
              </a:rPr>
              <a:t>L’Europe occupé </a:t>
            </a:r>
            <a:r>
              <a:rPr lang="en-US" sz="2800" b="1" dirty="0">
                <a:solidFill>
                  <a:schemeClr val="tx1"/>
                </a:solidFill>
              </a:rPr>
              <a:t>par les Nazis1941-43</a:t>
            </a:r>
          </a:p>
        </p:txBody>
      </p:sp>
      <p:pic>
        <p:nvPicPr>
          <p:cNvPr id="3" name="Image 2">
            <a:extLst>
              <a:ext uri="{FF2B5EF4-FFF2-40B4-BE49-F238E27FC236}">
                <a16:creationId xmlns:a16="http://schemas.microsoft.com/office/drawing/2014/main" id="{8195B009-84FA-4F1A-8242-F42ED039E92C}"/>
              </a:ext>
            </a:extLst>
          </p:cNvPr>
          <p:cNvPicPr>
            <a:picLocks noChangeAspect="1"/>
          </p:cNvPicPr>
          <p:nvPr/>
        </p:nvPicPr>
        <p:blipFill>
          <a:blip r:embed="rId2"/>
          <a:stretch>
            <a:fillRect/>
          </a:stretch>
        </p:blipFill>
        <p:spPr>
          <a:xfrm>
            <a:off x="868423" y="816145"/>
            <a:ext cx="7308014" cy="5297576"/>
          </a:xfrm>
          <a:prstGeom prst="rect">
            <a:avLst/>
          </a:prstGeom>
        </p:spPr>
      </p:pic>
    </p:spTree>
    <p:extLst>
      <p:ext uri="{BB962C8B-B14F-4D97-AF65-F5344CB8AC3E}">
        <p14:creationId xmlns:p14="http://schemas.microsoft.com/office/powerpoint/2010/main" val="287015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alphaModFix amt="50000"/>
          </a:blip>
          <a:srcRect l="39971" r="3364"/>
          <a:stretch/>
        </p:blipFill>
        <p:spPr>
          <a:xfrm>
            <a:off x="20" y="10"/>
            <a:ext cx="9143751" cy="6857990"/>
          </a:xfrm>
          <a:prstGeom prst="rect">
            <a:avLst/>
          </a:prstGeom>
        </p:spPr>
      </p:pic>
      <p:sp>
        <p:nvSpPr>
          <p:cNvPr id="2" name="Title 1"/>
          <p:cNvSpPr>
            <a:spLocks noGrp="1"/>
          </p:cNvSpPr>
          <p:nvPr>
            <p:ph type="title"/>
          </p:nvPr>
        </p:nvSpPr>
        <p:spPr>
          <a:xfrm>
            <a:off x="3732477" y="992221"/>
            <a:ext cx="4685481" cy="4873558"/>
          </a:xfrm>
        </p:spPr>
        <p:txBody>
          <a:bodyPr vert="horz" lIns="91440" tIns="45720" rIns="91440" bIns="0" rtlCol="0" anchor="ctr">
            <a:normAutofit/>
          </a:bodyPr>
          <a:lstStyle/>
          <a:p>
            <a:pPr defTabSz="914400"/>
            <a:r>
              <a:rPr lang="en-US" sz="4200"/>
              <a:t>Où penses-tu que Hitler a ciblé prochain?</a:t>
            </a:r>
          </a:p>
        </p:txBody>
      </p:sp>
      <p:cxnSp>
        <p:nvCxnSpPr>
          <p:cNvPr id="20" name="Straight Connector 19">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5551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558744" y="281901"/>
            <a:ext cx="7766390" cy="1143000"/>
          </a:xfrm>
        </p:spPr>
        <p:txBody>
          <a:bodyPr>
            <a:normAutofit/>
          </a:bodyPr>
          <a:lstStyle/>
          <a:p>
            <a:pPr algn="ctr"/>
            <a:r>
              <a:rPr lang="ja-JP" altLang="en-US" sz="3400" dirty="0">
                <a:solidFill>
                  <a:srgbClr val="FF0000"/>
                </a:solidFill>
                <a:latin typeface="Arial"/>
              </a:rPr>
              <a:t>“</a:t>
            </a:r>
            <a:r>
              <a:rPr lang="en-US" sz="3400" dirty="0">
                <a:solidFill>
                  <a:srgbClr val="FF0000"/>
                </a:solidFill>
              </a:rPr>
              <a:t>blood, toil, tears, and </a:t>
            </a:r>
            <a:br>
              <a:rPr lang="en-US" sz="3400" dirty="0">
                <a:solidFill>
                  <a:srgbClr val="FF0000"/>
                </a:solidFill>
              </a:rPr>
            </a:br>
            <a:r>
              <a:rPr lang="en-US" sz="3400" dirty="0">
                <a:solidFill>
                  <a:srgbClr val="FF0000"/>
                </a:solidFill>
              </a:rPr>
              <a:t>sweat</a:t>
            </a:r>
            <a:r>
              <a:rPr lang="ja-JP" altLang="en-US" sz="3400" dirty="0">
                <a:solidFill>
                  <a:srgbClr val="FF0000"/>
                </a:solidFill>
                <a:latin typeface="Arial"/>
              </a:rPr>
              <a:t>”</a:t>
            </a:r>
            <a:endParaRPr lang="en-US" sz="3400" dirty="0">
              <a:solidFill>
                <a:srgbClr val="FF0000"/>
              </a:solidFill>
            </a:endParaRPr>
          </a:p>
        </p:txBody>
      </p:sp>
      <p:sp>
        <p:nvSpPr>
          <p:cNvPr id="13317" name="Rectangle 5"/>
          <p:cNvSpPr>
            <a:spLocks noGrp="1" noChangeArrowheads="1"/>
          </p:cNvSpPr>
          <p:nvPr>
            <p:ph sz="quarter" idx="13"/>
          </p:nvPr>
        </p:nvSpPr>
        <p:spPr>
          <a:xfrm>
            <a:off x="324645" y="1424901"/>
            <a:ext cx="3924300" cy="4315499"/>
          </a:xfrm>
          <a:prstGeom prst="rect">
            <a:avLst/>
          </a:prstGeom>
        </p:spPr>
        <p:txBody>
          <a:bodyPr>
            <a:noAutofit/>
          </a:bodyPr>
          <a:lstStyle/>
          <a:p>
            <a:pPr>
              <a:lnSpc>
                <a:spcPct val="90000"/>
              </a:lnSpc>
              <a:buFont typeface="Wingdings" charset="0"/>
              <a:buNone/>
            </a:pPr>
            <a:r>
              <a:rPr lang="fr-CA" sz="2800" b="1" i="1" dirty="0"/>
              <a:t>L’été 1940</a:t>
            </a:r>
          </a:p>
          <a:p>
            <a:pPr>
              <a:lnSpc>
                <a:spcPct val="90000"/>
              </a:lnSpc>
            </a:pPr>
            <a:r>
              <a:rPr lang="fr-CA" sz="2800" dirty="0"/>
              <a:t>La GB se trouve seule.</a:t>
            </a:r>
          </a:p>
          <a:p>
            <a:pPr>
              <a:lnSpc>
                <a:spcPct val="90000"/>
              </a:lnSpc>
            </a:pPr>
            <a:r>
              <a:rPr lang="fr-CA" sz="2800" dirty="0"/>
              <a:t>Winston Churchill – nouveau Premier Ministre de la GB.</a:t>
            </a:r>
          </a:p>
          <a:p>
            <a:pPr>
              <a:lnSpc>
                <a:spcPct val="90000"/>
              </a:lnSpc>
            </a:pPr>
            <a:endParaRPr lang="fr-CA" sz="2800" i="1" dirty="0"/>
          </a:p>
          <a:p>
            <a:pPr>
              <a:lnSpc>
                <a:spcPct val="90000"/>
              </a:lnSpc>
            </a:pPr>
            <a:r>
              <a:rPr lang="fr-CA" sz="2800" dirty="0"/>
              <a:t>Halifax – préparation de convois (nourriture, armes et soldats)</a:t>
            </a:r>
          </a:p>
        </p:txBody>
      </p:sp>
      <p:pic>
        <p:nvPicPr>
          <p:cNvPr id="133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018" y="1340603"/>
            <a:ext cx="1867975" cy="208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Image 3">
            <a:extLst>
              <a:ext uri="{FF2B5EF4-FFF2-40B4-BE49-F238E27FC236}">
                <a16:creationId xmlns:a16="http://schemas.microsoft.com/office/drawing/2014/main" id="{2183694A-CDD1-4769-96C9-D555D42EDBD6}"/>
              </a:ext>
            </a:extLst>
          </p:cNvPr>
          <p:cNvPicPr>
            <a:picLocks noChangeAspect="1"/>
          </p:cNvPicPr>
          <p:nvPr/>
        </p:nvPicPr>
        <p:blipFill>
          <a:blip r:embed="rId3"/>
          <a:stretch>
            <a:fillRect/>
          </a:stretch>
        </p:blipFill>
        <p:spPr>
          <a:xfrm>
            <a:off x="5608864" y="3684738"/>
            <a:ext cx="3320285" cy="2237848"/>
          </a:xfrm>
          <a:prstGeom prst="rect">
            <a:avLst/>
          </a:prstGeom>
        </p:spPr>
      </p:pic>
    </p:spTree>
    <p:extLst>
      <p:ext uri="{BB962C8B-B14F-4D97-AF65-F5344CB8AC3E}">
        <p14:creationId xmlns:p14="http://schemas.microsoft.com/office/powerpoint/2010/main" val="101704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Scale>
                                      <p:cBhvr>
                                        <p:cTn id="7" dur="1000" decel="50000" fill="hold">
                                          <p:stCondLst>
                                            <p:cond delay="0"/>
                                          </p:stCondLst>
                                        </p:cTn>
                                        <p:tgtEl>
                                          <p:spTgt spid="1331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7">
                                            <p:txEl>
                                              <p:pRg st="0" end="0"/>
                                            </p:txEl>
                                          </p:spTgt>
                                        </p:tgtEl>
                                        <p:attrNameLst>
                                          <p:attrName>ppt_x</p:attrName>
                                          <p:attrName>ppt_y</p:attrName>
                                        </p:attrNameLst>
                                      </p:cBhvr>
                                    </p:animMotion>
                                    <p:animEffect transition="in" filter="fade">
                                      <p:cBhvr>
                                        <p:cTn id="9" dur="1000"/>
                                        <p:tgtEl>
                                          <p:spTgt spid="133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3317">
                                            <p:txEl>
                                              <p:pRg st="1" end="1"/>
                                            </p:txEl>
                                          </p:spTgt>
                                        </p:tgtEl>
                                        <p:attrNameLst>
                                          <p:attrName>style.visibility</p:attrName>
                                        </p:attrNameLst>
                                      </p:cBhvr>
                                      <p:to>
                                        <p:strVal val="visible"/>
                                      </p:to>
                                    </p:set>
                                    <p:animScale>
                                      <p:cBhvr>
                                        <p:cTn id="14" dur="1000" decel="50000" fill="hold">
                                          <p:stCondLst>
                                            <p:cond delay="0"/>
                                          </p:stCondLst>
                                        </p:cTn>
                                        <p:tgtEl>
                                          <p:spTgt spid="1331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317">
                                            <p:txEl>
                                              <p:pRg st="1" end="1"/>
                                            </p:txEl>
                                          </p:spTgt>
                                        </p:tgtEl>
                                        <p:attrNameLst>
                                          <p:attrName>ppt_x</p:attrName>
                                          <p:attrName>ppt_y</p:attrName>
                                        </p:attrNameLst>
                                      </p:cBhvr>
                                    </p:animMotion>
                                    <p:animEffect transition="in" filter="fade">
                                      <p:cBhvr>
                                        <p:cTn id="16" dur="1000"/>
                                        <p:tgtEl>
                                          <p:spTgt spid="133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3317">
                                            <p:txEl>
                                              <p:pRg st="2" end="2"/>
                                            </p:txEl>
                                          </p:spTgt>
                                        </p:tgtEl>
                                        <p:attrNameLst>
                                          <p:attrName>style.visibility</p:attrName>
                                        </p:attrNameLst>
                                      </p:cBhvr>
                                      <p:to>
                                        <p:strVal val="visible"/>
                                      </p:to>
                                    </p:set>
                                    <p:animScale>
                                      <p:cBhvr>
                                        <p:cTn id="21" dur="1000" decel="50000" fill="hold">
                                          <p:stCondLst>
                                            <p:cond delay="0"/>
                                          </p:stCondLst>
                                        </p:cTn>
                                        <p:tgtEl>
                                          <p:spTgt spid="1331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317">
                                            <p:txEl>
                                              <p:pRg st="2" end="2"/>
                                            </p:txEl>
                                          </p:spTgt>
                                        </p:tgtEl>
                                        <p:attrNameLst>
                                          <p:attrName>ppt_x</p:attrName>
                                          <p:attrName>ppt_y</p:attrName>
                                        </p:attrNameLst>
                                      </p:cBhvr>
                                    </p:animMotion>
                                    <p:animEffect transition="in" filter="fade">
                                      <p:cBhvr>
                                        <p:cTn id="23" dur="1000"/>
                                        <p:tgtEl>
                                          <p:spTgt spid="1331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3317">
                                            <p:txEl>
                                              <p:pRg st="4" end="4"/>
                                            </p:txEl>
                                          </p:spTgt>
                                        </p:tgtEl>
                                        <p:attrNameLst>
                                          <p:attrName>style.visibility</p:attrName>
                                        </p:attrNameLst>
                                      </p:cBhvr>
                                      <p:to>
                                        <p:strVal val="visible"/>
                                      </p:to>
                                    </p:set>
                                    <p:animScale>
                                      <p:cBhvr>
                                        <p:cTn id="28" dur="1000" decel="50000" fill="hold">
                                          <p:stCondLst>
                                            <p:cond delay="0"/>
                                          </p:stCondLst>
                                        </p:cTn>
                                        <p:tgtEl>
                                          <p:spTgt spid="1331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317">
                                            <p:txEl>
                                              <p:pRg st="4" end="4"/>
                                            </p:txEl>
                                          </p:spTgt>
                                        </p:tgtEl>
                                        <p:attrNameLst>
                                          <p:attrName>ppt_x</p:attrName>
                                          <p:attrName>ppt_y</p:attrName>
                                        </p:attrNameLst>
                                      </p:cBhvr>
                                    </p:animMotion>
                                    <p:animEffect transition="in" filter="fade">
                                      <p:cBhvr>
                                        <p:cTn id="30" dur="1000"/>
                                        <p:tgtEl>
                                          <p:spTgt spid="133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566738" y="395025"/>
            <a:ext cx="7471476" cy="1143000"/>
          </a:xfrm>
        </p:spPr>
        <p:txBody>
          <a:bodyPr>
            <a:normAutofit/>
          </a:bodyPr>
          <a:lstStyle/>
          <a:p>
            <a:pPr algn="ctr"/>
            <a:r>
              <a:rPr lang="en-US" b="1" dirty="0">
                <a:solidFill>
                  <a:srgbClr val="FF0000"/>
                </a:solidFill>
              </a:rPr>
              <a:t>La </a:t>
            </a:r>
            <a:r>
              <a:rPr lang="en-US" b="1" dirty="0" err="1">
                <a:solidFill>
                  <a:srgbClr val="FF0000"/>
                </a:solidFill>
              </a:rPr>
              <a:t>bataille</a:t>
            </a:r>
            <a:r>
              <a:rPr lang="en-US" b="1" dirty="0">
                <a:solidFill>
                  <a:srgbClr val="FF0000"/>
                </a:solidFill>
              </a:rPr>
              <a:t> </a:t>
            </a:r>
            <a:r>
              <a:rPr lang="en-US" b="1" dirty="0" err="1">
                <a:solidFill>
                  <a:srgbClr val="FF0000"/>
                </a:solidFill>
              </a:rPr>
              <a:t>d’Angleterre</a:t>
            </a:r>
            <a:endParaRPr lang="en-US" b="1" dirty="0">
              <a:solidFill>
                <a:srgbClr val="FF0000"/>
              </a:solidFill>
            </a:endParaRPr>
          </a:p>
        </p:txBody>
      </p:sp>
      <p:sp>
        <p:nvSpPr>
          <p:cNvPr id="15365" name="Rectangle 5"/>
          <p:cNvSpPr>
            <a:spLocks noGrp="1" noChangeArrowheads="1"/>
          </p:cNvSpPr>
          <p:nvPr>
            <p:ph sz="quarter" idx="13"/>
          </p:nvPr>
        </p:nvSpPr>
        <p:spPr>
          <a:xfrm>
            <a:off x="566738" y="1752600"/>
            <a:ext cx="3624262" cy="4267200"/>
          </a:xfrm>
          <a:prstGeom prst="rect">
            <a:avLst/>
          </a:prstGeom>
        </p:spPr>
        <p:txBody>
          <a:bodyPr>
            <a:normAutofit/>
          </a:bodyPr>
          <a:lstStyle/>
          <a:p>
            <a:r>
              <a:rPr lang="fr-CA" sz="2200" dirty="0"/>
              <a:t>La Force aérienne royale et la marine contrôlaient les 50 km de la Manche qui sépare la GB de la France.</a:t>
            </a:r>
          </a:p>
          <a:p>
            <a:pPr marL="68580" indent="0">
              <a:buNone/>
            </a:pPr>
            <a:endParaRPr lang="fr-CA" sz="2200" dirty="0"/>
          </a:p>
          <a:p>
            <a:r>
              <a:rPr lang="fr-CA" sz="2200" dirty="0"/>
              <a:t>L’Allemagne avait besoin de prendre contrôle des airs avant que sa flotte puisse avancer pour l’invasion.</a:t>
            </a:r>
          </a:p>
        </p:txBody>
      </p:sp>
      <p:pic>
        <p:nvPicPr>
          <p:cNvPr id="15366" name="Picture 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4114800" y="1752600"/>
            <a:ext cx="4452938" cy="4267200"/>
          </a:xfrm>
          <a:prstGeom prst="rect">
            <a:avLst/>
          </a:prstGeom>
        </p:spPr>
      </p:pic>
      <p:sp>
        <p:nvSpPr>
          <p:cNvPr id="15371" name="Line 11"/>
          <p:cNvSpPr>
            <a:spLocks noChangeShapeType="1"/>
          </p:cNvSpPr>
          <p:nvPr/>
        </p:nvSpPr>
        <p:spPr bwMode="auto">
          <a:xfrm>
            <a:off x="3886200" y="3352800"/>
            <a:ext cx="1752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2" name="Line 12"/>
          <p:cNvSpPr>
            <a:spLocks noChangeShapeType="1"/>
          </p:cNvSpPr>
          <p:nvPr/>
        </p:nvSpPr>
        <p:spPr bwMode="auto">
          <a:xfrm>
            <a:off x="3886200" y="3352800"/>
            <a:ext cx="2743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3" name="Line 13"/>
          <p:cNvSpPr>
            <a:spLocks noChangeShapeType="1"/>
          </p:cNvSpPr>
          <p:nvPr/>
        </p:nvSpPr>
        <p:spPr bwMode="auto">
          <a:xfrm flipV="1">
            <a:off x="3886200" y="3048000"/>
            <a:ext cx="3200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4" name="Line 14"/>
          <p:cNvSpPr>
            <a:spLocks noChangeShapeType="1"/>
          </p:cNvSpPr>
          <p:nvPr/>
        </p:nvSpPr>
        <p:spPr bwMode="auto">
          <a:xfrm flipV="1">
            <a:off x="3886200" y="2514600"/>
            <a:ext cx="3352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6387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Scale>
                                      <p:cBhvr>
                                        <p:cTn id="7" dur="1000" decel="50000" fill="hold">
                                          <p:stCondLst>
                                            <p:cond delay="0"/>
                                          </p:stCondLst>
                                        </p:cTn>
                                        <p:tgtEl>
                                          <p:spTgt spid="1536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5">
                                            <p:txEl>
                                              <p:pRg st="0" end="0"/>
                                            </p:txEl>
                                          </p:spTgt>
                                        </p:tgtEl>
                                        <p:attrNameLst>
                                          <p:attrName>ppt_x</p:attrName>
                                          <p:attrName>ppt_y</p:attrName>
                                        </p:attrNameLst>
                                      </p:cBhvr>
                                    </p:animMotion>
                                    <p:animEffect transition="in" filter="fade">
                                      <p:cBhvr>
                                        <p:cTn id="9" dur="1000"/>
                                        <p:tgtEl>
                                          <p:spTgt spid="1536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5365">
                                            <p:txEl>
                                              <p:pRg st="2" end="2"/>
                                            </p:txEl>
                                          </p:spTgt>
                                        </p:tgtEl>
                                        <p:attrNameLst>
                                          <p:attrName>style.visibility</p:attrName>
                                        </p:attrNameLst>
                                      </p:cBhvr>
                                      <p:to>
                                        <p:strVal val="visible"/>
                                      </p:to>
                                    </p:set>
                                    <p:animScale>
                                      <p:cBhvr>
                                        <p:cTn id="14" dur="1000" decel="50000" fill="hold">
                                          <p:stCondLst>
                                            <p:cond delay="0"/>
                                          </p:stCondLst>
                                        </p:cTn>
                                        <p:tgtEl>
                                          <p:spTgt spid="1536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5365">
                                            <p:txEl>
                                              <p:pRg st="2" end="2"/>
                                            </p:txEl>
                                          </p:spTgt>
                                        </p:tgtEl>
                                        <p:attrNameLst>
                                          <p:attrName>ppt_x</p:attrName>
                                          <p:attrName>ppt_y</p:attrName>
                                        </p:attrNameLst>
                                      </p:cBhvr>
                                    </p:animMotion>
                                    <p:animEffect transition="in" filter="fade">
                                      <p:cBhvr>
                                        <p:cTn id="16" dur="10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36282" y="456164"/>
            <a:ext cx="7024744" cy="1143000"/>
          </a:xfrm>
        </p:spPr>
        <p:txBody>
          <a:bodyPr>
            <a:normAutofit/>
          </a:bodyPr>
          <a:lstStyle/>
          <a:p>
            <a:r>
              <a:rPr lang="fr-CA" b="1" dirty="0">
                <a:solidFill>
                  <a:srgbClr val="FF0000"/>
                </a:solidFill>
              </a:rPr>
              <a:t>La bataille d’Angleterre</a:t>
            </a:r>
          </a:p>
        </p:txBody>
      </p:sp>
      <p:sp>
        <p:nvSpPr>
          <p:cNvPr id="17412" name="Rectangle 4"/>
          <p:cNvSpPr>
            <a:spLocks noGrp="1" noChangeArrowheads="1"/>
          </p:cNvSpPr>
          <p:nvPr>
            <p:ph sz="quarter" idx="13"/>
          </p:nvPr>
        </p:nvSpPr>
        <p:spPr>
          <a:xfrm>
            <a:off x="340242" y="1433623"/>
            <a:ext cx="4327451" cy="4267200"/>
          </a:xfrm>
          <a:prstGeom prst="rect">
            <a:avLst/>
          </a:prstGeom>
        </p:spPr>
        <p:txBody>
          <a:bodyPr>
            <a:noAutofit/>
          </a:bodyPr>
          <a:lstStyle/>
          <a:p>
            <a:pPr>
              <a:lnSpc>
                <a:spcPct val="80000"/>
              </a:lnSpc>
            </a:pPr>
            <a:r>
              <a:rPr lang="fr-CA" sz="2800" dirty="0"/>
              <a:t>Le 10 juillet 1940, le Luftwaffe (la force aérienne allemande) est sorti pour dégager les airs.</a:t>
            </a:r>
          </a:p>
          <a:p>
            <a:pPr>
              <a:lnSpc>
                <a:spcPct val="80000"/>
              </a:lnSpc>
            </a:pPr>
            <a:r>
              <a:rPr lang="fr-CA" sz="2800" dirty="0"/>
              <a:t>Ils ont ciblé les stations de radar, les terrains d’aviation, les ports et les usines.</a:t>
            </a:r>
          </a:p>
          <a:p>
            <a:pPr>
              <a:lnSpc>
                <a:spcPct val="80000"/>
              </a:lnSpc>
            </a:pPr>
            <a:r>
              <a:rPr lang="fr-CA" sz="2800" dirty="0"/>
              <a:t>Lentement, les premiers avions de la RAF (Royal Air Force) ont été massacrés.</a:t>
            </a:r>
          </a:p>
        </p:txBody>
      </p:sp>
      <p:pic>
        <p:nvPicPr>
          <p:cNvPr id="17414" name="Picture 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4933508" y="1339702"/>
            <a:ext cx="4012018" cy="3510516"/>
          </a:xfrm>
          <a:prstGeom prst="rect">
            <a:avLst/>
          </a:prstGeom>
        </p:spPr>
      </p:pic>
    </p:spTree>
    <p:extLst>
      <p:ext uri="{BB962C8B-B14F-4D97-AF65-F5344CB8AC3E}">
        <p14:creationId xmlns:p14="http://schemas.microsoft.com/office/powerpoint/2010/main" val="20838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Scale>
                                      <p:cBhvr>
                                        <p:cTn id="7" dur="1000" decel="50000" fill="hold">
                                          <p:stCondLst>
                                            <p:cond delay="0"/>
                                          </p:stCondLst>
                                        </p:cTn>
                                        <p:tgtEl>
                                          <p:spTgt spid="1741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412">
                                            <p:txEl>
                                              <p:pRg st="0" end="0"/>
                                            </p:txEl>
                                          </p:spTgt>
                                        </p:tgtEl>
                                        <p:attrNameLst>
                                          <p:attrName>ppt_x</p:attrName>
                                          <p:attrName>ppt_y</p:attrName>
                                        </p:attrNameLst>
                                      </p:cBhvr>
                                    </p:animMotion>
                                    <p:animEffect transition="in" filter="fade">
                                      <p:cBhvr>
                                        <p:cTn id="9" dur="1000"/>
                                        <p:tgtEl>
                                          <p:spTgt spid="174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7412">
                                            <p:txEl>
                                              <p:pRg st="1" end="1"/>
                                            </p:txEl>
                                          </p:spTgt>
                                        </p:tgtEl>
                                        <p:attrNameLst>
                                          <p:attrName>style.visibility</p:attrName>
                                        </p:attrNameLst>
                                      </p:cBhvr>
                                      <p:to>
                                        <p:strVal val="visible"/>
                                      </p:to>
                                    </p:set>
                                    <p:animScale>
                                      <p:cBhvr>
                                        <p:cTn id="14" dur="1000" decel="50000" fill="hold">
                                          <p:stCondLst>
                                            <p:cond delay="0"/>
                                          </p:stCondLst>
                                        </p:cTn>
                                        <p:tgtEl>
                                          <p:spTgt spid="1741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412">
                                            <p:txEl>
                                              <p:pRg st="1" end="1"/>
                                            </p:txEl>
                                          </p:spTgt>
                                        </p:tgtEl>
                                        <p:attrNameLst>
                                          <p:attrName>ppt_x</p:attrName>
                                          <p:attrName>ppt_y</p:attrName>
                                        </p:attrNameLst>
                                      </p:cBhvr>
                                    </p:animMotion>
                                    <p:animEffect transition="in" filter="fade">
                                      <p:cBhvr>
                                        <p:cTn id="16" dur="1000"/>
                                        <p:tgtEl>
                                          <p:spTgt spid="174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7412">
                                            <p:txEl>
                                              <p:pRg st="2" end="2"/>
                                            </p:txEl>
                                          </p:spTgt>
                                        </p:tgtEl>
                                        <p:attrNameLst>
                                          <p:attrName>style.visibility</p:attrName>
                                        </p:attrNameLst>
                                      </p:cBhvr>
                                      <p:to>
                                        <p:strVal val="visible"/>
                                      </p:to>
                                    </p:set>
                                    <p:animScale>
                                      <p:cBhvr>
                                        <p:cTn id="21" dur="1000" decel="50000" fill="hold">
                                          <p:stCondLst>
                                            <p:cond delay="0"/>
                                          </p:stCondLst>
                                        </p:cTn>
                                        <p:tgtEl>
                                          <p:spTgt spid="1741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412">
                                            <p:txEl>
                                              <p:pRg st="2" end="2"/>
                                            </p:txEl>
                                          </p:spTgt>
                                        </p:tgtEl>
                                        <p:attrNameLst>
                                          <p:attrName>ppt_x</p:attrName>
                                          <p:attrName>ppt_y</p:attrName>
                                        </p:attrNameLst>
                                      </p:cBhvr>
                                    </p:animMotion>
                                    <p:animEffect transition="in" filter="fade">
                                      <p:cBhvr>
                                        <p:cTn id="23" dur="1000"/>
                                        <p:tgtEl>
                                          <p:spTgt spid="174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sz="quarter" idx="13"/>
          </p:nvPr>
        </p:nvSpPr>
        <p:spPr>
          <a:xfrm>
            <a:off x="244548" y="685799"/>
            <a:ext cx="3659113" cy="4545419"/>
          </a:xfrm>
          <a:prstGeom prst="rect">
            <a:avLst/>
          </a:prstGeom>
        </p:spPr>
        <p:txBody>
          <a:bodyPr>
            <a:noAutofit/>
          </a:bodyPr>
          <a:lstStyle/>
          <a:p>
            <a:pPr>
              <a:lnSpc>
                <a:spcPct val="90000"/>
              </a:lnSpc>
            </a:pPr>
            <a:r>
              <a:rPr lang="fr-CA" sz="2400" b="1" dirty="0"/>
              <a:t>En août – la RAF a bombardé Berlin.</a:t>
            </a:r>
          </a:p>
          <a:p>
            <a:pPr>
              <a:lnSpc>
                <a:spcPct val="90000"/>
              </a:lnSpc>
            </a:pPr>
            <a:endParaRPr lang="fr-CA" sz="2400" b="1" dirty="0"/>
          </a:p>
          <a:p>
            <a:pPr>
              <a:lnSpc>
                <a:spcPct val="90000"/>
              </a:lnSpc>
            </a:pPr>
            <a:r>
              <a:rPr lang="fr-CA" sz="2400" b="1" dirty="0"/>
              <a:t>Herman Goering, le commandant du Luftwaffe, a attaqué avec le “Blitz” -le bombardement des villes à l’intention de terroriser la population civile pour qu’ils capitulent.</a:t>
            </a:r>
          </a:p>
        </p:txBody>
      </p:sp>
      <p:pic>
        <p:nvPicPr>
          <p:cNvPr id="21509" name="Picture 5"/>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6324600" y="304800"/>
            <a:ext cx="2452688" cy="2667000"/>
          </a:xfrm>
          <a:prstGeom prst="rect">
            <a:avLst/>
          </a:prstGeom>
        </p:spPr>
      </p:pic>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57200"/>
            <a:ext cx="225901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5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19400"/>
            <a:ext cx="451485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13" name="Text Box 9"/>
          <p:cNvSpPr txBox="1">
            <a:spLocks noChangeArrowheads="1"/>
          </p:cNvSpPr>
          <p:nvPr/>
        </p:nvSpPr>
        <p:spPr bwMode="auto">
          <a:xfrm>
            <a:off x="682388" y="5949455"/>
            <a:ext cx="8158400" cy="92333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r-CA" dirty="0"/>
              <a:t>Londres a été bombardé 57 nuits de fil. Par la fin de mai 1941, plus de 43 000 civiles avaient été tués par les bombardement, la moitié à Londres.</a:t>
            </a:r>
          </a:p>
        </p:txBody>
      </p:sp>
    </p:spTree>
    <p:extLst>
      <p:ext uri="{BB962C8B-B14F-4D97-AF65-F5344CB8AC3E}">
        <p14:creationId xmlns:p14="http://schemas.microsoft.com/office/powerpoint/2010/main" val="6773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Scale>
                                      <p:cBhvr>
                                        <p:cTn id="7" dur="1000" decel="50000" fill="hold">
                                          <p:stCondLst>
                                            <p:cond delay="0"/>
                                          </p:stCondLst>
                                        </p:cTn>
                                        <p:tgtEl>
                                          <p:spTgt spid="2150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508">
                                            <p:txEl>
                                              <p:pRg st="0" end="0"/>
                                            </p:txEl>
                                          </p:spTgt>
                                        </p:tgtEl>
                                        <p:attrNameLst>
                                          <p:attrName>ppt_x</p:attrName>
                                          <p:attrName>ppt_y</p:attrName>
                                        </p:attrNameLst>
                                      </p:cBhvr>
                                    </p:animMotion>
                                    <p:animEffect transition="in" filter="fade">
                                      <p:cBhvr>
                                        <p:cTn id="9" dur="1000"/>
                                        <p:tgtEl>
                                          <p:spTgt spid="2150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1508">
                                            <p:txEl>
                                              <p:pRg st="2" end="2"/>
                                            </p:txEl>
                                          </p:spTgt>
                                        </p:tgtEl>
                                        <p:attrNameLst>
                                          <p:attrName>style.visibility</p:attrName>
                                        </p:attrNameLst>
                                      </p:cBhvr>
                                      <p:to>
                                        <p:strVal val="visible"/>
                                      </p:to>
                                    </p:set>
                                    <p:animScale>
                                      <p:cBhvr>
                                        <p:cTn id="14" dur="1000" decel="50000" fill="hold">
                                          <p:stCondLst>
                                            <p:cond delay="0"/>
                                          </p:stCondLst>
                                        </p:cTn>
                                        <p:tgtEl>
                                          <p:spTgt spid="2150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1508">
                                            <p:txEl>
                                              <p:pRg st="2" end="2"/>
                                            </p:txEl>
                                          </p:spTgt>
                                        </p:tgtEl>
                                        <p:attrNameLst>
                                          <p:attrName>ppt_x</p:attrName>
                                          <p:attrName>ppt_y</p:attrName>
                                        </p:attrNameLst>
                                      </p:cBhvr>
                                    </p:animMotion>
                                    <p:animEffect transition="in" filter="fade">
                                      <p:cBhvr>
                                        <p:cTn id="16" dur="10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Rectangle 11"/>
          <p:cNvSpPr>
            <a:spLocks noGrp="1" noChangeArrowheads="1"/>
          </p:cNvSpPr>
          <p:nvPr>
            <p:ph type="body" sz="half" idx="1"/>
          </p:nvPr>
        </p:nvSpPr>
        <p:spPr>
          <a:xfrm>
            <a:off x="369491" y="155613"/>
            <a:ext cx="5747774" cy="5261607"/>
          </a:xfrm>
        </p:spPr>
        <p:txBody>
          <a:bodyPr>
            <a:noAutofit/>
          </a:bodyPr>
          <a:lstStyle/>
          <a:p>
            <a:r>
              <a:rPr lang="fr-CA" sz="2400" b="1" dirty="0"/>
              <a:t>Les gens de Londres ont répondu en déménageant dans les gares de métro et des abris anti-aériens et ils rouvraient les magasins de nouveau chaque jour et continuaient leurs vies, le mieux qu’ils pouvaient.</a:t>
            </a:r>
          </a:p>
          <a:p>
            <a:r>
              <a:rPr lang="fr-CA" sz="2400" b="1" dirty="0"/>
              <a:t>La famille royale est restée à Londres dans un abri anti-aérien et consolait ceux qui avaient perdu leur maison. </a:t>
            </a:r>
          </a:p>
          <a:p>
            <a:r>
              <a:rPr lang="fr-CA" sz="2400" b="1" dirty="0"/>
              <a:t>Churchill dirigeait le pays d’un quartier général (</a:t>
            </a:r>
            <a:r>
              <a:rPr lang="fr-CA" sz="2400" b="1" dirty="0" err="1"/>
              <a:t>headquarters</a:t>
            </a:r>
            <a:r>
              <a:rPr lang="fr-CA" sz="2400" b="1" dirty="0"/>
              <a:t>) sous-terrain. </a:t>
            </a:r>
          </a:p>
        </p:txBody>
      </p:sp>
      <p:pic>
        <p:nvPicPr>
          <p:cNvPr id="19474" name="Picture 18" descr="wwii_unexploded_bomb_londo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17265" y="3346652"/>
            <a:ext cx="2819400" cy="2347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58388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9467">
                                            <p:txEl>
                                              <p:pRg st="0" end="0"/>
                                            </p:txEl>
                                          </p:spTgt>
                                        </p:tgtEl>
                                        <p:attrNameLst>
                                          <p:attrName>style.visibility</p:attrName>
                                        </p:attrNameLst>
                                      </p:cBhvr>
                                      <p:to>
                                        <p:strVal val="visible"/>
                                      </p:to>
                                    </p:set>
                                    <p:animScale>
                                      <p:cBhvr>
                                        <p:cTn id="7" dur="1000" decel="50000" fill="hold">
                                          <p:stCondLst>
                                            <p:cond delay="0"/>
                                          </p:stCondLst>
                                        </p:cTn>
                                        <p:tgtEl>
                                          <p:spTgt spid="1946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467">
                                            <p:txEl>
                                              <p:pRg st="0" end="0"/>
                                            </p:txEl>
                                          </p:spTgt>
                                        </p:tgtEl>
                                        <p:attrNameLst>
                                          <p:attrName>ppt_x</p:attrName>
                                          <p:attrName>ppt_y</p:attrName>
                                        </p:attrNameLst>
                                      </p:cBhvr>
                                    </p:animMotion>
                                    <p:animEffect transition="in" filter="fade">
                                      <p:cBhvr>
                                        <p:cTn id="9" dur="1000"/>
                                        <p:tgtEl>
                                          <p:spTgt spid="194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9467">
                                            <p:txEl>
                                              <p:pRg st="1" end="1"/>
                                            </p:txEl>
                                          </p:spTgt>
                                        </p:tgtEl>
                                        <p:attrNameLst>
                                          <p:attrName>style.visibility</p:attrName>
                                        </p:attrNameLst>
                                      </p:cBhvr>
                                      <p:to>
                                        <p:strVal val="visible"/>
                                      </p:to>
                                    </p:set>
                                    <p:animScale>
                                      <p:cBhvr>
                                        <p:cTn id="14" dur="1000" decel="50000" fill="hold">
                                          <p:stCondLst>
                                            <p:cond delay="0"/>
                                          </p:stCondLst>
                                        </p:cTn>
                                        <p:tgtEl>
                                          <p:spTgt spid="194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9467">
                                            <p:txEl>
                                              <p:pRg st="1" end="1"/>
                                            </p:txEl>
                                          </p:spTgt>
                                        </p:tgtEl>
                                        <p:attrNameLst>
                                          <p:attrName>ppt_x</p:attrName>
                                          <p:attrName>ppt_y</p:attrName>
                                        </p:attrNameLst>
                                      </p:cBhvr>
                                    </p:animMotion>
                                    <p:animEffect transition="in" filter="fade">
                                      <p:cBhvr>
                                        <p:cTn id="16" dur="1000"/>
                                        <p:tgtEl>
                                          <p:spTgt spid="194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9467">
                                            <p:txEl>
                                              <p:pRg st="2" end="2"/>
                                            </p:txEl>
                                          </p:spTgt>
                                        </p:tgtEl>
                                        <p:attrNameLst>
                                          <p:attrName>style.visibility</p:attrName>
                                        </p:attrNameLst>
                                      </p:cBhvr>
                                      <p:to>
                                        <p:strVal val="visible"/>
                                      </p:to>
                                    </p:set>
                                    <p:animScale>
                                      <p:cBhvr>
                                        <p:cTn id="21" dur="1000" decel="50000" fill="hold">
                                          <p:stCondLst>
                                            <p:cond delay="0"/>
                                          </p:stCondLst>
                                        </p:cTn>
                                        <p:tgtEl>
                                          <p:spTgt spid="194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467">
                                            <p:txEl>
                                              <p:pRg st="2" end="2"/>
                                            </p:txEl>
                                          </p:spTgt>
                                        </p:tgtEl>
                                        <p:attrNameLst>
                                          <p:attrName>ppt_x</p:attrName>
                                          <p:attrName>ppt_y</p:attrName>
                                        </p:attrNameLst>
                                      </p:cBhvr>
                                    </p:animMotion>
                                    <p:animEffect transition="in" filter="fade">
                                      <p:cBhvr>
                                        <p:cTn id="23" dur="1000"/>
                                        <p:tgtEl>
                                          <p:spTgt spid="19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0609" y="259951"/>
            <a:ext cx="4028364" cy="2633543"/>
          </a:xfrm>
          <a:prstGeom prst="rect">
            <a:avLst/>
          </a:prstGeom>
        </p:spPr>
      </p:pic>
      <p:pic>
        <p:nvPicPr>
          <p:cNvPr id="6" name="Picture 5"/>
          <p:cNvPicPr>
            <a:picLocks noChangeAspect="1"/>
          </p:cNvPicPr>
          <p:nvPr/>
        </p:nvPicPr>
        <p:blipFill>
          <a:blip r:embed="rId3"/>
          <a:stretch>
            <a:fillRect/>
          </a:stretch>
        </p:blipFill>
        <p:spPr>
          <a:xfrm>
            <a:off x="4795029" y="463444"/>
            <a:ext cx="3671601" cy="5336060"/>
          </a:xfrm>
          <a:prstGeom prst="rect">
            <a:avLst/>
          </a:prstGeom>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337" y="3052981"/>
            <a:ext cx="2382908" cy="362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51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1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1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3" name="Rectangle 1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956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40851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87D3ED1-5497-40B1-AE46-3A5F70AD93FD}"/>
              </a:ext>
            </a:extLst>
          </p:cNvPr>
          <p:cNvSpPr>
            <a:spLocks noGrp="1"/>
          </p:cNvSpPr>
          <p:nvPr>
            <p:ph type="body" sz="half" idx="1"/>
          </p:nvPr>
        </p:nvSpPr>
        <p:spPr>
          <a:xfrm>
            <a:off x="4155440" y="406400"/>
            <a:ext cx="4805680" cy="5374640"/>
          </a:xfrm>
        </p:spPr>
        <p:txBody>
          <a:bodyPr>
            <a:normAutofit/>
          </a:bodyPr>
          <a:lstStyle/>
          <a:p>
            <a:pPr lvl="0"/>
            <a:r>
              <a:rPr lang="fr-CA" sz="2400" dirty="0"/>
              <a:t>Pourquoi Hitler a-t-il fait ceci?</a:t>
            </a:r>
          </a:p>
          <a:p>
            <a:pPr lvl="0"/>
            <a:r>
              <a:rPr lang="fr-CA" sz="2400" b="1" dirty="0"/>
              <a:t>Réponse: Pour éviter une guerre à deux fronts.</a:t>
            </a:r>
            <a:endParaRPr lang="fr-CA" sz="2400" dirty="0"/>
          </a:p>
          <a:p>
            <a:pPr lvl="0"/>
            <a:r>
              <a:rPr lang="fr-CA" sz="2400" dirty="0"/>
              <a:t>Quel était la première acte de guerre de l’URSS?</a:t>
            </a:r>
          </a:p>
          <a:p>
            <a:pPr lvl="0"/>
            <a:r>
              <a:rPr lang="fr-CA" sz="2400" b="1" dirty="0"/>
              <a:t>Réponse: Envahir la Pologne </a:t>
            </a:r>
          </a:p>
          <a:p>
            <a:pPr lvl="0"/>
            <a:r>
              <a:rPr lang="fr-CA" sz="2400" dirty="0"/>
              <a:t>Le début de la guerre!</a:t>
            </a:r>
            <a:endParaRPr lang="fr-CA" sz="2400" b="1" dirty="0">
              <a:latin typeface="Lucida Sans" charset="0"/>
            </a:endParaRPr>
          </a:p>
          <a:p>
            <a:r>
              <a:rPr lang="fr-CA" sz="2400" b="1" dirty="0">
                <a:solidFill>
                  <a:srgbClr val="FF0000"/>
                </a:solidFill>
              </a:rPr>
              <a:t>Comment est-ce que l’armée d’Hitler a-t-elle pu réussir tellement vite?</a:t>
            </a:r>
          </a:p>
          <a:p>
            <a:endParaRPr lang="fr-CA" dirty="0"/>
          </a:p>
        </p:txBody>
      </p:sp>
      <p:pic>
        <p:nvPicPr>
          <p:cNvPr id="5" name="Image 4">
            <a:extLst>
              <a:ext uri="{FF2B5EF4-FFF2-40B4-BE49-F238E27FC236}">
                <a16:creationId xmlns:a16="http://schemas.microsoft.com/office/drawing/2014/main" id="{9664FE9C-8CDA-4836-8A04-BAD26DAFCA98}"/>
              </a:ext>
            </a:extLst>
          </p:cNvPr>
          <p:cNvPicPr>
            <a:picLocks noChangeAspect="1"/>
          </p:cNvPicPr>
          <p:nvPr/>
        </p:nvPicPr>
        <p:blipFill>
          <a:blip r:embed="rId2"/>
          <a:stretch>
            <a:fillRect/>
          </a:stretch>
        </p:blipFill>
        <p:spPr>
          <a:xfrm>
            <a:off x="264161" y="848360"/>
            <a:ext cx="3781618" cy="3693160"/>
          </a:xfrm>
          <a:prstGeom prst="rect">
            <a:avLst/>
          </a:prstGeom>
        </p:spPr>
      </p:pic>
    </p:spTree>
    <p:extLst>
      <p:ext uri="{BB962C8B-B14F-4D97-AF65-F5344CB8AC3E}">
        <p14:creationId xmlns:p14="http://schemas.microsoft.com/office/powerpoint/2010/main" val="108666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20" y="783768"/>
            <a:ext cx="7936360"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955" y="1019556"/>
            <a:ext cx="757809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022985" y="1459945"/>
            <a:ext cx="7098030" cy="3938110"/>
          </a:xfrm>
          <a:prstGeom prst="rect">
            <a:avLst/>
          </a:prstGeom>
        </p:spPr>
      </p:pic>
    </p:spTree>
    <p:extLst>
      <p:ext uri="{BB962C8B-B14F-4D97-AF65-F5344CB8AC3E}">
        <p14:creationId xmlns:p14="http://schemas.microsoft.com/office/powerpoint/2010/main" val="339210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0654" y="598966"/>
            <a:ext cx="7294733" cy="4689471"/>
          </a:xfrm>
          <a:prstGeom prst="rect">
            <a:avLst/>
          </a:prstGeom>
        </p:spPr>
      </p:pic>
    </p:spTree>
    <p:extLst>
      <p:ext uri="{BB962C8B-B14F-4D97-AF65-F5344CB8AC3E}">
        <p14:creationId xmlns:p14="http://schemas.microsoft.com/office/powerpoint/2010/main" val="4257749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41991" y="279902"/>
            <a:ext cx="6972843" cy="1049235"/>
          </a:xfrm>
        </p:spPr>
        <p:txBody>
          <a:bodyPr>
            <a:normAutofit/>
          </a:bodyPr>
          <a:lstStyle/>
          <a:p>
            <a:pPr algn="ctr"/>
            <a:r>
              <a:rPr lang="fr-CA" b="1" dirty="0">
                <a:solidFill>
                  <a:srgbClr val="FF0000"/>
                </a:solidFill>
              </a:rPr>
              <a:t>La bataille de l’Angleterre continue</a:t>
            </a:r>
          </a:p>
        </p:txBody>
      </p:sp>
      <p:sp>
        <p:nvSpPr>
          <p:cNvPr id="24580" name="Rectangle 4"/>
          <p:cNvSpPr>
            <a:spLocks noGrp="1" noChangeArrowheads="1"/>
          </p:cNvSpPr>
          <p:nvPr>
            <p:ph sz="quarter" idx="13"/>
          </p:nvPr>
        </p:nvSpPr>
        <p:spPr>
          <a:xfrm>
            <a:off x="290290" y="1295399"/>
            <a:ext cx="5355597" cy="4775791"/>
          </a:xfrm>
          <a:prstGeom prst="rect">
            <a:avLst/>
          </a:prstGeom>
        </p:spPr>
        <p:txBody>
          <a:bodyPr>
            <a:normAutofit/>
          </a:bodyPr>
          <a:lstStyle/>
          <a:p>
            <a:pPr>
              <a:lnSpc>
                <a:spcPct val="90000"/>
              </a:lnSpc>
            </a:pPr>
            <a:r>
              <a:rPr lang="fr-CA" sz="2400" b="1" dirty="0"/>
              <a:t>Les raids de Londres permettaient aux avions de se regrouper.</a:t>
            </a:r>
          </a:p>
          <a:p>
            <a:pPr>
              <a:lnSpc>
                <a:spcPct val="90000"/>
              </a:lnSpc>
            </a:pPr>
            <a:r>
              <a:rPr lang="fr-CA" sz="2400" b="1" dirty="0"/>
              <a:t>De nouveaux pilotes sont entrainés.</a:t>
            </a:r>
          </a:p>
          <a:p>
            <a:pPr>
              <a:lnSpc>
                <a:spcPct val="90000"/>
              </a:lnSpc>
            </a:pPr>
            <a:r>
              <a:rPr lang="fr-CA" sz="2400" b="1" dirty="0"/>
              <a:t>Environ 500 avions/mois sortaient de la chaine de montage.</a:t>
            </a:r>
          </a:p>
          <a:p>
            <a:pPr>
              <a:lnSpc>
                <a:spcPct val="90000"/>
              </a:lnSpc>
            </a:pPr>
            <a:r>
              <a:rPr lang="fr-CA" sz="2400" b="1" dirty="0"/>
              <a:t>Le 15 septembre 1940, le </a:t>
            </a:r>
            <a:r>
              <a:rPr lang="fr-CA" sz="2400" b="1" i="1" dirty="0"/>
              <a:t>Luftwaffe</a:t>
            </a:r>
            <a:r>
              <a:rPr lang="fr-CA" sz="2400" b="1" dirty="0"/>
              <a:t> a attaqué mais la RAF était prête. Le </a:t>
            </a:r>
            <a:r>
              <a:rPr lang="fr-CA" sz="2400" b="1" i="1" dirty="0"/>
              <a:t>Luftwaffe</a:t>
            </a:r>
            <a:r>
              <a:rPr lang="fr-CA" sz="2400" b="1" dirty="0"/>
              <a:t> a été décidément battu!</a:t>
            </a:r>
          </a:p>
        </p:txBody>
      </p:sp>
      <p:pic>
        <p:nvPicPr>
          <p:cNvPr id="24583" name="Picture 7" descr="2896303930_8ae4c0ec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653" y="4102079"/>
            <a:ext cx="3561021" cy="263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6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Scale>
                                      <p:cBhvr>
                                        <p:cTn id="7" dur="1000" decel="50000" fill="hold">
                                          <p:stCondLst>
                                            <p:cond delay="0"/>
                                          </p:stCondLst>
                                        </p:cTn>
                                        <p:tgtEl>
                                          <p:spTgt spid="2458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580">
                                            <p:txEl>
                                              <p:pRg st="0" end="0"/>
                                            </p:txEl>
                                          </p:spTgt>
                                        </p:tgtEl>
                                        <p:attrNameLst>
                                          <p:attrName>ppt_x</p:attrName>
                                          <p:attrName>ppt_y</p:attrName>
                                        </p:attrNameLst>
                                      </p:cBhvr>
                                    </p:animMotion>
                                    <p:animEffect transition="in" filter="fade">
                                      <p:cBhvr>
                                        <p:cTn id="9" dur="1000"/>
                                        <p:tgtEl>
                                          <p:spTgt spid="2458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4580">
                                            <p:txEl>
                                              <p:pRg st="1" end="1"/>
                                            </p:txEl>
                                          </p:spTgt>
                                        </p:tgtEl>
                                        <p:attrNameLst>
                                          <p:attrName>style.visibility</p:attrName>
                                        </p:attrNameLst>
                                      </p:cBhvr>
                                      <p:to>
                                        <p:strVal val="visible"/>
                                      </p:to>
                                    </p:set>
                                    <p:animScale>
                                      <p:cBhvr>
                                        <p:cTn id="14" dur="1000" decel="50000" fill="hold">
                                          <p:stCondLst>
                                            <p:cond delay="0"/>
                                          </p:stCondLst>
                                        </p:cTn>
                                        <p:tgtEl>
                                          <p:spTgt spid="2458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4580">
                                            <p:txEl>
                                              <p:pRg st="1" end="1"/>
                                            </p:txEl>
                                          </p:spTgt>
                                        </p:tgtEl>
                                        <p:attrNameLst>
                                          <p:attrName>ppt_x</p:attrName>
                                          <p:attrName>ppt_y</p:attrName>
                                        </p:attrNameLst>
                                      </p:cBhvr>
                                    </p:animMotion>
                                    <p:animEffect transition="in" filter="fade">
                                      <p:cBhvr>
                                        <p:cTn id="16" dur="1000"/>
                                        <p:tgtEl>
                                          <p:spTgt spid="2458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4580">
                                            <p:txEl>
                                              <p:pRg st="2" end="2"/>
                                            </p:txEl>
                                          </p:spTgt>
                                        </p:tgtEl>
                                        <p:attrNameLst>
                                          <p:attrName>style.visibility</p:attrName>
                                        </p:attrNameLst>
                                      </p:cBhvr>
                                      <p:to>
                                        <p:strVal val="visible"/>
                                      </p:to>
                                    </p:set>
                                    <p:animScale>
                                      <p:cBhvr>
                                        <p:cTn id="21" dur="1000" decel="50000" fill="hold">
                                          <p:stCondLst>
                                            <p:cond delay="0"/>
                                          </p:stCondLst>
                                        </p:cTn>
                                        <p:tgtEl>
                                          <p:spTgt spid="2458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4580">
                                            <p:txEl>
                                              <p:pRg st="2" end="2"/>
                                            </p:txEl>
                                          </p:spTgt>
                                        </p:tgtEl>
                                        <p:attrNameLst>
                                          <p:attrName>ppt_x</p:attrName>
                                          <p:attrName>ppt_y</p:attrName>
                                        </p:attrNameLst>
                                      </p:cBhvr>
                                    </p:animMotion>
                                    <p:animEffect transition="in" filter="fade">
                                      <p:cBhvr>
                                        <p:cTn id="23" dur="1000"/>
                                        <p:tgtEl>
                                          <p:spTgt spid="2458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4580">
                                            <p:txEl>
                                              <p:pRg st="3" end="3"/>
                                            </p:txEl>
                                          </p:spTgt>
                                        </p:tgtEl>
                                        <p:attrNameLst>
                                          <p:attrName>style.visibility</p:attrName>
                                        </p:attrNameLst>
                                      </p:cBhvr>
                                      <p:to>
                                        <p:strVal val="visible"/>
                                      </p:to>
                                    </p:set>
                                    <p:animScale>
                                      <p:cBhvr>
                                        <p:cTn id="28" dur="1000" decel="50000" fill="hold">
                                          <p:stCondLst>
                                            <p:cond delay="0"/>
                                          </p:stCondLst>
                                        </p:cTn>
                                        <p:tgtEl>
                                          <p:spTgt spid="2458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4580">
                                            <p:txEl>
                                              <p:pRg st="3" end="3"/>
                                            </p:txEl>
                                          </p:spTgt>
                                        </p:tgtEl>
                                        <p:attrNameLst>
                                          <p:attrName>ppt_x</p:attrName>
                                          <p:attrName>ppt_y</p:attrName>
                                        </p:attrNameLst>
                                      </p:cBhvr>
                                    </p:animMotion>
                                    <p:animEffect transition="in" filter="fade">
                                      <p:cBhvr>
                                        <p:cTn id="30" dur="10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quarter" idx="13"/>
          </p:nvPr>
        </p:nvSpPr>
        <p:spPr>
          <a:xfrm>
            <a:off x="302363" y="694594"/>
            <a:ext cx="8745944" cy="5543396"/>
          </a:xfrm>
          <a:prstGeom prst="rect">
            <a:avLst/>
          </a:prstGeom>
        </p:spPr>
        <p:txBody>
          <a:bodyPr>
            <a:normAutofit/>
          </a:bodyPr>
          <a:lstStyle/>
          <a:p>
            <a:pPr>
              <a:lnSpc>
                <a:spcPct val="100000"/>
              </a:lnSpc>
            </a:pPr>
            <a:r>
              <a:rPr lang="fr-CA" sz="2200" b="1" dirty="0"/>
              <a:t>La bataille de l’Angleterre a été gagnée par quelques centaines</a:t>
            </a:r>
          </a:p>
          <a:p>
            <a:pPr>
              <a:lnSpc>
                <a:spcPct val="100000"/>
              </a:lnSpc>
              <a:buFont typeface="Wingdings" charset="0"/>
              <a:buNone/>
            </a:pPr>
            <a:r>
              <a:rPr lang="fr-CA" sz="2200" b="1" dirty="0"/>
              <a:t>de pilotes:</a:t>
            </a:r>
          </a:p>
          <a:p>
            <a:pPr>
              <a:lnSpc>
                <a:spcPct val="100000"/>
              </a:lnSpc>
              <a:buFont typeface="Wingdings" charset="0"/>
              <a:buNone/>
            </a:pPr>
            <a:endParaRPr lang="fr-CA" sz="2200" b="1" dirty="0"/>
          </a:p>
          <a:p>
            <a:pPr>
              <a:lnSpc>
                <a:spcPct val="100000"/>
              </a:lnSpc>
              <a:buFont typeface="Wingdings" charset="0"/>
              <a:buNone/>
            </a:pPr>
            <a:r>
              <a:rPr lang="fr-CA" sz="2200" b="1" dirty="0"/>
              <a:t>	</a:t>
            </a:r>
          </a:p>
          <a:p>
            <a:pPr>
              <a:lnSpc>
                <a:spcPct val="100000"/>
              </a:lnSpc>
              <a:buFont typeface="Wingdings" charset="0"/>
              <a:buNone/>
            </a:pPr>
            <a:endParaRPr lang="fr-CA" sz="2200" b="1" dirty="0"/>
          </a:p>
          <a:p>
            <a:pPr>
              <a:lnSpc>
                <a:spcPct val="100000"/>
              </a:lnSpc>
              <a:buFont typeface="Wingdings" charset="0"/>
              <a:buNone/>
            </a:pPr>
            <a:endParaRPr lang="fr-CA" sz="2200" b="1" dirty="0"/>
          </a:p>
          <a:p>
            <a:pPr>
              <a:lnSpc>
                <a:spcPct val="100000"/>
              </a:lnSpc>
            </a:pPr>
            <a:r>
              <a:rPr lang="fr-CA" sz="2200" b="1" dirty="0"/>
              <a:t>La RAF a perdu 915 avions.</a:t>
            </a:r>
          </a:p>
          <a:p>
            <a:r>
              <a:rPr lang="fr-CA" sz="2200" b="1" dirty="0"/>
              <a:t>Le Luftwaffe en a perdu 1,722.</a:t>
            </a:r>
          </a:p>
          <a:p>
            <a:endParaRPr lang="en-US" sz="2200" dirty="0"/>
          </a:p>
        </p:txBody>
      </p:sp>
      <p:pic>
        <p:nvPicPr>
          <p:cNvPr id="29702" name="Picture 6" descr="article-1219834-06CB6499000005DC-822_468x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454" y="3466292"/>
            <a:ext cx="3423445" cy="24651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A4AB7494-DE0E-4503-AFAE-BE0439FAF70D}"/>
              </a:ext>
            </a:extLst>
          </p:cNvPr>
          <p:cNvGraphicFramePr>
            <a:graphicFrameLocks noGrp="1"/>
          </p:cNvGraphicFramePr>
          <p:nvPr>
            <p:extLst>
              <p:ext uri="{D42A27DB-BD31-4B8C-83A1-F6EECF244321}">
                <p14:modId xmlns:p14="http://schemas.microsoft.com/office/powerpoint/2010/main" val="1358782778"/>
              </p:ext>
            </p:extLst>
          </p:nvPr>
        </p:nvGraphicFramePr>
        <p:xfrm>
          <a:off x="1704753" y="1648046"/>
          <a:ext cx="6096000" cy="1463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770649511"/>
                    </a:ext>
                  </a:extLst>
                </a:gridCol>
                <a:gridCol w="3048000">
                  <a:extLst>
                    <a:ext uri="{9D8B030D-6E8A-4147-A177-3AD203B41FA5}">
                      <a16:colId xmlns:a16="http://schemas.microsoft.com/office/drawing/2014/main" val="1937276431"/>
                    </a:ext>
                  </a:extLst>
                </a:gridCol>
              </a:tblGrid>
              <a:tr h="236752">
                <a:tc>
                  <a:txBody>
                    <a:bodyPr/>
                    <a:lstStyle/>
                    <a:p>
                      <a:pPr algn="ctr"/>
                      <a:r>
                        <a:rPr lang="fr-CA" sz="2000" b="1" dirty="0"/>
                        <a:t>Canadiens</a:t>
                      </a:r>
                      <a:endParaRPr lang="fr-CA" sz="1800" dirty="0"/>
                    </a:p>
                  </a:txBody>
                  <a:tcPr/>
                </a:tc>
                <a:tc>
                  <a:txBody>
                    <a:bodyPr/>
                    <a:lstStyle/>
                    <a:p>
                      <a:pPr algn="ctr"/>
                      <a:r>
                        <a:rPr lang="fr-CA" sz="2000" b="1" dirty="0"/>
                        <a:t>Polonais</a:t>
                      </a:r>
                      <a:endParaRPr lang="fr-CA" sz="1800" dirty="0"/>
                    </a:p>
                  </a:txBody>
                  <a:tcPr/>
                </a:tc>
                <a:extLst>
                  <a:ext uri="{0D108BD9-81ED-4DB2-BD59-A6C34878D82A}">
                    <a16:rowId xmlns:a16="http://schemas.microsoft.com/office/drawing/2014/main" val="1600459818"/>
                  </a:ext>
                </a:extLst>
              </a:tr>
              <a:tr h="370840">
                <a:tc>
                  <a:txBody>
                    <a:bodyPr/>
                    <a:lstStyle/>
                    <a:p>
                      <a:pPr algn="ctr"/>
                      <a:r>
                        <a:rPr lang="fr-CA" sz="2000" b="1" dirty="0"/>
                        <a:t>Sud-Africains </a:t>
                      </a:r>
                      <a:endParaRPr lang="fr-CA" sz="18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CA" sz="2000" b="1" dirty="0"/>
                        <a:t>Néo-Zélandais</a:t>
                      </a:r>
                    </a:p>
                    <a:p>
                      <a:pPr algn="ctr"/>
                      <a:endParaRPr lang="fr-CA" sz="1800" dirty="0"/>
                    </a:p>
                  </a:txBody>
                  <a:tcPr/>
                </a:tc>
                <a:extLst>
                  <a:ext uri="{0D108BD9-81ED-4DB2-BD59-A6C34878D82A}">
                    <a16:rowId xmlns:a16="http://schemas.microsoft.com/office/drawing/2014/main" val="3032392708"/>
                  </a:ext>
                </a:extLst>
              </a:tr>
              <a:tr h="370840">
                <a:tc gridSpan="2">
                  <a:txBody>
                    <a:bodyPr/>
                    <a:lstStyle/>
                    <a:p>
                      <a:pPr algn="ctr"/>
                      <a:r>
                        <a:rPr lang="fr-CA" sz="2000" b="1" dirty="0"/>
                        <a:t>Britanniques</a:t>
                      </a:r>
                      <a:endParaRPr lang="fr-CA" sz="1800" dirty="0"/>
                    </a:p>
                  </a:txBody>
                  <a:tcPr/>
                </a:tc>
                <a:tc hMerge="1">
                  <a:txBody>
                    <a:bodyPr/>
                    <a:lstStyle/>
                    <a:p>
                      <a:endParaRPr lang="fr-CA" dirty="0"/>
                    </a:p>
                  </a:txBody>
                  <a:tcPr/>
                </a:tc>
                <a:extLst>
                  <a:ext uri="{0D108BD9-81ED-4DB2-BD59-A6C34878D82A}">
                    <a16:rowId xmlns:a16="http://schemas.microsoft.com/office/drawing/2014/main" val="189649534"/>
                  </a:ext>
                </a:extLst>
              </a:tr>
            </a:tbl>
          </a:graphicData>
        </a:graphic>
      </p:graphicFrame>
    </p:spTree>
    <p:extLst>
      <p:ext uri="{BB962C8B-B14F-4D97-AF65-F5344CB8AC3E}">
        <p14:creationId xmlns:p14="http://schemas.microsoft.com/office/powerpoint/2010/main" val="5215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Scale>
                                      <p:cBhvr>
                                        <p:cTn id="7" dur="1000" decel="50000" fill="hold">
                                          <p:stCondLst>
                                            <p:cond delay="0"/>
                                          </p:stCondLst>
                                        </p:cTn>
                                        <p:tgtEl>
                                          <p:spTgt spid="296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699">
                                            <p:txEl>
                                              <p:pRg st="0" end="0"/>
                                            </p:txEl>
                                          </p:spTgt>
                                        </p:tgtEl>
                                        <p:attrNameLst>
                                          <p:attrName>ppt_x</p:attrName>
                                          <p:attrName>ppt_y</p:attrName>
                                        </p:attrNameLst>
                                      </p:cBhvr>
                                    </p:animMotion>
                                    <p:animEffect transition="in" filter="fade">
                                      <p:cBhvr>
                                        <p:cTn id="9" dur="1000"/>
                                        <p:tgtEl>
                                          <p:spTgt spid="296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Scale>
                                      <p:cBhvr>
                                        <p:cTn id="14" dur="1000" decel="50000" fill="hold">
                                          <p:stCondLst>
                                            <p:cond delay="0"/>
                                          </p:stCondLst>
                                        </p:cTn>
                                        <p:tgtEl>
                                          <p:spTgt spid="2969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9699">
                                            <p:txEl>
                                              <p:pRg st="1" end="1"/>
                                            </p:txEl>
                                          </p:spTgt>
                                        </p:tgtEl>
                                        <p:attrNameLst>
                                          <p:attrName>ppt_x</p:attrName>
                                          <p:attrName>ppt_y</p:attrName>
                                        </p:attrNameLst>
                                      </p:cBhvr>
                                    </p:animMotion>
                                    <p:animEffect transition="in" filter="fade">
                                      <p:cBhvr>
                                        <p:cTn id="16" dur="1000"/>
                                        <p:tgtEl>
                                          <p:spTgt spid="296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Scale>
                                      <p:cBhvr>
                                        <p:cTn id="21" dur="1000" decel="50000" fill="hold">
                                          <p:stCondLst>
                                            <p:cond delay="0"/>
                                          </p:stCondLst>
                                        </p:cTn>
                                        <p:tgtEl>
                                          <p:spTgt spid="2969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9699">
                                            <p:txEl>
                                              <p:pRg st="3" end="3"/>
                                            </p:txEl>
                                          </p:spTgt>
                                        </p:tgtEl>
                                        <p:attrNameLst>
                                          <p:attrName>ppt_x</p:attrName>
                                          <p:attrName>ppt_y</p:attrName>
                                        </p:attrNameLst>
                                      </p:cBhvr>
                                    </p:animMotion>
                                    <p:animEffect transition="in" filter="fade">
                                      <p:cBhvr>
                                        <p:cTn id="23" dur="1000"/>
                                        <p:tgtEl>
                                          <p:spTgt spid="296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9699">
                                            <p:txEl>
                                              <p:pRg st="6" end="6"/>
                                            </p:txEl>
                                          </p:spTgt>
                                        </p:tgtEl>
                                        <p:attrNameLst>
                                          <p:attrName>style.visibility</p:attrName>
                                        </p:attrNameLst>
                                      </p:cBhvr>
                                      <p:to>
                                        <p:strVal val="visible"/>
                                      </p:to>
                                    </p:set>
                                    <p:animScale>
                                      <p:cBhvr>
                                        <p:cTn id="28" dur="1000" decel="50000" fill="hold">
                                          <p:stCondLst>
                                            <p:cond delay="0"/>
                                          </p:stCondLst>
                                        </p:cTn>
                                        <p:tgtEl>
                                          <p:spTgt spid="2969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9699">
                                            <p:txEl>
                                              <p:pRg st="6" end="6"/>
                                            </p:txEl>
                                          </p:spTgt>
                                        </p:tgtEl>
                                        <p:attrNameLst>
                                          <p:attrName>ppt_x</p:attrName>
                                          <p:attrName>ppt_y</p:attrName>
                                        </p:attrNameLst>
                                      </p:cBhvr>
                                    </p:animMotion>
                                    <p:animEffect transition="in" filter="fade">
                                      <p:cBhvr>
                                        <p:cTn id="30" dur="1000"/>
                                        <p:tgtEl>
                                          <p:spTgt spid="2969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animScale>
                                      <p:cBhvr>
                                        <p:cTn id="35" dur="1000" decel="50000" fill="hold">
                                          <p:stCondLst>
                                            <p:cond delay="0"/>
                                          </p:stCondLst>
                                        </p:cTn>
                                        <p:tgtEl>
                                          <p:spTgt spid="29699">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9699">
                                            <p:txEl>
                                              <p:pRg st="7" end="7"/>
                                            </p:txEl>
                                          </p:spTgt>
                                        </p:tgtEl>
                                        <p:attrNameLst>
                                          <p:attrName>ppt_x</p:attrName>
                                          <p:attrName>ppt_y</p:attrName>
                                        </p:attrNameLst>
                                      </p:cBhvr>
                                    </p:animMotion>
                                    <p:animEffect transition="in" filter="fade">
                                      <p:cBhvr>
                                        <p:cTn id="37" dur="1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re 5">
            <a:extLst>
              <a:ext uri="{FF2B5EF4-FFF2-40B4-BE49-F238E27FC236}">
                <a16:creationId xmlns:a16="http://schemas.microsoft.com/office/drawing/2014/main" id="{3D1D66A6-5BBB-48C2-9660-82153149AADD}"/>
              </a:ext>
            </a:extLst>
          </p:cNvPr>
          <p:cNvSpPr>
            <a:spLocks noGrp="1"/>
          </p:cNvSpPr>
          <p:nvPr>
            <p:ph type="title"/>
          </p:nvPr>
        </p:nvSpPr>
        <p:spPr>
          <a:xfrm>
            <a:off x="852861" y="815564"/>
            <a:ext cx="3132383" cy="1049235"/>
          </a:xfrm>
        </p:spPr>
        <p:txBody>
          <a:bodyPr>
            <a:normAutofit/>
          </a:bodyPr>
          <a:lstStyle/>
          <a:p>
            <a:r>
              <a:rPr lang="fr-CA" sz="2500" b="1" dirty="0">
                <a:solidFill>
                  <a:srgbClr val="FF0000"/>
                </a:solidFill>
              </a:rPr>
              <a:t>Importance et conséquences</a:t>
            </a:r>
          </a:p>
        </p:txBody>
      </p:sp>
      <p:sp>
        <p:nvSpPr>
          <p:cNvPr id="17" name="Rectangle 1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Espace réservé du contenu 6">
            <a:extLst>
              <a:ext uri="{FF2B5EF4-FFF2-40B4-BE49-F238E27FC236}">
                <a16:creationId xmlns:a16="http://schemas.microsoft.com/office/drawing/2014/main" id="{FBCA0EA6-1C20-4929-8C73-5E242C404AF6}"/>
              </a:ext>
            </a:extLst>
          </p:cNvPr>
          <p:cNvSpPr>
            <a:spLocks noGrp="1"/>
          </p:cNvSpPr>
          <p:nvPr>
            <p:ph idx="1"/>
          </p:nvPr>
        </p:nvSpPr>
        <p:spPr>
          <a:xfrm>
            <a:off x="350875" y="2015732"/>
            <a:ext cx="3866970" cy="3450613"/>
          </a:xfrm>
        </p:spPr>
        <p:txBody>
          <a:bodyPr>
            <a:normAutofit fontScale="92500"/>
          </a:bodyPr>
          <a:lstStyle/>
          <a:p>
            <a:pPr>
              <a:lnSpc>
                <a:spcPct val="110000"/>
              </a:lnSpc>
            </a:pPr>
            <a:r>
              <a:rPr lang="fr-CA" sz="2400" b="1" dirty="0"/>
              <a:t>Première et plus grande bataille battue complètement par les forces aériennes.</a:t>
            </a:r>
          </a:p>
          <a:p>
            <a:pPr>
              <a:lnSpc>
                <a:spcPct val="110000"/>
              </a:lnSpc>
            </a:pPr>
            <a:r>
              <a:rPr lang="fr-CA" sz="2400" b="1" dirty="0"/>
              <a:t>La première défaite d’Hitler.</a:t>
            </a:r>
          </a:p>
          <a:p>
            <a:pPr>
              <a:lnSpc>
                <a:spcPct val="110000"/>
              </a:lnSpc>
            </a:pPr>
            <a:r>
              <a:rPr lang="fr-CA" sz="2400" b="1" dirty="0"/>
              <a:t>Point tournant important pour les Alliés. </a:t>
            </a:r>
          </a:p>
          <a:p>
            <a:pPr>
              <a:lnSpc>
                <a:spcPct val="110000"/>
              </a:lnSpc>
            </a:pPr>
            <a:endParaRPr lang="fr-CA" dirty="0"/>
          </a:p>
        </p:txBody>
      </p:sp>
      <p:pic>
        <p:nvPicPr>
          <p:cNvPr id="8" name="Image 7">
            <a:extLst>
              <a:ext uri="{FF2B5EF4-FFF2-40B4-BE49-F238E27FC236}">
                <a16:creationId xmlns:a16="http://schemas.microsoft.com/office/drawing/2014/main" id="{4E5DECAE-F779-488A-BDF7-F134BA71E9F9}"/>
              </a:ext>
            </a:extLst>
          </p:cNvPr>
          <p:cNvPicPr>
            <a:picLocks noChangeAspect="1"/>
          </p:cNvPicPr>
          <p:nvPr/>
        </p:nvPicPr>
        <p:blipFill>
          <a:blip r:embed="rId2"/>
          <a:stretch>
            <a:fillRect/>
          </a:stretch>
        </p:blipFill>
        <p:spPr>
          <a:xfrm>
            <a:off x="4570808" y="1084567"/>
            <a:ext cx="3720331" cy="4102794"/>
          </a:xfrm>
          <a:prstGeom prst="rect">
            <a:avLst/>
          </a:prstGeom>
        </p:spPr>
      </p:pic>
      <p:pic>
        <p:nvPicPr>
          <p:cNvPr id="19" name="Picture 1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11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fr-CA" sz="3800" b="1" dirty="0">
                <a:solidFill>
                  <a:srgbClr val="FF0000"/>
                </a:solidFill>
              </a:rPr>
              <a:t>Une nouvelle direction pour Hitler</a:t>
            </a:r>
          </a:p>
        </p:txBody>
      </p:sp>
      <p:sp>
        <p:nvSpPr>
          <p:cNvPr id="31747" name="Rectangle 3"/>
          <p:cNvSpPr>
            <a:spLocks noGrp="1" noChangeArrowheads="1"/>
          </p:cNvSpPr>
          <p:nvPr>
            <p:ph type="body" sz="half" idx="1"/>
          </p:nvPr>
        </p:nvSpPr>
        <p:spPr>
          <a:xfrm>
            <a:off x="457200" y="1565644"/>
            <a:ext cx="8229600" cy="859465"/>
          </a:xfrm>
        </p:spPr>
        <p:txBody>
          <a:bodyPr>
            <a:normAutofit fontScale="92500" lnSpcReduction="20000"/>
          </a:bodyPr>
          <a:lstStyle/>
          <a:p>
            <a:pPr indent="-47625">
              <a:buFont typeface="Wingdings" charset="0"/>
              <a:buNone/>
            </a:pPr>
            <a:r>
              <a:rPr lang="fr-CA" sz="2600" dirty="0"/>
              <a:t>Si Hitler ne pouvait pas vaincre la GB, il se tournerait vers l’Union soviétique.</a:t>
            </a:r>
          </a:p>
        </p:txBody>
      </p:sp>
      <p:pic>
        <p:nvPicPr>
          <p:cNvPr id="31752" name="Picture 8" descr="4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26288" y="2949944"/>
            <a:ext cx="2211388"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 name="Image 1">
            <a:extLst>
              <a:ext uri="{FF2B5EF4-FFF2-40B4-BE49-F238E27FC236}">
                <a16:creationId xmlns:a16="http://schemas.microsoft.com/office/drawing/2014/main" id="{D6185A1A-2923-4E2E-99ED-EC0E3072395C}"/>
              </a:ext>
            </a:extLst>
          </p:cNvPr>
          <p:cNvPicPr>
            <a:picLocks noChangeAspect="1"/>
          </p:cNvPicPr>
          <p:nvPr/>
        </p:nvPicPr>
        <p:blipFill>
          <a:blip r:embed="rId3"/>
          <a:stretch>
            <a:fillRect/>
          </a:stretch>
        </p:blipFill>
        <p:spPr>
          <a:xfrm>
            <a:off x="4572000" y="2904709"/>
            <a:ext cx="4263656" cy="2387647"/>
          </a:xfrm>
          <a:prstGeom prst="rect">
            <a:avLst/>
          </a:prstGeom>
        </p:spPr>
      </p:pic>
    </p:spTree>
    <p:extLst>
      <p:ext uri="{BB962C8B-B14F-4D97-AF65-F5344CB8AC3E}">
        <p14:creationId xmlns:p14="http://schemas.microsoft.com/office/powerpoint/2010/main" val="1537138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5814" y="274762"/>
            <a:ext cx="7963786" cy="1143000"/>
          </a:xfrm>
        </p:spPr>
        <p:txBody>
          <a:bodyPr/>
          <a:lstStyle/>
          <a:p>
            <a:pPr algn="ctr"/>
            <a:r>
              <a:rPr lang="fr-CA" sz="3400" b="1" dirty="0">
                <a:solidFill>
                  <a:srgbClr val="FF0000"/>
                </a:solidFill>
              </a:rPr>
              <a:t>Opération Barbarossa</a:t>
            </a:r>
            <a:br>
              <a:rPr lang="fr-CA" sz="3400" b="1" dirty="0">
                <a:solidFill>
                  <a:srgbClr val="FF0000"/>
                </a:solidFill>
              </a:rPr>
            </a:br>
            <a:r>
              <a:rPr lang="fr-CA" sz="3400" b="1" dirty="0">
                <a:solidFill>
                  <a:srgbClr val="FF0000"/>
                </a:solidFill>
              </a:rPr>
              <a:t>juin 1941</a:t>
            </a:r>
          </a:p>
        </p:txBody>
      </p:sp>
      <p:sp>
        <p:nvSpPr>
          <p:cNvPr id="39940" name="Rectangle 4"/>
          <p:cNvSpPr>
            <a:spLocks noGrp="1" noChangeArrowheads="1"/>
          </p:cNvSpPr>
          <p:nvPr>
            <p:ph sz="quarter" idx="13"/>
          </p:nvPr>
        </p:nvSpPr>
        <p:spPr>
          <a:xfrm>
            <a:off x="510795" y="1752600"/>
            <a:ext cx="3484943" cy="5072395"/>
          </a:xfrm>
          <a:prstGeom prst="rect">
            <a:avLst/>
          </a:prstGeom>
        </p:spPr>
        <p:txBody>
          <a:bodyPr>
            <a:normAutofit/>
          </a:bodyPr>
          <a:lstStyle/>
          <a:p>
            <a:pPr>
              <a:lnSpc>
                <a:spcPct val="80000"/>
              </a:lnSpc>
            </a:pPr>
            <a:r>
              <a:rPr lang="fr-CA" sz="2400" dirty="0"/>
              <a:t>Hitler dirige son attaque à l’Est.</a:t>
            </a:r>
          </a:p>
          <a:p>
            <a:pPr>
              <a:lnSpc>
                <a:spcPct val="80000"/>
              </a:lnSpc>
            </a:pPr>
            <a:r>
              <a:rPr lang="fr-CA" sz="2400" dirty="0"/>
              <a:t>Il brise son accord avec l’URSS et attaque l’Union soviétique.</a:t>
            </a:r>
          </a:p>
          <a:p>
            <a:pPr>
              <a:lnSpc>
                <a:spcPct val="80000"/>
              </a:lnSpc>
            </a:pPr>
            <a:r>
              <a:rPr lang="fr-CA" sz="2400" dirty="0" err="1"/>
              <a:t>Stalin</a:t>
            </a:r>
            <a:r>
              <a:rPr lang="fr-CA" sz="2400" dirty="0"/>
              <a:t> a été en choc de la trahison.</a:t>
            </a:r>
          </a:p>
          <a:p>
            <a:pPr>
              <a:lnSpc>
                <a:spcPct val="80000"/>
              </a:lnSpc>
            </a:pPr>
            <a:r>
              <a:rPr lang="fr-CA" sz="2400" dirty="0"/>
              <a:t>Les Alliés et les Soviétiques s’unissent contre l’ennemi commun - </a:t>
            </a:r>
            <a:r>
              <a:rPr lang="fr-CA" sz="2400" b="1" dirty="0">
                <a:solidFill>
                  <a:srgbClr val="FF0000"/>
                </a:solidFill>
              </a:rPr>
              <a:t>Hitler.</a:t>
            </a:r>
          </a:p>
        </p:txBody>
      </p:sp>
      <p:sp>
        <p:nvSpPr>
          <p:cNvPr id="39941" name="Rectangle 5"/>
          <p:cNvSpPr>
            <a:spLocks noGrp="1" noChangeArrowheads="1"/>
          </p:cNvSpPr>
          <p:nvPr>
            <p:ph sz="quarter" idx="14"/>
          </p:nvPr>
        </p:nvSpPr>
        <p:spPr>
          <a:xfrm>
            <a:off x="4643438" y="1752600"/>
            <a:ext cx="3924300" cy="4267200"/>
          </a:xfrm>
          <a:prstGeom prst="rect">
            <a:avLst/>
          </a:prstGeom>
        </p:spPr>
        <p:txBody>
          <a:bodyPr/>
          <a:lstStyle/>
          <a:p>
            <a:pPr>
              <a:lnSpc>
                <a:spcPct val="80000"/>
              </a:lnSpc>
            </a:pPr>
            <a:endParaRPr lang="en-US" sz="2200"/>
          </a:p>
        </p:txBody>
      </p:sp>
      <p:sp>
        <p:nvSpPr>
          <p:cNvPr id="39942" name="Text Box 6"/>
          <p:cNvSpPr txBox="1">
            <a:spLocks noChangeArrowheads="1"/>
          </p:cNvSpPr>
          <p:nvPr/>
        </p:nvSpPr>
        <p:spPr bwMode="auto">
          <a:xfrm>
            <a:off x="4495800" y="5181600"/>
            <a:ext cx="4071938" cy="92333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r-CA" dirty="0"/>
              <a:t>Plus de 4.5 million troupes des pouvoirs de l’Axe ont envahi l’URSS le long d’un front de 2,900 km.</a:t>
            </a:r>
          </a:p>
        </p:txBody>
      </p:sp>
      <p:pic>
        <p:nvPicPr>
          <p:cNvPr id="39944" name="Picture 8" descr="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526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9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Scale>
                                      <p:cBhvr>
                                        <p:cTn id="7" dur="1000" decel="50000" fill="hold">
                                          <p:stCondLst>
                                            <p:cond delay="0"/>
                                          </p:stCondLst>
                                        </p:cTn>
                                        <p:tgtEl>
                                          <p:spTgt spid="3994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940">
                                            <p:txEl>
                                              <p:pRg st="0" end="0"/>
                                            </p:txEl>
                                          </p:spTgt>
                                        </p:tgtEl>
                                        <p:attrNameLst>
                                          <p:attrName>ppt_x</p:attrName>
                                          <p:attrName>ppt_y</p:attrName>
                                        </p:attrNameLst>
                                      </p:cBhvr>
                                    </p:animMotion>
                                    <p:animEffect transition="in" filter="fade">
                                      <p:cBhvr>
                                        <p:cTn id="9" dur="1000"/>
                                        <p:tgtEl>
                                          <p:spTgt spid="3994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9940">
                                            <p:txEl>
                                              <p:pRg st="1" end="1"/>
                                            </p:txEl>
                                          </p:spTgt>
                                        </p:tgtEl>
                                        <p:attrNameLst>
                                          <p:attrName>style.visibility</p:attrName>
                                        </p:attrNameLst>
                                      </p:cBhvr>
                                      <p:to>
                                        <p:strVal val="visible"/>
                                      </p:to>
                                    </p:set>
                                    <p:animScale>
                                      <p:cBhvr>
                                        <p:cTn id="14" dur="1000" decel="50000" fill="hold">
                                          <p:stCondLst>
                                            <p:cond delay="0"/>
                                          </p:stCondLst>
                                        </p:cTn>
                                        <p:tgtEl>
                                          <p:spTgt spid="3994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9940">
                                            <p:txEl>
                                              <p:pRg st="1" end="1"/>
                                            </p:txEl>
                                          </p:spTgt>
                                        </p:tgtEl>
                                        <p:attrNameLst>
                                          <p:attrName>ppt_x</p:attrName>
                                          <p:attrName>ppt_y</p:attrName>
                                        </p:attrNameLst>
                                      </p:cBhvr>
                                    </p:animMotion>
                                    <p:animEffect transition="in" filter="fade">
                                      <p:cBhvr>
                                        <p:cTn id="16" dur="1000"/>
                                        <p:tgtEl>
                                          <p:spTgt spid="3994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9940">
                                            <p:txEl>
                                              <p:pRg st="2" end="2"/>
                                            </p:txEl>
                                          </p:spTgt>
                                        </p:tgtEl>
                                        <p:attrNameLst>
                                          <p:attrName>style.visibility</p:attrName>
                                        </p:attrNameLst>
                                      </p:cBhvr>
                                      <p:to>
                                        <p:strVal val="visible"/>
                                      </p:to>
                                    </p:set>
                                    <p:animScale>
                                      <p:cBhvr>
                                        <p:cTn id="21" dur="1000" decel="50000" fill="hold">
                                          <p:stCondLst>
                                            <p:cond delay="0"/>
                                          </p:stCondLst>
                                        </p:cTn>
                                        <p:tgtEl>
                                          <p:spTgt spid="3994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9940">
                                            <p:txEl>
                                              <p:pRg st="2" end="2"/>
                                            </p:txEl>
                                          </p:spTgt>
                                        </p:tgtEl>
                                        <p:attrNameLst>
                                          <p:attrName>ppt_x</p:attrName>
                                          <p:attrName>ppt_y</p:attrName>
                                        </p:attrNameLst>
                                      </p:cBhvr>
                                    </p:animMotion>
                                    <p:animEffect transition="in" filter="fade">
                                      <p:cBhvr>
                                        <p:cTn id="23" dur="1000"/>
                                        <p:tgtEl>
                                          <p:spTgt spid="3994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9940">
                                            <p:txEl>
                                              <p:pRg st="3" end="3"/>
                                            </p:txEl>
                                          </p:spTgt>
                                        </p:tgtEl>
                                        <p:attrNameLst>
                                          <p:attrName>style.visibility</p:attrName>
                                        </p:attrNameLst>
                                      </p:cBhvr>
                                      <p:to>
                                        <p:strVal val="visible"/>
                                      </p:to>
                                    </p:set>
                                    <p:animScale>
                                      <p:cBhvr>
                                        <p:cTn id="28" dur="1000" decel="50000" fill="hold">
                                          <p:stCondLst>
                                            <p:cond delay="0"/>
                                          </p:stCondLst>
                                        </p:cTn>
                                        <p:tgtEl>
                                          <p:spTgt spid="3994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9940">
                                            <p:txEl>
                                              <p:pRg st="3" end="3"/>
                                            </p:txEl>
                                          </p:spTgt>
                                        </p:tgtEl>
                                        <p:attrNameLst>
                                          <p:attrName>ppt_x</p:attrName>
                                          <p:attrName>ppt_y</p:attrName>
                                        </p:attrNameLst>
                                      </p:cBhvr>
                                    </p:animMotion>
                                    <p:animEffect transition="in" filter="fade">
                                      <p:cBhvr>
                                        <p:cTn id="30" dur="1000"/>
                                        <p:tgtEl>
                                          <p:spTgt spid="3994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1" nodeType="clickEffect">
                                  <p:stCondLst>
                                    <p:cond delay="0"/>
                                  </p:stCondLst>
                                  <p:childTnLst>
                                    <p:set>
                                      <p:cBhvr>
                                        <p:cTn id="34" dur="1" fill="hold">
                                          <p:stCondLst>
                                            <p:cond delay="0"/>
                                          </p:stCondLst>
                                        </p:cTn>
                                        <p:tgtEl>
                                          <p:spTgt spid="39940">
                                            <p:txEl>
                                              <p:pRg st="0" end="0"/>
                                            </p:txEl>
                                          </p:spTgt>
                                        </p:tgtEl>
                                        <p:attrNameLst>
                                          <p:attrName>style.visibility</p:attrName>
                                        </p:attrNameLst>
                                      </p:cBhvr>
                                      <p:to>
                                        <p:strVal val="visible"/>
                                      </p:to>
                                    </p:set>
                                    <p:animScale>
                                      <p:cBhvr>
                                        <p:cTn id="35" dur="1000" decel="50000" fill="hold">
                                          <p:stCondLst>
                                            <p:cond delay="0"/>
                                          </p:stCondLst>
                                        </p:cTn>
                                        <p:tgtEl>
                                          <p:spTgt spid="3994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9940">
                                            <p:txEl>
                                              <p:pRg st="0" end="0"/>
                                            </p:txEl>
                                          </p:spTgt>
                                        </p:tgtEl>
                                        <p:attrNameLst>
                                          <p:attrName>ppt_x</p:attrName>
                                          <p:attrName>ppt_y</p:attrName>
                                        </p:attrNameLst>
                                      </p:cBhvr>
                                    </p:animMotion>
                                    <p:animEffect transition="in" filter="fade">
                                      <p:cBhvr>
                                        <p:cTn id="37" dur="1000"/>
                                        <p:tgtEl>
                                          <p:spTgt spid="3994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1" nodeType="clickEffect">
                                  <p:stCondLst>
                                    <p:cond delay="0"/>
                                  </p:stCondLst>
                                  <p:childTnLst>
                                    <p:set>
                                      <p:cBhvr>
                                        <p:cTn id="41" dur="1" fill="hold">
                                          <p:stCondLst>
                                            <p:cond delay="0"/>
                                          </p:stCondLst>
                                        </p:cTn>
                                        <p:tgtEl>
                                          <p:spTgt spid="39940">
                                            <p:txEl>
                                              <p:pRg st="1" end="1"/>
                                            </p:txEl>
                                          </p:spTgt>
                                        </p:tgtEl>
                                        <p:attrNameLst>
                                          <p:attrName>style.visibility</p:attrName>
                                        </p:attrNameLst>
                                      </p:cBhvr>
                                      <p:to>
                                        <p:strVal val="visible"/>
                                      </p:to>
                                    </p:set>
                                    <p:animScale>
                                      <p:cBhvr>
                                        <p:cTn id="42" dur="1000" decel="50000" fill="hold">
                                          <p:stCondLst>
                                            <p:cond delay="0"/>
                                          </p:stCondLst>
                                        </p:cTn>
                                        <p:tgtEl>
                                          <p:spTgt spid="3994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9940">
                                            <p:txEl>
                                              <p:pRg st="1" end="1"/>
                                            </p:txEl>
                                          </p:spTgt>
                                        </p:tgtEl>
                                        <p:attrNameLst>
                                          <p:attrName>ppt_x</p:attrName>
                                          <p:attrName>ppt_y</p:attrName>
                                        </p:attrNameLst>
                                      </p:cBhvr>
                                    </p:animMotion>
                                    <p:animEffect transition="in" filter="fade">
                                      <p:cBhvr>
                                        <p:cTn id="44" dur="1000"/>
                                        <p:tgtEl>
                                          <p:spTgt spid="3994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1" nodeType="clickEffect">
                                  <p:stCondLst>
                                    <p:cond delay="0"/>
                                  </p:stCondLst>
                                  <p:childTnLst>
                                    <p:set>
                                      <p:cBhvr>
                                        <p:cTn id="48" dur="1" fill="hold">
                                          <p:stCondLst>
                                            <p:cond delay="0"/>
                                          </p:stCondLst>
                                        </p:cTn>
                                        <p:tgtEl>
                                          <p:spTgt spid="39940">
                                            <p:txEl>
                                              <p:pRg st="2" end="2"/>
                                            </p:txEl>
                                          </p:spTgt>
                                        </p:tgtEl>
                                        <p:attrNameLst>
                                          <p:attrName>style.visibility</p:attrName>
                                        </p:attrNameLst>
                                      </p:cBhvr>
                                      <p:to>
                                        <p:strVal val="visible"/>
                                      </p:to>
                                    </p:set>
                                    <p:animScale>
                                      <p:cBhvr>
                                        <p:cTn id="49" dur="1000" decel="50000" fill="hold">
                                          <p:stCondLst>
                                            <p:cond delay="0"/>
                                          </p:stCondLst>
                                        </p:cTn>
                                        <p:tgtEl>
                                          <p:spTgt spid="3994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9940">
                                            <p:txEl>
                                              <p:pRg st="2" end="2"/>
                                            </p:txEl>
                                          </p:spTgt>
                                        </p:tgtEl>
                                        <p:attrNameLst>
                                          <p:attrName>ppt_x</p:attrName>
                                          <p:attrName>ppt_y</p:attrName>
                                        </p:attrNameLst>
                                      </p:cBhvr>
                                    </p:animMotion>
                                    <p:animEffect transition="in" filter="fade">
                                      <p:cBhvr>
                                        <p:cTn id="51" dur="1000"/>
                                        <p:tgtEl>
                                          <p:spTgt spid="39940">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1" nodeType="clickEffect">
                                  <p:stCondLst>
                                    <p:cond delay="0"/>
                                  </p:stCondLst>
                                  <p:childTnLst>
                                    <p:set>
                                      <p:cBhvr>
                                        <p:cTn id="55" dur="1" fill="hold">
                                          <p:stCondLst>
                                            <p:cond delay="0"/>
                                          </p:stCondLst>
                                        </p:cTn>
                                        <p:tgtEl>
                                          <p:spTgt spid="39940">
                                            <p:txEl>
                                              <p:pRg st="3" end="3"/>
                                            </p:txEl>
                                          </p:spTgt>
                                        </p:tgtEl>
                                        <p:attrNameLst>
                                          <p:attrName>style.visibility</p:attrName>
                                        </p:attrNameLst>
                                      </p:cBhvr>
                                      <p:to>
                                        <p:strVal val="visible"/>
                                      </p:to>
                                    </p:set>
                                    <p:animScale>
                                      <p:cBhvr>
                                        <p:cTn id="56" dur="1000" decel="50000" fill="hold">
                                          <p:stCondLst>
                                            <p:cond delay="0"/>
                                          </p:stCondLst>
                                        </p:cTn>
                                        <p:tgtEl>
                                          <p:spTgt spid="3994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9940">
                                            <p:txEl>
                                              <p:pRg st="3" end="3"/>
                                            </p:txEl>
                                          </p:spTgt>
                                        </p:tgtEl>
                                        <p:attrNameLst>
                                          <p:attrName>ppt_x</p:attrName>
                                          <p:attrName>ppt_y</p:attrName>
                                        </p:attrNameLst>
                                      </p:cBhvr>
                                    </p:animMotion>
                                    <p:animEffect transition="in" filter="fade">
                                      <p:cBhvr>
                                        <p:cTn id="58" dur="1000"/>
                                        <p:tgtEl>
                                          <p:spTgt spid="39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39940" grpI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30213"/>
            <a:ext cx="8623005" cy="650875"/>
          </a:xfrm>
        </p:spPr>
        <p:txBody>
          <a:bodyPr>
            <a:normAutofit/>
          </a:bodyPr>
          <a:lstStyle/>
          <a:p>
            <a:pPr algn="ctr"/>
            <a:r>
              <a:rPr lang="fr-CA" sz="2800" b="1" dirty="0">
                <a:solidFill>
                  <a:srgbClr val="FF0000"/>
                </a:solidFill>
              </a:rPr>
              <a:t>Pourquoi Hitler voulait l’URSS</a:t>
            </a:r>
            <a:r>
              <a:rPr lang="en-US" sz="2800" b="1" dirty="0">
                <a:solidFill>
                  <a:srgbClr val="FF0000"/>
                </a:solidFill>
              </a:rPr>
              <a:t>?</a:t>
            </a:r>
          </a:p>
        </p:txBody>
      </p:sp>
      <p:sp>
        <p:nvSpPr>
          <p:cNvPr id="3" name="Content Placeholder 2"/>
          <p:cNvSpPr>
            <a:spLocks noGrp="1"/>
          </p:cNvSpPr>
          <p:nvPr>
            <p:ph idx="4294967295"/>
          </p:nvPr>
        </p:nvSpPr>
        <p:spPr>
          <a:xfrm>
            <a:off x="449088" y="1251984"/>
            <a:ext cx="5080000" cy="4803775"/>
          </a:xfrm>
        </p:spPr>
        <p:txBody>
          <a:bodyPr>
            <a:normAutofit fontScale="92500" lnSpcReduction="20000"/>
          </a:bodyPr>
          <a:lstStyle/>
          <a:p>
            <a:pPr marL="525780" indent="-457200">
              <a:buAutoNum type="alphaLcParenR"/>
            </a:pPr>
            <a:r>
              <a:rPr lang="fr-CA" sz="2400" dirty="0"/>
              <a:t>C’était (et est encore) le plus grand pays du monde.</a:t>
            </a:r>
          </a:p>
          <a:p>
            <a:pPr marL="525780" indent="-457200">
              <a:buAutoNum type="alphaLcParenR"/>
            </a:pPr>
            <a:r>
              <a:rPr lang="fr-CA" sz="2400" dirty="0"/>
              <a:t>Avait d’ÉNORME quantité de ressources naturelles (pétrole, huile et autres ressources) qu’il voulait pour sa “Machine de Guerre”.</a:t>
            </a:r>
          </a:p>
          <a:p>
            <a:pPr marL="525780" indent="-457200">
              <a:buAutoNum type="alphaLcParenR"/>
            </a:pPr>
            <a:r>
              <a:rPr lang="fr-CA" sz="2400" dirty="0"/>
              <a:t>Hitler voulait plus de territoire pour son peuple et la conquête et l’esclavage du people russe serait une étape importante envers son idéale de la “race supérieure” arienne allemande.</a:t>
            </a:r>
          </a:p>
          <a:p>
            <a:pPr marL="68580" indent="0">
              <a:buNone/>
            </a:pPr>
            <a:r>
              <a:rPr lang="en-US" dirty="0"/>
              <a:t> </a:t>
            </a:r>
          </a:p>
        </p:txBody>
      </p:sp>
      <p:pic>
        <p:nvPicPr>
          <p:cNvPr id="4" name="Picture 3"/>
          <p:cNvPicPr>
            <a:picLocks noChangeAspect="1"/>
          </p:cNvPicPr>
          <p:nvPr/>
        </p:nvPicPr>
        <p:blipFill>
          <a:blip r:embed="rId2"/>
          <a:stretch>
            <a:fillRect/>
          </a:stretch>
        </p:blipFill>
        <p:spPr>
          <a:xfrm>
            <a:off x="6589592" y="884320"/>
            <a:ext cx="2105320" cy="2785500"/>
          </a:xfrm>
          <a:prstGeom prst="rect">
            <a:avLst/>
          </a:prstGeom>
        </p:spPr>
      </p:pic>
      <p:pic>
        <p:nvPicPr>
          <p:cNvPr id="5" name="Image 4">
            <a:extLst>
              <a:ext uri="{FF2B5EF4-FFF2-40B4-BE49-F238E27FC236}">
                <a16:creationId xmlns:a16="http://schemas.microsoft.com/office/drawing/2014/main" id="{2C1CD33A-DC23-4BCE-B809-96823E9DA239}"/>
              </a:ext>
            </a:extLst>
          </p:cNvPr>
          <p:cNvPicPr>
            <a:picLocks noChangeAspect="1"/>
          </p:cNvPicPr>
          <p:nvPr/>
        </p:nvPicPr>
        <p:blipFill>
          <a:blip r:embed="rId3"/>
          <a:stretch>
            <a:fillRect/>
          </a:stretch>
        </p:blipFill>
        <p:spPr>
          <a:xfrm>
            <a:off x="5529088" y="4107977"/>
            <a:ext cx="3614912" cy="2102551"/>
          </a:xfrm>
          <a:prstGeom prst="rect">
            <a:avLst/>
          </a:prstGeom>
        </p:spPr>
      </p:pic>
    </p:spTree>
    <p:extLst>
      <p:ext uri="{BB962C8B-B14F-4D97-AF65-F5344CB8AC3E}">
        <p14:creationId xmlns:p14="http://schemas.microsoft.com/office/powerpoint/2010/main" val="400775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327025"/>
            <a:ext cx="8112199" cy="617538"/>
          </a:xfrm>
        </p:spPr>
        <p:txBody>
          <a:bodyPr>
            <a:normAutofit fontScale="90000"/>
          </a:bodyPr>
          <a:lstStyle/>
          <a:p>
            <a:pPr algn="ctr"/>
            <a:r>
              <a:rPr lang="fr-CA" b="1" dirty="0">
                <a:solidFill>
                  <a:srgbClr val="FF0000"/>
                </a:solidFill>
              </a:rPr>
              <a:t>Pourquoi c’était un mauvais plan</a:t>
            </a:r>
            <a:r>
              <a:rPr lang="en-US" b="1" dirty="0">
                <a:solidFill>
                  <a:srgbClr val="FF0000"/>
                </a:solidFill>
              </a:rPr>
              <a:t>?</a:t>
            </a:r>
          </a:p>
        </p:txBody>
      </p:sp>
      <p:sp>
        <p:nvSpPr>
          <p:cNvPr id="3" name="Content Placeholder 2"/>
          <p:cNvSpPr>
            <a:spLocks noGrp="1"/>
          </p:cNvSpPr>
          <p:nvPr>
            <p:ph idx="4294967295"/>
          </p:nvPr>
        </p:nvSpPr>
        <p:spPr>
          <a:xfrm>
            <a:off x="32523" y="959275"/>
            <a:ext cx="5791200" cy="5059362"/>
          </a:xfrm>
        </p:spPr>
        <p:txBody>
          <a:bodyPr>
            <a:normAutofit fontScale="92500" lnSpcReduction="10000"/>
          </a:bodyPr>
          <a:lstStyle/>
          <a:p>
            <a:pPr marL="68580" indent="0">
              <a:buNone/>
            </a:pPr>
            <a:r>
              <a:rPr lang="fr-CA" b="1" u="sng" dirty="0">
                <a:solidFill>
                  <a:srgbClr val="FF0000"/>
                </a:solidFill>
              </a:rPr>
              <a:t>Problème:</a:t>
            </a:r>
            <a:r>
              <a:rPr lang="fr-CA" b="1" dirty="0">
                <a:solidFill>
                  <a:srgbClr val="FF0000"/>
                </a:solidFill>
              </a:rPr>
              <a:t> </a:t>
            </a:r>
            <a:r>
              <a:rPr lang="fr-CA" dirty="0"/>
              <a:t>Hitler n’a pas étudié son histoire…</a:t>
            </a:r>
          </a:p>
          <a:p>
            <a:pPr marL="68580" indent="0">
              <a:buNone/>
            </a:pPr>
            <a:r>
              <a:rPr lang="fr-CA" b="1" u="sng" dirty="0">
                <a:solidFill>
                  <a:srgbClr val="FF0000"/>
                </a:solidFill>
              </a:rPr>
              <a:t>Le problème avec ceci?</a:t>
            </a:r>
          </a:p>
          <a:p>
            <a:pPr marL="525780" indent="-457200">
              <a:buAutoNum type="arabicPeriod"/>
            </a:pPr>
            <a:r>
              <a:rPr lang="fr-CA" dirty="0"/>
              <a:t>Il aurait su que c’était une mauvaise idée. </a:t>
            </a:r>
          </a:p>
          <a:p>
            <a:pPr marL="525780" indent="-457200">
              <a:buAutoNum type="arabicPeriod"/>
            </a:pPr>
            <a:r>
              <a:rPr lang="fr-CA" dirty="0"/>
              <a:t>Quelqu’un avait déjà essayé d’envahir la Russie (l’URSS).</a:t>
            </a:r>
          </a:p>
          <a:p>
            <a:pPr marL="525780" indent="-457200">
              <a:buAutoNum type="arabicPeriod"/>
            </a:pPr>
            <a:r>
              <a:rPr lang="fr-CA" dirty="0"/>
              <a:t>Napoléon avait essayé de capturer la Russie en 1812 et a failli pour les raisons suivantes:</a:t>
            </a:r>
          </a:p>
          <a:p>
            <a:pPr marL="525780" indent="-457200">
              <a:buAutoNum type="alphaLcParenR"/>
            </a:pPr>
            <a:r>
              <a:rPr lang="fr-CA" dirty="0"/>
              <a:t>Les Russes utilisaient une stratégie de terre brulée - de ne rien laisser derrière eux que l’ennemi qui avançait pourrait utiliser. Ils détruisaient tout - les récoltes, les bétails, les usines.</a:t>
            </a:r>
          </a:p>
          <a:p>
            <a:pPr marL="525780" indent="-457200">
              <a:buAutoNum type="alphaLcParenR"/>
            </a:pPr>
            <a:r>
              <a:rPr lang="fr-CA" dirty="0"/>
              <a:t>L’armée russe était brutale et plusieurs des soldats opposants sont morts de l’exposition.</a:t>
            </a:r>
          </a:p>
        </p:txBody>
      </p:sp>
      <p:pic>
        <p:nvPicPr>
          <p:cNvPr id="4" name="Picture 3"/>
          <p:cNvPicPr>
            <a:picLocks noChangeAspect="1"/>
          </p:cNvPicPr>
          <p:nvPr/>
        </p:nvPicPr>
        <p:blipFill>
          <a:blip r:embed="rId2"/>
          <a:stretch>
            <a:fillRect/>
          </a:stretch>
        </p:blipFill>
        <p:spPr>
          <a:xfrm>
            <a:off x="6215878" y="1471372"/>
            <a:ext cx="2616200" cy="3098800"/>
          </a:xfrm>
          <a:prstGeom prst="rect">
            <a:avLst/>
          </a:prstGeom>
        </p:spPr>
      </p:pic>
    </p:spTree>
    <p:extLst>
      <p:ext uri="{BB962C8B-B14F-4D97-AF65-F5344CB8AC3E}">
        <p14:creationId xmlns:p14="http://schemas.microsoft.com/office/powerpoint/2010/main" val="325573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Scale>
                                      <p:cBhvr>
                                        <p:cTn id="2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1" end="1"/>
                                            </p:txEl>
                                          </p:spTgt>
                                        </p:tgtEl>
                                        <p:attrNameLst>
                                          <p:attrName>ppt_x</p:attrName>
                                          <p:attrName>ppt_y</p:attrName>
                                        </p:attrNameLst>
                                      </p:cBhvr>
                                    </p:animMotion>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Scale>
                                      <p:cBhvr>
                                        <p:cTn id="3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2" end="2"/>
                                            </p:txEl>
                                          </p:spTgt>
                                        </p:tgtEl>
                                        <p:attrNameLst>
                                          <p:attrName>ppt_x</p:attrName>
                                          <p:attrName>ppt_y</p:attrName>
                                        </p:attrNameLst>
                                      </p:cBhvr>
                                    </p:animMotion>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Scale>
                                      <p:cBhvr>
                                        <p:cTn id="4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3" end="3"/>
                                            </p:txEl>
                                          </p:spTgt>
                                        </p:tgtEl>
                                        <p:attrNameLst>
                                          <p:attrName>ppt_x</p:attrName>
                                          <p:attrName>ppt_y</p:attrName>
                                        </p:attrNameLst>
                                      </p:cBhvr>
                                    </p:animMotion>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Scale>
                                      <p:cBhvr>
                                        <p:cTn id="4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4" end="4"/>
                                            </p:txEl>
                                          </p:spTgt>
                                        </p:tgtEl>
                                        <p:attrNameLst>
                                          <p:attrName>ppt_x</p:attrName>
                                          <p:attrName>ppt_y</p:attrName>
                                        </p:attrNameLst>
                                      </p:cBhvr>
                                    </p:animMotion>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Scale>
                                      <p:cBhvr>
                                        <p:cTn id="56"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5" end="5"/>
                                            </p:txEl>
                                          </p:spTgt>
                                        </p:tgtEl>
                                        <p:attrNameLst>
                                          <p:attrName>ppt_x</p:attrName>
                                          <p:attrName>ppt_y</p:attrName>
                                        </p:attrNameLst>
                                      </p:cBhvr>
                                    </p:animMotion>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Scale>
                                      <p:cBhvr>
                                        <p:cTn id="63"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6" end="6"/>
                                            </p:txEl>
                                          </p:spTgt>
                                        </p:tgtEl>
                                        <p:attrNameLst>
                                          <p:attrName>ppt_x</p:attrName>
                                          <p:attrName>ppt_y</p:attrName>
                                        </p:attrNameLst>
                                      </p:cBhvr>
                                    </p:animMotion>
                                    <p:animEffect transition="in" filter="fade">
                                      <p:cBhvr>
                                        <p:cTn id="6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6630" name="Rectangle 7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6631" name="Picture 7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6632" name="Straight Connector 7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633" name="Straight Connector 7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634" name="Rectangle 8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5" name="Rectangle 8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637262" y="1240076"/>
            <a:ext cx="2045860" cy="4584527"/>
          </a:xfrm>
        </p:spPr>
        <p:txBody>
          <a:bodyPr vert="horz" lIns="91440" tIns="45720" rIns="91440" bIns="45720" rtlCol="0" anchor="t">
            <a:normAutofit/>
          </a:bodyPr>
          <a:lstStyle/>
          <a:p>
            <a:pPr algn="ctr" defTabSz="914400"/>
            <a:r>
              <a:rPr lang="en-US" b="1" i="0" kern="1200" cap="all" dirty="0">
                <a:solidFill>
                  <a:srgbClr val="FFFFFF"/>
                </a:solidFill>
                <a:effectLst/>
                <a:latin typeface="+mj-lt"/>
                <a:ea typeface="+mj-ea"/>
                <a:cs typeface="+mj-cs"/>
              </a:rPr>
              <a:t>Le front de </a:t>
            </a:r>
            <a:r>
              <a:rPr lang="en-US" b="1" i="0" kern="1200" cap="all" dirty="0" err="1">
                <a:solidFill>
                  <a:srgbClr val="FFFFFF"/>
                </a:solidFill>
                <a:effectLst/>
                <a:latin typeface="+mj-lt"/>
                <a:ea typeface="+mj-ea"/>
                <a:cs typeface="+mj-cs"/>
              </a:rPr>
              <a:t>l’Est</a:t>
            </a:r>
            <a:endParaRPr lang="en-US" b="1" i="0" kern="1200" cap="all" dirty="0">
              <a:solidFill>
                <a:srgbClr val="FFFFFF"/>
              </a:solidFill>
              <a:effectLst/>
              <a:latin typeface="+mj-lt"/>
              <a:ea typeface="+mj-ea"/>
              <a:cs typeface="+mj-cs"/>
            </a:endParaRPr>
          </a:p>
        </p:txBody>
      </p:sp>
      <p:sp>
        <p:nvSpPr>
          <p:cNvPr id="26628" name="Rectangle 4"/>
          <p:cNvSpPr>
            <a:spLocks noGrp="1" noChangeArrowheads="1"/>
          </p:cNvSpPr>
          <p:nvPr>
            <p:ph type="body" sz="half" idx="1"/>
          </p:nvPr>
        </p:nvSpPr>
        <p:spPr>
          <a:xfrm>
            <a:off x="3320157" y="729587"/>
            <a:ext cx="5547396" cy="5426956"/>
          </a:xfrm>
        </p:spPr>
        <p:txBody>
          <a:bodyPr vert="horz" lIns="91440" tIns="45720" rIns="91440" bIns="45720" rtlCol="0" anchor="t">
            <a:normAutofit fontScale="92500"/>
          </a:bodyPr>
          <a:lstStyle/>
          <a:p>
            <a:pPr defTabSz="914400">
              <a:lnSpc>
                <a:spcPct val="110000"/>
              </a:lnSpc>
            </a:pPr>
            <a:r>
              <a:rPr lang="en-US" sz="2400" dirty="0" err="1"/>
              <a:t>Opération</a:t>
            </a:r>
            <a:r>
              <a:rPr lang="en-US" sz="2400" dirty="0"/>
              <a:t> “Barbarossa” – commence le 22 </a:t>
            </a:r>
            <a:r>
              <a:rPr lang="en-US" sz="2400" dirty="0" err="1"/>
              <a:t>juin</a:t>
            </a:r>
            <a:r>
              <a:rPr lang="en-US" sz="2400" dirty="0"/>
              <a:t> 1941.</a:t>
            </a:r>
          </a:p>
          <a:p>
            <a:pPr defTabSz="914400">
              <a:lnSpc>
                <a:spcPct val="110000"/>
              </a:lnSpc>
            </a:pPr>
            <a:r>
              <a:rPr lang="en-US" sz="2400" dirty="0"/>
              <a:t>Au début les </a:t>
            </a:r>
            <a:r>
              <a:rPr lang="en-US" sz="2400" dirty="0" err="1"/>
              <a:t>Allemands</a:t>
            </a:r>
            <a:r>
              <a:rPr lang="en-US" sz="2400" dirty="0"/>
              <a:t> </a:t>
            </a:r>
            <a:r>
              <a:rPr lang="en-US" sz="2400" dirty="0" err="1"/>
              <a:t>avaient</a:t>
            </a:r>
            <a:r>
              <a:rPr lang="en-US" sz="2400" dirty="0"/>
              <a:t> du </a:t>
            </a:r>
            <a:r>
              <a:rPr lang="en-US" sz="2400" dirty="0" err="1"/>
              <a:t>succès</a:t>
            </a:r>
            <a:r>
              <a:rPr lang="en-US" sz="2400" dirty="0"/>
              <a:t>. </a:t>
            </a:r>
          </a:p>
          <a:p>
            <a:pPr defTabSz="914400">
              <a:lnSpc>
                <a:spcPct val="110000"/>
              </a:lnSpc>
            </a:pPr>
            <a:r>
              <a:rPr lang="en-US" sz="2400" dirty="0" err="1"/>
              <a:t>Ils</a:t>
            </a:r>
            <a:r>
              <a:rPr lang="en-US" sz="2400" dirty="0"/>
              <a:t> </a:t>
            </a:r>
            <a:r>
              <a:rPr lang="en-US" sz="2400" dirty="0" err="1"/>
              <a:t>sont</a:t>
            </a:r>
            <a:r>
              <a:rPr lang="en-US" sz="2400" dirty="0"/>
              <a:t> </a:t>
            </a:r>
            <a:r>
              <a:rPr lang="en-US" sz="2400" dirty="0" err="1"/>
              <a:t>venus</a:t>
            </a:r>
            <a:r>
              <a:rPr lang="en-US" sz="2400" dirty="0"/>
              <a:t> à 39 Km de </a:t>
            </a:r>
            <a:r>
              <a:rPr lang="en-US" sz="2400" dirty="0" err="1"/>
              <a:t>Moscou</a:t>
            </a:r>
            <a:r>
              <a:rPr lang="en-US" sz="2400" dirty="0"/>
              <a:t>.</a:t>
            </a:r>
          </a:p>
          <a:p>
            <a:pPr marL="68580" defTabSz="914400">
              <a:lnSpc>
                <a:spcPct val="110000"/>
              </a:lnSpc>
            </a:pPr>
            <a:r>
              <a:rPr lang="en-US" sz="2400" b="1" u="sng" dirty="0" err="1"/>
              <a:t>Qu’est-ce</a:t>
            </a:r>
            <a:r>
              <a:rPr lang="en-US" sz="2400" b="1" u="sng" dirty="0"/>
              <a:t> qui </a:t>
            </a:r>
            <a:r>
              <a:rPr lang="en-US" sz="2400" b="1" u="sng" dirty="0" err="1"/>
              <a:t>est</a:t>
            </a:r>
            <a:r>
              <a:rPr lang="en-US" sz="2400" b="1" u="sng" dirty="0"/>
              <a:t> </a:t>
            </a:r>
            <a:r>
              <a:rPr lang="en-US" sz="2400" b="1" u="sng" dirty="0" err="1"/>
              <a:t>arrivé</a:t>
            </a:r>
            <a:r>
              <a:rPr lang="en-US" sz="2400" b="1" u="sng" dirty="0"/>
              <a:t>?</a:t>
            </a:r>
          </a:p>
          <a:p>
            <a:pPr marL="525780" defTabSz="914400">
              <a:lnSpc>
                <a:spcPct val="110000"/>
              </a:lnSpc>
            </a:pPr>
            <a:r>
              <a:rPr lang="en-US" sz="2400" dirty="0" err="1"/>
              <a:t>L’armée</a:t>
            </a:r>
            <a:r>
              <a:rPr lang="en-US" sz="2400" dirty="0"/>
              <a:t> </a:t>
            </a:r>
            <a:r>
              <a:rPr lang="en-US" sz="2400" dirty="0" err="1"/>
              <a:t>russe</a:t>
            </a:r>
            <a:r>
              <a:rPr lang="en-US" sz="2400" dirty="0"/>
              <a:t> a </a:t>
            </a:r>
            <a:r>
              <a:rPr lang="en-US" sz="2400" dirty="0" err="1"/>
              <a:t>utilisé</a:t>
            </a:r>
            <a:r>
              <a:rPr lang="en-US" sz="2400" dirty="0"/>
              <a:t> la </a:t>
            </a:r>
            <a:r>
              <a:rPr lang="en-US" sz="2400" dirty="0" err="1"/>
              <a:t>méthode</a:t>
            </a:r>
            <a:r>
              <a:rPr lang="en-US" sz="2400" dirty="0"/>
              <a:t> de </a:t>
            </a:r>
            <a:r>
              <a:rPr lang="en-US" sz="2400" dirty="0" err="1"/>
              <a:t>terre</a:t>
            </a:r>
            <a:r>
              <a:rPr lang="en-US" sz="2400" dirty="0"/>
              <a:t> </a:t>
            </a:r>
            <a:r>
              <a:rPr lang="en-US" sz="2400" dirty="0" err="1"/>
              <a:t>brulée</a:t>
            </a:r>
            <a:r>
              <a:rPr lang="en-US" sz="2400" dirty="0"/>
              <a:t> </a:t>
            </a:r>
            <a:r>
              <a:rPr lang="en-US" sz="2400" dirty="0" err="1"/>
              <a:t>qu’ils</a:t>
            </a:r>
            <a:r>
              <a:rPr lang="en-US" sz="2400" dirty="0"/>
              <a:t> </a:t>
            </a:r>
            <a:r>
              <a:rPr lang="en-US" sz="2400" dirty="0" err="1"/>
              <a:t>avaient</a:t>
            </a:r>
            <a:r>
              <a:rPr lang="en-US" sz="2400" dirty="0"/>
              <a:t> </a:t>
            </a:r>
            <a:r>
              <a:rPr lang="en-US" sz="2400" dirty="0" err="1"/>
              <a:t>utilisé</a:t>
            </a:r>
            <a:r>
              <a:rPr lang="en-US" sz="2400" dirty="0"/>
              <a:t> avec Napoléon.</a:t>
            </a:r>
          </a:p>
          <a:p>
            <a:pPr marL="525780" defTabSz="914400">
              <a:lnSpc>
                <a:spcPct val="110000"/>
              </a:lnSpc>
            </a:pPr>
            <a:r>
              <a:rPr lang="en-US" sz="2400" dirty="0" err="1"/>
              <a:t>L’hiver</a:t>
            </a:r>
            <a:r>
              <a:rPr lang="en-US" sz="2400" dirty="0"/>
              <a:t> de 1941-1942 a </a:t>
            </a:r>
            <a:r>
              <a:rPr lang="en-US" sz="2400" dirty="0" err="1"/>
              <a:t>été</a:t>
            </a:r>
            <a:r>
              <a:rPr lang="en-US" sz="2400" dirty="0"/>
              <a:t> brutal et des </a:t>
            </a:r>
            <a:r>
              <a:rPr lang="en-US" sz="2400" dirty="0" err="1"/>
              <a:t>milliers</a:t>
            </a:r>
            <a:r>
              <a:rPr lang="en-US" sz="2400" dirty="0"/>
              <a:t> de troupes allemandes qui </a:t>
            </a:r>
            <a:r>
              <a:rPr lang="en-US" sz="2400" dirty="0" err="1"/>
              <a:t>n’avaient</a:t>
            </a:r>
            <a:r>
              <a:rPr lang="en-US" sz="2400" dirty="0"/>
              <a:t> que des </a:t>
            </a:r>
            <a:r>
              <a:rPr lang="en-US" sz="2400" dirty="0" err="1"/>
              <a:t>uniformes</a:t>
            </a:r>
            <a:r>
              <a:rPr lang="en-US" sz="2400" dirty="0"/>
              <a:t> </a:t>
            </a:r>
            <a:r>
              <a:rPr lang="en-US" sz="2400" dirty="0" err="1"/>
              <a:t>d’été</a:t>
            </a:r>
            <a:r>
              <a:rPr lang="en-US" sz="2400" dirty="0"/>
              <a:t> </a:t>
            </a:r>
            <a:r>
              <a:rPr lang="en-US" sz="2400" dirty="0" err="1"/>
              <a:t>sont</a:t>
            </a:r>
            <a:r>
              <a:rPr lang="en-US" sz="2400" dirty="0"/>
              <a:t> </a:t>
            </a:r>
            <a:r>
              <a:rPr lang="en-US" sz="2400" dirty="0" err="1"/>
              <a:t>morts</a:t>
            </a:r>
            <a:r>
              <a:rPr lang="en-US" sz="2400" dirty="0"/>
              <a:t> de </a:t>
            </a:r>
            <a:r>
              <a:rPr lang="en-US" sz="2400" dirty="0" err="1"/>
              <a:t>l’hypothermie</a:t>
            </a:r>
            <a:r>
              <a:rPr lang="en-US" sz="2400" dirty="0"/>
              <a:t> et de </a:t>
            </a:r>
            <a:r>
              <a:rPr lang="en-US" sz="2400" dirty="0" err="1"/>
              <a:t>l’exposition</a:t>
            </a:r>
            <a:r>
              <a:rPr lang="en-US" sz="2400" dirty="0"/>
              <a:t>.</a:t>
            </a:r>
          </a:p>
          <a:p>
            <a:pPr defTabSz="914400">
              <a:lnSpc>
                <a:spcPct val="110000"/>
              </a:lnSpc>
            </a:pPr>
            <a:endParaRPr lang="en-US" sz="1900" dirty="0"/>
          </a:p>
        </p:txBody>
      </p:sp>
      <p:sp>
        <p:nvSpPr>
          <p:cNvPr id="2" name="TextBox 1"/>
          <p:cNvSpPr txBox="1"/>
          <p:nvPr/>
        </p:nvSpPr>
        <p:spPr>
          <a:xfrm>
            <a:off x="960081" y="61958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099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2738" y="215028"/>
            <a:ext cx="8960325" cy="955027"/>
          </a:xfrm>
        </p:spPr>
        <p:txBody>
          <a:bodyPr>
            <a:normAutofit fontScale="90000"/>
          </a:bodyPr>
          <a:lstStyle/>
          <a:p>
            <a:pPr algn="ctr"/>
            <a:r>
              <a:rPr lang="fr-CA" sz="3100" b="1" dirty="0">
                <a:solidFill>
                  <a:srgbClr val="FF0000"/>
                </a:solidFill>
              </a:rPr>
              <a:t>Comment l’Allemagne a pu prendre les pays tellement vite</a:t>
            </a:r>
            <a:r>
              <a:rPr lang="fr-CA" b="1" dirty="0">
                <a:solidFill>
                  <a:srgbClr val="FF0000"/>
                </a:solidFill>
              </a:rPr>
              <a:t>? </a:t>
            </a:r>
            <a:endParaRPr lang="fr-CA" dirty="0">
              <a:solidFill>
                <a:srgbClr val="FF0000"/>
              </a:solidFill>
            </a:endParaRPr>
          </a:p>
        </p:txBody>
      </p:sp>
      <p:sp>
        <p:nvSpPr>
          <p:cNvPr id="7172" name="Rectangle 4"/>
          <p:cNvSpPr>
            <a:spLocks noGrp="1" noChangeArrowheads="1"/>
          </p:cNvSpPr>
          <p:nvPr>
            <p:ph sz="quarter" idx="13"/>
          </p:nvPr>
        </p:nvSpPr>
        <p:spPr>
          <a:xfrm>
            <a:off x="214989" y="1166956"/>
            <a:ext cx="8714022" cy="2348404"/>
          </a:xfrm>
          <a:prstGeom prst="rect">
            <a:avLst/>
          </a:prstGeom>
        </p:spPr>
        <p:txBody>
          <a:bodyPr>
            <a:normAutofit/>
          </a:bodyPr>
          <a:lstStyle/>
          <a:p>
            <a:pPr>
              <a:lnSpc>
                <a:spcPct val="80000"/>
              </a:lnSpc>
            </a:pPr>
            <a:r>
              <a:rPr lang="fr-CA" sz="2800" dirty="0"/>
              <a:t>Blitzkrieg – la guerre éclaire.</a:t>
            </a:r>
          </a:p>
          <a:p>
            <a:pPr>
              <a:lnSpc>
                <a:spcPct val="80000"/>
              </a:lnSpc>
            </a:pPr>
            <a:r>
              <a:rPr lang="fr-CA" sz="2800" dirty="0"/>
              <a:t>Attaque continuelle de l’air et sur la terre</a:t>
            </a:r>
          </a:p>
          <a:p>
            <a:pPr>
              <a:lnSpc>
                <a:spcPct val="80000"/>
              </a:lnSpc>
            </a:pPr>
            <a:r>
              <a:rPr lang="fr-CA" sz="2800" dirty="0"/>
              <a:t>Utilise des bombardiers, des chars d’assaut et l’infanterie.</a:t>
            </a:r>
          </a:p>
          <a:p>
            <a:pPr>
              <a:lnSpc>
                <a:spcPct val="80000"/>
              </a:lnSpc>
            </a:pPr>
            <a:r>
              <a:rPr lang="fr-CA" sz="2800" dirty="0"/>
              <a:t>Prendre l’ennemi par vitesse et par surprise.</a:t>
            </a:r>
          </a:p>
          <a:p>
            <a:pPr>
              <a:lnSpc>
                <a:spcPct val="80000"/>
              </a:lnSpc>
              <a:buFont typeface="Wingdings" charset="0"/>
              <a:buNone/>
            </a:pPr>
            <a:endParaRPr lang="en-US" sz="2200" dirty="0"/>
          </a:p>
        </p:txBody>
      </p:sp>
      <p:pic>
        <p:nvPicPr>
          <p:cNvPr id="7174" name="Picture 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6311247" y="3222912"/>
            <a:ext cx="2522538" cy="2743200"/>
          </a:xfrm>
          <a:prstGeom prst="rect">
            <a:avLst/>
          </a:prstGeom>
        </p:spPr>
      </p:pic>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81" y="3911960"/>
            <a:ext cx="277653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0154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800" decel="100000"/>
                                        <p:tgtEl>
                                          <p:spTgt spid="7172">
                                            <p:txEl>
                                              <p:pRg st="0" end="0"/>
                                            </p:txEl>
                                          </p:spTgt>
                                        </p:tgtEl>
                                      </p:cBhvr>
                                    </p:animEffect>
                                    <p:anim calcmode="lin" valueType="num">
                                      <p:cBhvr>
                                        <p:cTn id="8" dur="800" decel="100000" fill="hold"/>
                                        <p:tgtEl>
                                          <p:spTgt spid="717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17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17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172">
                                            <p:txEl>
                                              <p:pRg st="1" end="1"/>
                                            </p:txEl>
                                          </p:spTgt>
                                        </p:tgtEl>
                                        <p:attrNameLst>
                                          <p:attrName>style.visibility</p:attrName>
                                        </p:attrNameLst>
                                      </p:cBhvr>
                                      <p:to>
                                        <p:strVal val="visible"/>
                                      </p:to>
                                    </p:set>
                                    <p:animEffect transition="in" filter="fade">
                                      <p:cBhvr>
                                        <p:cTn id="17" dur="800" decel="100000"/>
                                        <p:tgtEl>
                                          <p:spTgt spid="7172">
                                            <p:txEl>
                                              <p:pRg st="1" end="1"/>
                                            </p:txEl>
                                          </p:spTgt>
                                        </p:tgtEl>
                                      </p:cBhvr>
                                    </p:animEffect>
                                    <p:anim calcmode="lin" valueType="num">
                                      <p:cBhvr>
                                        <p:cTn id="18" dur="800" decel="100000" fill="hold"/>
                                        <p:tgtEl>
                                          <p:spTgt spid="7172">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7172">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172">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172">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17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172">
                                            <p:txEl>
                                              <p:pRg st="2" end="2"/>
                                            </p:txEl>
                                          </p:spTgt>
                                        </p:tgtEl>
                                        <p:attrNameLst>
                                          <p:attrName>style.visibility</p:attrName>
                                        </p:attrNameLst>
                                      </p:cBhvr>
                                      <p:to>
                                        <p:strVal val="visible"/>
                                      </p:to>
                                    </p:set>
                                    <p:animEffect transition="in" filter="fade">
                                      <p:cBhvr>
                                        <p:cTn id="27" dur="800" decel="100000"/>
                                        <p:tgtEl>
                                          <p:spTgt spid="7172">
                                            <p:txEl>
                                              <p:pRg st="2" end="2"/>
                                            </p:txEl>
                                          </p:spTgt>
                                        </p:tgtEl>
                                      </p:cBhvr>
                                    </p:animEffect>
                                    <p:anim calcmode="lin" valueType="num">
                                      <p:cBhvr>
                                        <p:cTn id="28" dur="800" decel="100000" fill="hold"/>
                                        <p:tgtEl>
                                          <p:spTgt spid="7172">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7172">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7172">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172">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17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172">
                                            <p:txEl>
                                              <p:pRg st="3" end="3"/>
                                            </p:txEl>
                                          </p:spTgt>
                                        </p:tgtEl>
                                        <p:attrNameLst>
                                          <p:attrName>style.visibility</p:attrName>
                                        </p:attrNameLst>
                                      </p:cBhvr>
                                      <p:to>
                                        <p:strVal val="visible"/>
                                      </p:to>
                                    </p:set>
                                    <p:animEffect transition="in" filter="fade">
                                      <p:cBhvr>
                                        <p:cTn id="37" dur="800" decel="100000"/>
                                        <p:tgtEl>
                                          <p:spTgt spid="7172">
                                            <p:txEl>
                                              <p:pRg st="3" end="3"/>
                                            </p:txEl>
                                          </p:spTgt>
                                        </p:tgtEl>
                                      </p:cBhvr>
                                    </p:animEffect>
                                    <p:anim calcmode="lin" valueType="num">
                                      <p:cBhvr>
                                        <p:cTn id="38" dur="800" decel="100000" fill="hold"/>
                                        <p:tgtEl>
                                          <p:spTgt spid="7172">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7172">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7172">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172">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17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9E20A78E-378E-41DB-A15D-F4E724B0DA69}"/>
              </a:ext>
            </a:extLst>
          </p:cNvPr>
          <p:cNvPicPr>
            <a:picLocks noChangeAspect="1"/>
          </p:cNvPicPr>
          <p:nvPr/>
        </p:nvPicPr>
        <p:blipFill>
          <a:blip r:embed="rId2"/>
          <a:stretch>
            <a:fillRect/>
          </a:stretch>
        </p:blipFill>
        <p:spPr>
          <a:xfrm>
            <a:off x="1162839" y="643467"/>
            <a:ext cx="6818320" cy="5571066"/>
          </a:xfrm>
          <a:prstGeom prst="rect">
            <a:avLst/>
          </a:prstGeom>
        </p:spPr>
      </p:pic>
    </p:spTree>
    <p:extLst>
      <p:ext uri="{BB962C8B-B14F-4D97-AF65-F5344CB8AC3E}">
        <p14:creationId xmlns:p14="http://schemas.microsoft.com/office/powerpoint/2010/main" val="2427207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re 4">
            <a:extLst>
              <a:ext uri="{FF2B5EF4-FFF2-40B4-BE49-F238E27FC236}">
                <a16:creationId xmlns:a16="http://schemas.microsoft.com/office/drawing/2014/main" id="{32441AE3-0AA0-426C-94BF-DB66655650FD}"/>
              </a:ext>
            </a:extLst>
          </p:cNvPr>
          <p:cNvSpPr>
            <a:spLocks noGrp="1"/>
          </p:cNvSpPr>
          <p:nvPr>
            <p:ph type="title"/>
          </p:nvPr>
        </p:nvSpPr>
        <p:spPr>
          <a:xfrm>
            <a:off x="839972" y="804520"/>
            <a:ext cx="4524125" cy="1049235"/>
          </a:xfrm>
        </p:spPr>
        <p:txBody>
          <a:bodyPr>
            <a:normAutofit/>
          </a:bodyPr>
          <a:lstStyle/>
          <a:p>
            <a:pPr algn="ctr"/>
            <a:r>
              <a:rPr lang="fr-CA" sz="2000" b="1" dirty="0">
                <a:solidFill>
                  <a:srgbClr val="FF0000"/>
                </a:solidFill>
              </a:rPr>
              <a:t>Importance/Conséquences</a:t>
            </a:r>
            <a:br>
              <a:rPr lang="fr-CA" sz="2000" dirty="0"/>
            </a:br>
            <a:endParaRPr lang="fr-CA" sz="2000" dirty="0"/>
          </a:p>
        </p:txBody>
      </p:sp>
      <p:sp>
        <p:nvSpPr>
          <p:cNvPr id="16" name="Rectangle 15">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Espace réservé du contenu 5">
            <a:extLst>
              <a:ext uri="{FF2B5EF4-FFF2-40B4-BE49-F238E27FC236}">
                <a16:creationId xmlns:a16="http://schemas.microsoft.com/office/drawing/2014/main" id="{C315C231-729E-471D-90C5-BC2B9365A347}"/>
              </a:ext>
            </a:extLst>
          </p:cNvPr>
          <p:cNvSpPr>
            <a:spLocks noGrp="1"/>
          </p:cNvSpPr>
          <p:nvPr>
            <p:ph idx="1"/>
          </p:nvPr>
        </p:nvSpPr>
        <p:spPr>
          <a:xfrm>
            <a:off x="480060" y="2015732"/>
            <a:ext cx="4771391" cy="3450613"/>
          </a:xfrm>
        </p:spPr>
        <p:txBody>
          <a:bodyPr>
            <a:normAutofit/>
          </a:bodyPr>
          <a:lstStyle/>
          <a:p>
            <a:r>
              <a:rPr lang="fr-CA" b="1" dirty="0"/>
              <a:t>Considéré le début de la fin pour Hitler.</a:t>
            </a:r>
          </a:p>
          <a:p>
            <a:r>
              <a:rPr lang="fr-CA" b="1" dirty="0"/>
              <a:t>Avec sa préoccupation avec la Russie, les Alliés ont pu se regrouper et ont développé un plan pour envahir l’Europe.</a:t>
            </a:r>
          </a:p>
          <a:p>
            <a:r>
              <a:rPr lang="fr-CA" b="1" dirty="0"/>
              <a:t>Que penses-tu arrivera prochain? </a:t>
            </a:r>
          </a:p>
          <a:p>
            <a:r>
              <a:rPr lang="fr-CA" b="1" dirty="0"/>
              <a:t>…À suivre!</a:t>
            </a:r>
          </a:p>
          <a:p>
            <a:endParaRPr lang="fr-CA" dirty="0"/>
          </a:p>
        </p:txBody>
      </p:sp>
      <p:grpSp>
        <p:nvGrpSpPr>
          <p:cNvPr id="18" name="Group 17">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482171"/>
            <a:ext cx="3055899" cy="5149101"/>
            <a:chOff x="7463259" y="583365"/>
            <a:chExt cx="4074533" cy="5181928"/>
          </a:xfrm>
        </p:grpSpPr>
        <p:sp>
          <p:nvSpPr>
            <p:cNvPr id="19" name="Rectangle 18">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Image 6">
            <a:extLst>
              <a:ext uri="{FF2B5EF4-FFF2-40B4-BE49-F238E27FC236}">
                <a16:creationId xmlns:a16="http://schemas.microsoft.com/office/drawing/2014/main" id="{EED9F29A-6B6E-4F48-B0EC-288B142D96DB}"/>
              </a:ext>
            </a:extLst>
          </p:cNvPr>
          <p:cNvPicPr>
            <a:picLocks noChangeAspect="1"/>
          </p:cNvPicPr>
          <p:nvPr/>
        </p:nvPicPr>
        <p:blipFill rotWithShape="1">
          <a:blip r:embed="rId2"/>
          <a:srcRect l="11939" r="13680" b="-2"/>
          <a:stretch/>
        </p:blipFill>
        <p:spPr>
          <a:xfrm>
            <a:off x="6087279" y="1116345"/>
            <a:ext cx="2099328" cy="3866172"/>
          </a:xfrm>
          <a:prstGeom prst="rect">
            <a:avLst/>
          </a:prstGeom>
        </p:spPr>
      </p:pic>
      <p:pic>
        <p:nvPicPr>
          <p:cNvPr id="22" name="Picture 21">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5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678628" y="387350"/>
            <a:ext cx="7024744" cy="1143000"/>
          </a:xfrm>
        </p:spPr>
        <p:txBody>
          <a:bodyPr/>
          <a:lstStyle/>
          <a:p>
            <a:r>
              <a:rPr lang="fr-CA" b="1" dirty="0">
                <a:solidFill>
                  <a:srgbClr val="FF0000"/>
                </a:solidFill>
              </a:rPr>
              <a:t>Ligne de temps DGM</a:t>
            </a:r>
          </a:p>
        </p:txBody>
      </p:sp>
      <p:sp>
        <p:nvSpPr>
          <p:cNvPr id="34821" name="Line 5"/>
          <p:cNvSpPr>
            <a:spLocks noChangeShapeType="1"/>
          </p:cNvSpPr>
          <p:nvPr/>
        </p:nvSpPr>
        <p:spPr bwMode="auto">
          <a:xfrm>
            <a:off x="0" y="3810000"/>
            <a:ext cx="883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22" name="Text Box 6"/>
          <p:cNvSpPr txBox="1">
            <a:spLocks noChangeArrowheads="1"/>
          </p:cNvSpPr>
          <p:nvPr/>
        </p:nvSpPr>
        <p:spPr bwMode="auto">
          <a:xfrm>
            <a:off x="288925" y="4070350"/>
            <a:ext cx="1975221" cy="92333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CA" b="1" dirty="0"/>
              <a:t>septembre 1939</a:t>
            </a:r>
          </a:p>
          <a:p>
            <a:r>
              <a:rPr lang="fr-CA" dirty="0"/>
              <a:t>Invasion de la </a:t>
            </a:r>
          </a:p>
          <a:p>
            <a:r>
              <a:rPr lang="fr-CA" dirty="0"/>
              <a:t>Pologne</a:t>
            </a:r>
          </a:p>
        </p:txBody>
      </p:sp>
      <p:sp>
        <p:nvSpPr>
          <p:cNvPr id="34824" name="Text Box 8"/>
          <p:cNvSpPr txBox="1">
            <a:spLocks noChangeArrowheads="1"/>
          </p:cNvSpPr>
          <p:nvPr/>
        </p:nvSpPr>
        <p:spPr bwMode="auto">
          <a:xfrm>
            <a:off x="304800" y="1828800"/>
            <a:ext cx="2771913" cy="1754326"/>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CA" b="1" dirty="0"/>
              <a:t>Printemps 1940</a:t>
            </a:r>
          </a:p>
          <a:p>
            <a:r>
              <a:rPr lang="fr-CA" dirty="0"/>
              <a:t>Blitzkrieg Europe Ouest</a:t>
            </a:r>
          </a:p>
          <a:p>
            <a:r>
              <a:rPr lang="fr-CA" dirty="0"/>
              <a:t>Tombée:  Danemark, </a:t>
            </a:r>
          </a:p>
          <a:p>
            <a:r>
              <a:rPr lang="fr-CA" dirty="0"/>
              <a:t>Norvège, les Pays Bas, </a:t>
            </a:r>
          </a:p>
          <a:p>
            <a:r>
              <a:rPr lang="fr-CA" dirty="0"/>
              <a:t>Belgique, France</a:t>
            </a:r>
          </a:p>
          <a:p>
            <a:r>
              <a:rPr lang="fr-CA" dirty="0"/>
              <a:t>- Miracle à </a:t>
            </a:r>
            <a:r>
              <a:rPr lang="fr-CA" b="1" i="1" dirty="0"/>
              <a:t>Dunkerque</a:t>
            </a:r>
          </a:p>
        </p:txBody>
      </p:sp>
      <p:sp>
        <p:nvSpPr>
          <p:cNvPr id="34825" name="Text Box 9"/>
          <p:cNvSpPr txBox="1">
            <a:spLocks noChangeArrowheads="1"/>
          </p:cNvSpPr>
          <p:nvPr/>
        </p:nvSpPr>
        <p:spPr bwMode="auto">
          <a:xfrm>
            <a:off x="1589882" y="5270500"/>
            <a:ext cx="2057400" cy="92333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CA" b="1" dirty="0"/>
              <a:t>Été 1940</a:t>
            </a:r>
          </a:p>
          <a:p>
            <a:r>
              <a:rPr lang="fr-CA" dirty="0"/>
              <a:t>Bataille de l’Angleterre</a:t>
            </a:r>
          </a:p>
        </p:txBody>
      </p:sp>
      <p:sp>
        <p:nvSpPr>
          <p:cNvPr id="34826" name="Line 10"/>
          <p:cNvSpPr>
            <a:spLocks noChangeShapeType="1"/>
          </p:cNvSpPr>
          <p:nvPr/>
        </p:nvSpPr>
        <p:spPr bwMode="auto">
          <a:xfrm flipV="1">
            <a:off x="1066800" y="3810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27" name="Line 11"/>
          <p:cNvSpPr>
            <a:spLocks noChangeShapeType="1"/>
          </p:cNvSpPr>
          <p:nvPr/>
        </p:nvSpPr>
        <p:spPr bwMode="auto">
          <a:xfrm>
            <a:off x="2133600" y="3581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28" name="Line 12"/>
          <p:cNvSpPr>
            <a:spLocks noChangeShapeType="1"/>
          </p:cNvSpPr>
          <p:nvPr/>
        </p:nvSpPr>
        <p:spPr bwMode="auto">
          <a:xfrm flipH="1" flipV="1">
            <a:off x="2514600" y="38100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29" name="Text Box 13"/>
          <p:cNvSpPr txBox="1">
            <a:spLocks noChangeArrowheads="1"/>
          </p:cNvSpPr>
          <p:nvPr/>
        </p:nvSpPr>
        <p:spPr bwMode="auto">
          <a:xfrm>
            <a:off x="3276600" y="2133600"/>
            <a:ext cx="2207656" cy="120032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CA" b="1" dirty="0"/>
              <a:t>juin 1941</a:t>
            </a:r>
          </a:p>
          <a:p>
            <a:r>
              <a:rPr lang="fr-CA" dirty="0"/>
              <a:t>O. Barbarossa</a:t>
            </a:r>
          </a:p>
          <a:p>
            <a:r>
              <a:rPr lang="fr-CA" dirty="0"/>
              <a:t>Invasion nazie de </a:t>
            </a:r>
          </a:p>
          <a:p>
            <a:r>
              <a:rPr lang="fr-CA" dirty="0"/>
              <a:t>L’Union soviétique</a:t>
            </a:r>
          </a:p>
        </p:txBody>
      </p:sp>
      <p:sp>
        <p:nvSpPr>
          <p:cNvPr id="34830" name="Line 14"/>
          <p:cNvSpPr>
            <a:spLocks noChangeShapeType="1"/>
          </p:cNvSpPr>
          <p:nvPr/>
        </p:nvSpPr>
        <p:spPr bwMode="auto">
          <a:xfrm>
            <a:off x="4191000" y="33528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31" name="Text Box 15"/>
          <p:cNvSpPr txBox="1">
            <a:spLocks noChangeArrowheads="1"/>
          </p:cNvSpPr>
          <p:nvPr/>
        </p:nvSpPr>
        <p:spPr bwMode="auto">
          <a:xfrm>
            <a:off x="3711945" y="4016402"/>
            <a:ext cx="2518638" cy="2308324"/>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CA" b="1" dirty="0"/>
              <a:t>décembre 1941</a:t>
            </a:r>
          </a:p>
          <a:p>
            <a:r>
              <a:rPr lang="fr-CA" dirty="0"/>
              <a:t>L’attaque japonaise </a:t>
            </a:r>
          </a:p>
          <a:p>
            <a:r>
              <a:rPr lang="fr-CA" dirty="0"/>
              <a:t>sur Pearl Harbor et</a:t>
            </a:r>
          </a:p>
          <a:p>
            <a:r>
              <a:rPr lang="fr-CA" dirty="0"/>
              <a:t>l’invasion de Hong</a:t>
            </a:r>
          </a:p>
          <a:p>
            <a:r>
              <a:rPr lang="fr-CA" dirty="0"/>
              <a:t> Kong, et d’autres </a:t>
            </a:r>
          </a:p>
          <a:p>
            <a:r>
              <a:rPr lang="fr-CA" dirty="0"/>
              <a:t>iles du Pacifique.</a:t>
            </a:r>
          </a:p>
          <a:p>
            <a:r>
              <a:rPr lang="fr-CA" b="1" dirty="0"/>
              <a:t>É-U rentre dans la </a:t>
            </a:r>
          </a:p>
          <a:p>
            <a:r>
              <a:rPr lang="fr-CA" b="1" dirty="0"/>
              <a:t>guerre</a:t>
            </a:r>
          </a:p>
        </p:txBody>
      </p:sp>
      <p:sp>
        <p:nvSpPr>
          <p:cNvPr id="34832" name="Line 16"/>
          <p:cNvSpPr>
            <a:spLocks noChangeShapeType="1"/>
          </p:cNvSpPr>
          <p:nvPr/>
        </p:nvSpPr>
        <p:spPr bwMode="auto">
          <a:xfrm>
            <a:off x="4876800" y="3810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33" name="Text Box 17"/>
          <p:cNvSpPr txBox="1">
            <a:spLocks noChangeArrowheads="1"/>
          </p:cNvSpPr>
          <p:nvPr/>
        </p:nvSpPr>
        <p:spPr bwMode="auto">
          <a:xfrm>
            <a:off x="5104963" y="1124214"/>
            <a:ext cx="1851789" cy="92333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CA" b="1" dirty="0"/>
              <a:t>août1942</a:t>
            </a:r>
          </a:p>
          <a:p>
            <a:r>
              <a:rPr lang="fr-CA" dirty="0"/>
              <a:t>Raid canadien</a:t>
            </a:r>
          </a:p>
          <a:p>
            <a:r>
              <a:rPr lang="fr-CA" dirty="0"/>
              <a:t>sur Dieppe</a:t>
            </a:r>
          </a:p>
        </p:txBody>
      </p:sp>
      <p:sp>
        <p:nvSpPr>
          <p:cNvPr id="34834" name="Line 18"/>
          <p:cNvSpPr>
            <a:spLocks noChangeShapeType="1"/>
          </p:cNvSpPr>
          <p:nvPr/>
        </p:nvSpPr>
        <p:spPr bwMode="auto">
          <a:xfrm>
            <a:off x="6172200" y="2057400"/>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35" name="Text Box 19"/>
          <p:cNvSpPr txBox="1">
            <a:spLocks noChangeArrowheads="1"/>
          </p:cNvSpPr>
          <p:nvPr/>
        </p:nvSpPr>
        <p:spPr bwMode="auto">
          <a:xfrm>
            <a:off x="6308725" y="4070350"/>
            <a:ext cx="1911101" cy="120032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CA" b="1" dirty="0"/>
              <a:t>septembre1943</a:t>
            </a:r>
            <a:endParaRPr lang="fr-CA" dirty="0"/>
          </a:p>
          <a:p>
            <a:r>
              <a:rPr lang="fr-CA" dirty="0"/>
              <a:t>La compagne </a:t>
            </a:r>
          </a:p>
          <a:p>
            <a:r>
              <a:rPr lang="fr-CA" dirty="0"/>
              <a:t>Italienne - </a:t>
            </a:r>
          </a:p>
          <a:p>
            <a:r>
              <a:rPr lang="fr-CA" dirty="0"/>
              <a:t>début de la fin</a:t>
            </a:r>
          </a:p>
        </p:txBody>
      </p:sp>
      <p:sp>
        <p:nvSpPr>
          <p:cNvPr id="34836" name="Line 20"/>
          <p:cNvSpPr>
            <a:spLocks noChangeShapeType="1"/>
          </p:cNvSpPr>
          <p:nvPr/>
        </p:nvSpPr>
        <p:spPr bwMode="auto">
          <a:xfrm>
            <a:off x="7010400" y="3810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37" name="Text Box 21"/>
          <p:cNvSpPr txBox="1">
            <a:spLocks noChangeArrowheads="1"/>
          </p:cNvSpPr>
          <p:nvPr/>
        </p:nvSpPr>
        <p:spPr bwMode="auto">
          <a:xfrm>
            <a:off x="6324600" y="2165350"/>
            <a:ext cx="2057400" cy="147732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CA" b="1" dirty="0"/>
              <a:t>juin 1944</a:t>
            </a:r>
          </a:p>
          <a:p>
            <a:r>
              <a:rPr lang="fr-CA" dirty="0"/>
              <a:t>Jour J – Alliés envahissent l’Europe</a:t>
            </a:r>
          </a:p>
          <a:p>
            <a:r>
              <a:rPr lang="en-US" b="1" i="1" dirty="0"/>
              <a:t> </a:t>
            </a:r>
            <a:r>
              <a:rPr lang="ja-JP" altLang="en-US" b="1" i="1" dirty="0">
                <a:latin typeface="Arial"/>
              </a:rPr>
              <a:t>“</a:t>
            </a:r>
            <a:r>
              <a:rPr lang="en-US" b="1" i="1" dirty="0"/>
              <a:t>O. Overlord</a:t>
            </a:r>
            <a:r>
              <a:rPr lang="ja-JP" altLang="en-US" b="1" i="1" dirty="0">
                <a:latin typeface="Arial"/>
              </a:rPr>
              <a:t>”</a:t>
            </a:r>
            <a:endParaRPr lang="en-US" b="1" i="1" dirty="0"/>
          </a:p>
        </p:txBody>
      </p:sp>
      <p:sp>
        <p:nvSpPr>
          <p:cNvPr id="34839" name="Text Box 23"/>
          <p:cNvSpPr txBox="1">
            <a:spLocks noChangeArrowheads="1"/>
          </p:cNvSpPr>
          <p:nvPr/>
        </p:nvSpPr>
        <p:spPr bwMode="auto">
          <a:xfrm>
            <a:off x="6966457" y="5410200"/>
            <a:ext cx="1720343" cy="120032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CA" b="1" dirty="0"/>
              <a:t>mai 1945</a:t>
            </a:r>
          </a:p>
          <a:p>
            <a:r>
              <a:rPr lang="fr-CA" dirty="0"/>
              <a:t>Jour V.E. </a:t>
            </a:r>
          </a:p>
          <a:p>
            <a:r>
              <a:rPr lang="fr-CA" dirty="0"/>
              <a:t>URSS prise de </a:t>
            </a:r>
          </a:p>
          <a:p>
            <a:r>
              <a:rPr lang="fr-CA" dirty="0"/>
              <a:t>territoire</a:t>
            </a:r>
          </a:p>
        </p:txBody>
      </p:sp>
      <p:sp>
        <p:nvSpPr>
          <p:cNvPr id="34840" name="Line 24"/>
          <p:cNvSpPr>
            <a:spLocks noChangeShapeType="1"/>
          </p:cNvSpPr>
          <p:nvPr/>
        </p:nvSpPr>
        <p:spPr bwMode="auto">
          <a:xfrm flipV="1">
            <a:off x="8534400" y="3810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41" name="Text Box 25"/>
          <p:cNvSpPr txBox="1">
            <a:spLocks noChangeArrowheads="1"/>
          </p:cNvSpPr>
          <p:nvPr/>
        </p:nvSpPr>
        <p:spPr bwMode="auto">
          <a:xfrm>
            <a:off x="7253248" y="881360"/>
            <a:ext cx="1574925" cy="120032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r-CA" b="1" dirty="0"/>
              <a:t>août 1945</a:t>
            </a:r>
          </a:p>
          <a:p>
            <a:r>
              <a:rPr lang="fr-CA" dirty="0"/>
              <a:t>Jour V.A. </a:t>
            </a:r>
          </a:p>
          <a:p>
            <a:r>
              <a:rPr lang="fr-CA" dirty="0"/>
              <a:t>Bombe atomique</a:t>
            </a:r>
          </a:p>
        </p:txBody>
      </p:sp>
      <p:sp>
        <p:nvSpPr>
          <p:cNvPr id="34843" name="Line 27"/>
          <p:cNvSpPr>
            <a:spLocks noChangeShapeType="1"/>
          </p:cNvSpPr>
          <p:nvPr/>
        </p:nvSpPr>
        <p:spPr bwMode="auto">
          <a:xfrm>
            <a:off x="8666328" y="2041857"/>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01721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692717" y="218440"/>
            <a:ext cx="6451283" cy="924560"/>
          </a:xfrm>
        </p:spPr>
        <p:txBody>
          <a:bodyPr/>
          <a:lstStyle/>
          <a:p>
            <a:pPr algn="ctr"/>
            <a:r>
              <a:rPr lang="fr-CA" b="1" dirty="0">
                <a:solidFill>
                  <a:srgbClr val="FF0000"/>
                </a:solidFill>
              </a:rPr>
              <a:t>Blitzkrieg – la stratégie</a:t>
            </a:r>
          </a:p>
        </p:txBody>
      </p:sp>
      <p:sp>
        <p:nvSpPr>
          <p:cNvPr id="47107" name="Rectangle 3"/>
          <p:cNvSpPr>
            <a:spLocks noGrp="1" noChangeArrowheads="1"/>
          </p:cNvSpPr>
          <p:nvPr>
            <p:ph type="body" sz="half" idx="1"/>
          </p:nvPr>
        </p:nvSpPr>
        <p:spPr>
          <a:xfrm>
            <a:off x="3535680" y="1143000"/>
            <a:ext cx="5516880" cy="4267200"/>
          </a:xfrm>
        </p:spPr>
        <p:txBody>
          <a:bodyPr>
            <a:noAutofit/>
          </a:bodyPr>
          <a:lstStyle/>
          <a:p>
            <a:pPr marL="525780" indent="-457200">
              <a:lnSpc>
                <a:spcPct val="80000"/>
              </a:lnSpc>
              <a:buFont typeface="+mj-lt"/>
              <a:buAutoNum type="arabicPeriod"/>
            </a:pPr>
            <a:r>
              <a:rPr lang="fr-CA" sz="2400" b="1" u="sng" dirty="0"/>
              <a:t>Attaque aérienne</a:t>
            </a:r>
          </a:p>
          <a:p>
            <a:pPr lvl="1">
              <a:lnSpc>
                <a:spcPct val="80000"/>
              </a:lnSpc>
            </a:pPr>
            <a:r>
              <a:rPr lang="fr-CA" sz="2400" dirty="0"/>
              <a:t>Éliminer les sites stratégiques</a:t>
            </a:r>
          </a:p>
          <a:p>
            <a:pPr lvl="1">
              <a:lnSpc>
                <a:spcPct val="80000"/>
              </a:lnSpc>
            </a:pPr>
            <a:r>
              <a:rPr lang="fr-CA" sz="2400" dirty="0"/>
              <a:t>Créer le chaos dans le civile</a:t>
            </a:r>
          </a:p>
          <a:p>
            <a:pPr marL="542925" lvl="1" indent="-457200">
              <a:lnSpc>
                <a:spcPct val="80000"/>
              </a:lnSpc>
              <a:buFont typeface="+mj-lt"/>
              <a:buAutoNum type="arabicPeriod" startAt="2"/>
            </a:pPr>
            <a:r>
              <a:rPr lang="fr-CA" sz="2400" b="1" u="sng" dirty="0"/>
              <a:t>Les parachutistes</a:t>
            </a:r>
            <a:r>
              <a:rPr lang="fr-CA" sz="2400" dirty="0"/>
              <a:t> prennent des sites stratégiques.</a:t>
            </a:r>
          </a:p>
          <a:p>
            <a:pPr marL="525780" indent="-457200">
              <a:lnSpc>
                <a:spcPct val="80000"/>
              </a:lnSpc>
              <a:buFont typeface="+mj-lt"/>
              <a:buAutoNum type="arabicPeriod" startAt="3"/>
            </a:pPr>
            <a:r>
              <a:rPr lang="fr-CA" sz="2400" b="1" u="sng" dirty="0"/>
              <a:t>Attaque de chars d’assaut</a:t>
            </a:r>
            <a:r>
              <a:rPr lang="fr-CA" sz="2400" dirty="0"/>
              <a:t>– percé les villes (entrée en colonnes).</a:t>
            </a:r>
          </a:p>
          <a:p>
            <a:pPr marL="525780" indent="-457200">
              <a:lnSpc>
                <a:spcPct val="80000"/>
              </a:lnSpc>
              <a:buFont typeface="+mj-lt"/>
              <a:buAutoNum type="arabicPeriod" startAt="4"/>
            </a:pPr>
            <a:r>
              <a:rPr lang="fr-CA" sz="2400" b="1" u="sng" dirty="0"/>
              <a:t>Attaque de l’infanterie </a:t>
            </a:r>
            <a:r>
              <a:rPr lang="fr-CA" sz="2400" dirty="0"/>
              <a:t>- les troupes arrivent en camions chargés- entrent après les chars d’assaut.</a:t>
            </a:r>
          </a:p>
          <a:p>
            <a:pPr marL="68580" indent="0">
              <a:lnSpc>
                <a:spcPct val="80000"/>
              </a:lnSpc>
              <a:buNone/>
            </a:pPr>
            <a:endParaRPr lang="fr-CA" sz="2400" dirty="0"/>
          </a:p>
          <a:p>
            <a:pPr marL="68580" indent="0">
              <a:lnSpc>
                <a:spcPct val="80000"/>
              </a:lnSpc>
              <a:buNone/>
            </a:pPr>
            <a:r>
              <a:rPr lang="fr-CA" sz="2400" b="1" u="sng" dirty="0"/>
              <a:t>Les conséquences</a:t>
            </a:r>
          </a:p>
          <a:p>
            <a:pPr>
              <a:lnSpc>
                <a:spcPct val="80000"/>
              </a:lnSpc>
            </a:pPr>
            <a:r>
              <a:rPr lang="fr-CA" sz="2400" dirty="0"/>
              <a:t>La ville capitule (</a:t>
            </a:r>
            <a:r>
              <a:rPr lang="fr-CA" sz="2400" dirty="0" err="1"/>
              <a:t>surrenders</a:t>
            </a:r>
            <a:r>
              <a:rPr lang="fr-CA" sz="2400" dirty="0"/>
              <a:t>).</a:t>
            </a:r>
          </a:p>
        </p:txBody>
      </p:sp>
      <p:pic>
        <p:nvPicPr>
          <p:cNvPr id="47112" name="Picture 8" descr="german-bombersL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38760" y="218440"/>
            <a:ext cx="20193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7115" name="Picture 11" descr="blitzkrieg-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71304" y="3688080"/>
            <a:ext cx="3025775"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800" decel="100000"/>
                                        <p:tgtEl>
                                          <p:spTgt spid="47107">
                                            <p:txEl>
                                              <p:pRg st="0" end="0"/>
                                            </p:txEl>
                                          </p:spTgt>
                                        </p:tgtEl>
                                      </p:cBhvr>
                                    </p:animEffect>
                                    <p:anim calcmode="lin" valueType="num">
                                      <p:cBhvr>
                                        <p:cTn id="8" dur="800" decel="100000" fill="hold"/>
                                        <p:tgtEl>
                                          <p:spTgt spid="4710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710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710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0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07">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animEffect transition="in" filter="fade">
                                      <p:cBhvr>
                                        <p:cTn id="15" dur="800" decel="100000"/>
                                        <p:tgtEl>
                                          <p:spTgt spid="47107">
                                            <p:txEl>
                                              <p:pRg st="1" end="1"/>
                                            </p:txEl>
                                          </p:spTgt>
                                        </p:tgtEl>
                                      </p:cBhvr>
                                    </p:animEffect>
                                    <p:anim calcmode="lin" valueType="num">
                                      <p:cBhvr>
                                        <p:cTn id="16" dur="800" decel="100000" fill="hold"/>
                                        <p:tgtEl>
                                          <p:spTgt spid="47107">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7107">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7107">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7107">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7107">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47107">
                                            <p:txEl>
                                              <p:pRg st="2" end="2"/>
                                            </p:txEl>
                                          </p:spTgt>
                                        </p:tgtEl>
                                        <p:attrNameLst>
                                          <p:attrName>style.visibility</p:attrName>
                                        </p:attrNameLst>
                                      </p:cBhvr>
                                      <p:to>
                                        <p:strVal val="visible"/>
                                      </p:to>
                                    </p:set>
                                    <p:animEffect transition="in" filter="fade">
                                      <p:cBhvr>
                                        <p:cTn id="23" dur="800" decel="100000"/>
                                        <p:tgtEl>
                                          <p:spTgt spid="47107">
                                            <p:txEl>
                                              <p:pRg st="2" end="2"/>
                                            </p:txEl>
                                          </p:spTgt>
                                        </p:tgtEl>
                                      </p:cBhvr>
                                    </p:animEffect>
                                    <p:anim calcmode="lin" valueType="num">
                                      <p:cBhvr>
                                        <p:cTn id="24" dur="800" decel="100000" fill="hold"/>
                                        <p:tgtEl>
                                          <p:spTgt spid="47107">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7107">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7107">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7107">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7107">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47107">
                                            <p:txEl>
                                              <p:pRg st="3" end="3"/>
                                            </p:txEl>
                                          </p:spTgt>
                                        </p:tgtEl>
                                        <p:attrNameLst>
                                          <p:attrName>style.visibility</p:attrName>
                                        </p:attrNameLst>
                                      </p:cBhvr>
                                      <p:to>
                                        <p:strVal val="visible"/>
                                      </p:to>
                                    </p:set>
                                    <p:animEffect transition="in" filter="fade">
                                      <p:cBhvr>
                                        <p:cTn id="31" dur="800" decel="100000"/>
                                        <p:tgtEl>
                                          <p:spTgt spid="47107">
                                            <p:txEl>
                                              <p:pRg st="3" end="3"/>
                                            </p:txEl>
                                          </p:spTgt>
                                        </p:tgtEl>
                                      </p:cBhvr>
                                    </p:animEffect>
                                    <p:anim calcmode="lin" valueType="num">
                                      <p:cBhvr>
                                        <p:cTn id="32" dur="800" decel="100000" fill="hold"/>
                                        <p:tgtEl>
                                          <p:spTgt spid="47107">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7107">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7107">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7107">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710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47107">
                                            <p:txEl>
                                              <p:pRg st="4" end="4"/>
                                            </p:txEl>
                                          </p:spTgt>
                                        </p:tgtEl>
                                        <p:attrNameLst>
                                          <p:attrName>style.visibility</p:attrName>
                                        </p:attrNameLst>
                                      </p:cBhvr>
                                      <p:to>
                                        <p:strVal val="visible"/>
                                      </p:to>
                                    </p:set>
                                    <p:animEffect transition="in" filter="fade">
                                      <p:cBhvr>
                                        <p:cTn id="41" dur="800" decel="100000"/>
                                        <p:tgtEl>
                                          <p:spTgt spid="47107">
                                            <p:txEl>
                                              <p:pRg st="4" end="4"/>
                                            </p:txEl>
                                          </p:spTgt>
                                        </p:tgtEl>
                                      </p:cBhvr>
                                    </p:animEffect>
                                    <p:anim calcmode="lin" valueType="num">
                                      <p:cBhvr>
                                        <p:cTn id="42" dur="800" decel="100000" fill="hold"/>
                                        <p:tgtEl>
                                          <p:spTgt spid="47107">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47107">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47107">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7107">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710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47107">
                                            <p:txEl>
                                              <p:pRg st="5" end="5"/>
                                            </p:txEl>
                                          </p:spTgt>
                                        </p:tgtEl>
                                        <p:attrNameLst>
                                          <p:attrName>style.visibility</p:attrName>
                                        </p:attrNameLst>
                                      </p:cBhvr>
                                      <p:to>
                                        <p:strVal val="visible"/>
                                      </p:to>
                                    </p:set>
                                    <p:animEffect transition="in" filter="fade">
                                      <p:cBhvr>
                                        <p:cTn id="51" dur="800" decel="100000"/>
                                        <p:tgtEl>
                                          <p:spTgt spid="47107">
                                            <p:txEl>
                                              <p:pRg st="5" end="5"/>
                                            </p:txEl>
                                          </p:spTgt>
                                        </p:tgtEl>
                                      </p:cBhvr>
                                    </p:animEffect>
                                    <p:anim calcmode="lin" valueType="num">
                                      <p:cBhvr>
                                        <p:cTn id="52" dur="800" decel="100000" fill="hold"/>
                                        <p:tgtEl>
                                          <p:spTgt spid="47107">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47107">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47107">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7107">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710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47107">
                                            <p:txEl>
                                              <p:pRg st="7" end="7"/>
                                            </p:txEl>
                                          </p:spTgt>
                                        </p:tgtEl>
                                        <p:attrNameLst>
                                          <p:attrName>style.visibility</p:attrName>
                                        </p:attrNameLst>
                                      </p:cBhvr>
                                      <p:to>
                                        <p:strVal val="visible"/>
                                      </p:to>
                                    </p:set>
                                    <p:animEffect transition="in" filter="fade">
                                      <p:cBhvr>
                                        <p:cTn id="61" dur="800" decel="100000"/>
                                        <p:tgtEl>
                                          <p:spTgt spid="47107">
                                            <p:txEl>
                                              <p:pRg st="7" end="7"/>
                                            </p:txEl>
                                          </p:spTgt>
                                        </p:tgtEl>
                                      </p:cBhvr>
                                    </p:animEffect>
                                    <p:anim calcmode="lin" valueType="num">
                                      <p:cBhvr>
                                        <p:cTn id="62" dur="800" decel="100000" fill="hold"/>
                                        <p:tgtEl>
                                          <p:spTgt spid="47107">
                                            <p:txEl>
                                              <p:pRg st="7" end="7"/>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47107">
                                            <p:txEl>
                                              <p:pRg st="7" end="7"/>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47107">
                                            <p:txEl>
                                              <p:pRg st="7" end="7"/>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7107">
                                            <p:txEl>
                                              <p:pRg st="7" end="7"/>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7107">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47107">
                                            <p:txEl>
                                              <p:pRg st="8" end="8"/>
                                            </p:txEl>
                                          </p:spTgt>
                                        </p:tgtEl>
                                        <p:attrNameLst>
                                          <p:attrName>style.visibility</p:attrName>
                                        </p:attrNameLst>
                                      </p:cBhvr>
                                      <p:to>
                                        <p:strVal val="visible"/>
                                      </p:to>
                                    </p:set>
                                    <p:animEffect transition="in" filter="fade">
                                      <p:cBhvr>
                                        <p:cTn id="71" dur="800" decel="100000"/>
                                        <p:tgtEl>
                                          <p:spTgt spid="47107">
                                            <p:txEl>
                                              <p:pRg st="8" end="8"/>
                                            </p:txEl>
                                          </p:spTgt>
                                        </p:tgtEl>
                                      </p:cBhvr>
                                    </p:animEffect>
                                    <p:anim calcmode="lin" valueType="num">
                                      <p:cBhvr>
                                        <p:cTn id="72" dur="800" decel="100000" fill="hold"/>
                                        <p:tgtEl>
                                          <p:spTgt spid="47107">
                                            <p:txEl>
                                              <p:pRg st="8" end="8"/>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47107">
                                            <p:txEl>
                                              <p:pRg st="8" end="8"/>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47107">
                                            <p:txEl>
                                              <p:pRg st="8" end="8"/>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47107">
                                            <p:txEl>
                                              <p:pRg st="8" end="8"/>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47107">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51475" y="220663"/>
            <a:ext cx="3692525" cy="469900"/>
          </a:xfrm>
        </p:spPr>
        <p:txBody>
          <a:bodyPr>
            <a:normAutofit fontScale="90000"/>
          </a:bodyPr>
          <a:lstStyle/>
          <a:p>
            <a:r>
              <a:rPr lang="en-US" b="1" dirty="0">
                <a:solidFill>
                  <a:srgbClr val="FF0000"/>
                </a:solidFill>
              </a:rPr>
              <a:t>Rappel</a:t>
            </a:r>
          </a:p>
        </p:txBody>
      </p:sp>
      <p:sp>
        <p:nvSpPr>
          <p:cNvPr id="3" name="Content Placeholder 2"/>
          <p:cNvSpPr>
            <a:spLocks noGrp="1"/>
          </p:cNvSpPr>
          <p:nvPr>
            <p:ph idx="4294967295"/>
          </p:nvPr>
        </p:nvSpPr>
        <p:spPr>
          <a:xfrm>
            <a:off x="350875" y="698575"/>
            <a:ext cx="8162925" cy="5764212"/>
          </a:xfrm>
        </p:spPr>
        <p:txBody>
          <a:bodyPr>
            <a:normAutofit lnSpcReduction="10000"/>
          </a:bodyPr>
          <a:lstStyle/>
          <a:p>
            <a:pPr marL="68580" indent="0">
              <a:buNone/>
            </a:pPr>
            <a:r>
              <a:rPr lang="fr-CA" sz="2400" b="1" u="sng" dirty="0"/>
              <a:t>1 septembre 1939</a:t>
            </a:r>
            <a:r>
              <a:rPr lang="fr-CA" sz="2400" u="sng" dirty="0"/>
              <a:t>: </a:t>
            </a:r>
            <a:r>
              <a:rPr lang="fr-CA" sz="2400" dirty="0"/>
              <a:t> </a:t>
            </a:r>
          </a:p>
          <a:p>
            <a:pPr marL="68580" indent="0">
              <a:buNone/>
            </a:pPr>
            <a:r>
              <a:rPr lang="fr-CA" sz="2400" dirty="0"/>
              <a:t>Les Nazis ont envahi la Pologne de l’ouest après avoir promis de ne pas prendre d’autres pays).</a:t>
            </a:r>
          </a:p>
          <a:p>
            <a:r>
              <a:rPr lang="fr-CA" sz="2400" dirty="0"/>
              <a:t>L’Allemagne a démoli la Pologne avec la guerre éclaire car la Pologne était faiblement armée et n’ont pas pu se protéger contre la machine militaire d’Hitler. </a:t>
            </a:r>
          </a:p>
          <a:p>
            <a:pPr marL="68580" indent="0">
              <a:buNone/>
            </a:pPr>
            <a:r>
              <a:rPr lang="fr-CA" sz="2400" b="1" u="sng" dirty="0"/>
              <a:t>3 septembre 1939:</a:t>
            </a:r>
            <a:r>
              <a:rPr lang="fr-CA" sz="2400" b="1" dirty="0"/>
              <a:t> </a:t>
            </a:r>
            <a:r>
              <a:rPr lang="fr-CA" sz="2400" dirty="0"/>
              <a:t>La GB et la France ont déclaré la guerre à l’Allemagne.</a:t>
            </a:r>
          </a:p>
          <a:p>
            <a:pPr marL="68580" indent="0">
              <a:buNone/>
            </a:pPr>
            <a:r>
              <a:rPr lang="fr-CA" sz="2400" b="1" u="sng" dirty="0"/>
              <a:t>10 septembre 1939</a:t>
            </a:r>
            <a:r>
              <a:rPr lang="fr-CA" sz="2400" u="sng" dirty="0"/>
              <a:t>: </a:t>
            </a:r>
            <a:r>
              <a:rPr lang="fr-CA" sz="2400" dirty="0"/>
              <a:t>Le Canada a déclaré la guerre à l’Allemagne.</a:t>
            </a:r>
          </a:p>
          <a:p>
            <a:pPr marL="68580" indent="0">
              <a:buNone/>
            </a:pPr>
            <a:r>
              <a:rPr lang="fr-CA" sz="2400" b="1" u="sng" dirty="0"/>
              <a:t>17 septembre 1939:</a:t>
            </a:r>
            <a:r>
              <a:rPr lang="fr-CA" sz="2400" b="1" dirty="0"/>
              <a:t> </a:t>
            </a:r>
            <a:r>
              <a:rPr lang="fr-CA" sz="2400" dirty="0"/>
              <a:t>La Russie a envahi la Pologne de l’est. </a:t>
            </a:r>
          </a:p>
          <a:p>
            <a:pPr marL="68580" indent="0">
              <a:buNone/>
            </a:pPr>
            <a:r>
              <a:rPr lang="fr-CA" dirty="0"/>
              <a:t> </a:t>
            </a:r>
          </a:p>
        </p:txBody>
      </p:sp>
    </p:spTree>
    <p:extLst>
      <p:ext uri="{BB962C8B-B14F-4D97-AF65-F5344CB8AC3E}">
        <p14:creationId xmlns:p14="http://schemas.microsoft.com/office/powerpoint/2010/main" val="220324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9CA80-2EE7-4EAE-A96F-A848147D4EF0}"/>
              </a:ext>
            </a:extLst>
          </p:cNvPr>
          <p:cNvSpPr/>
          <p:nvPr/>
        </p:nvSpPr>
        <p:spPr>
          <a:xfrm>
            <a:off x="244419" y="2317897"/>
            <a:ext cx="8229600" cy="3539430"/>
          </a:xfrm>
          <a:prstGeom prst="rect">
            <a:avLst/>
          </a:prstGeom>
        </p:spPr>
        <p:txBody>
          <a:bodyPr wrap="square">
            <a:spAutoFit/>
          </a:bodyPr>
          <a:lstStyle/>
          <a:p>
            <a:pPr marL="457200" indent="-457200">
              <a:buFont typeface="Arial" panose="020B0604020202020204" pitchFamily="34" charset="0"/>
              <a:buChar char="•"/>
            </a:pPr>
            <a:r>
              <a:rPr lang="fr-CA" sz="2800" dirty="0"/>
              <a:t>En dedans de quelques jours la Pologne n’existait plus.</a:t>
            </a:r>
          </a:p>
          <a:p>
            <a:pPr marL="457200" indent="-457200">
              <a:buFont typeface="Arial" panose="020B0604020202020204" pitchFamily="34" charset="0"/>
              <a:buChar char="•"/>
            </a:pPr>
            <a:r>
              <a:rPr lang="fr-CA" sz="2800" dirty="0"/>
              <a:t>La Pologne a été intégrée par les régimes nazi et communiste. </a:t>
            </a:r>
          </a:p>
          <a:p>
            <a:pPr marL="457200" indent="-457200">
              <a:buFont typeface="Arial" panose="020B0604020202020204" pitchFamily="34" charset="0"/>
              <a:buChar char="•"/>
            </a:pPr>
            <a:r>
              <a:rPr lang="fr-CA" sz="2800" dirty="0"/>
              <a:t>Hitler a immédiatement essayé d’apaiser la GB et la France avec une promesse “de ne pas envahir d’autres pays” …</a:t>
            </a:r>
          </a:p>
          <a:p>
            <a:pPr marL="457200" indent="-457200">
              <a:buFont typeface="Arial" panose="020B0604020202020204" pitchFamily="34" charset="0"/>
              <a:buChar char="•"/>
            </a:pPr>
            <a:r>
              <a:rPr lang="fr-CA" sz="2800" dirty="0"/>
              <a:t>Cette fois ils n’ont pas été trompés. </a:t>
            </a:r>
          </a:p>
        </p:txBody>
      </p:sp>
      <p:sp>
        <p:nvSpPr>
          <p:cNvPr id="3" name="Titre 2">
            <a:extLst>
              <a:ext uri="{FF2B5EF4-FFF2-40B4-BE49-F238E27FC236}">
                <a16:creationId xmlns:a16="http://schemas.microsoft.com/office/drawing/2014/main" id="{08467F4C-1992-4B75-9698-6A66650E1C31}"/>
              </a:ext>
            </a:extLst>
          </p:cNvPr>
          <p:cNvSpPr>
            <a:spLocks noGrp="1"/>
          </p:cNvSpPr>
          <p:nvPr>
            <p:ph type="title" idx="4294967295"/>
          </p:nvPr>
        </p:nvSpPr>
        <p:spPr>
          <a:xfrm>
            <a:off x="1073888" y="656008"/>
            <a:ext cx="6570663" cy="1049337"/>
          </a:xfrm>
        </p:spPr>
        <p:txBody>
          <a:bodyPr/>
          <a:lstStyle/>
          <a:p>
            <a:r>
              <a:rPr lang="fr-CA" b="1" dirty="0">
                <a:solidFill>
                  <a:srgbClr val="FF0000"/>
                </a:solidFill>
              </a:rPr>
              <a:t>Les résultats?</a:t>
            </a:r>
          </a:p>
        </p:txBody>
      </p:sp>
      <p:pic>
        <p:nvPicPr>
          <p:cNvPr id="5" name="Image 4">
            <a:extLst>
              <a:ext uri="{FF2B5EF4-FFF2-40B4-BE49-F238E27FC236}">
                <a16:creationId xmlns:a16="http://schemas.microsoft.com/office/drawing/2014/main" id="{545BCEFA-43AC-49D0-9DA2-CE44AA6BE805}"/>
              </a:ext>
            </a:extLst>
          </p:cNvPr>
          <p:cNvPicPr>
            <a:picLocks noChangeAspect="1"/>
          </p:cNvPicPr>
          <p:nvPr/>
        </p:nvPicPr>
        <p:blipFill>
          <a:blip r:embed="rId2"/>
          <a:stretch>
            <a:fillRect/>
          </a:stretch>
        </p:blipFill>
        <p:spPr>
          <a:xfrm>
            <a:off x="6720219" y="196808"/>
            <a:ext cx="1753800" cy="1968889"/>
          </a:xfrm>
          <a:prstGeom prst="rect">
            <a:avLst/>
          </a:prstGeom>
        </p:spPr>
      </p:pic>
    </p:spTree>
    <p:extLst>
      <p:ext uri="{BB962C8B-B14F-4D97-AF65-F5344CB8AC3E}">
        <p14:creationId xmlns:p14="http://schemas.microsoft.com/office/powerpoint/2010/main" val="231000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idx="4294967295"/>
          </p:nvPr>
        </p:nvSpPr>
        <p:spPr>
          <a:xfrm>
            <a:off x="377456" y="643745"/>
            <a:ext cx="5598042" cy="1049235"/>
          </a:xfrm>
        </p:spPr>
        <p:txBody>
          <a:bodyPr vert="horz" lIns="91440" tIns="45720" rIns="91440" bIns="45720" rtlCol="0" anchor="t">
            <a:normAutofit/>
          </a:bodyPr>
          <a:lstStyle/>
          <a:p>
            <a:pPr algn="ctr" defTabSz="914400"/>
            <a:r>
              <a:rPr lang="en-US" b="1" dirty="0">
                <a:solidFill>
                  <a:srgbClr val="FF0000"/>
                </a:solidFill>
              </a:rPr>
              <a:t>Que </a:t>
            </a:r>
            <a:r>
              <a:rPr lang="en-US" b="1" dirty="0" err="1">
                <a:solidFill>
                  <a:srgbClr val="FF0000"/>
                </a:solidFill>
              </a:rPr>
              <a:t>penses-tu</a:t>
            </a:r>
            <a:r>
              <a:rPr lang="en-US" b="1" dirty="0">
                <a:solidFill>
                  <a:srgbClr val="FF0000"/>
                </a:solidFill>
              </a:rPr>
              <a:t> </a:t>
            </a:r>
            <a:r>
              <a:rPr lang="en-US" b="1" dirty="0" err="1">
                <a:solidFill>
                  <a:srgbClr val="FF0000"/>
                </a:solidFill>
              </a:rPr>
              <a:t>est</a:t>
            </a:r>
            <a:r>
              <a:rPr lang="en-US" b="1" dirty="0">
                <a:solidFill>
                  <a:srgbClr val="FF0000"/>
                </a:solidFill>
              </a:rPr>
              <a:t> </a:t>
            </a:r>
            <a:r>
              <a:rPr lang="en-US" b="1" dirty="0" err="1">
                <a:solidFill>
                  <a:srgbClr val="FF0000"/>
                </a:solidFill>
              </a:rPr>
              <a:t>arrivé</a:t>
            </a:r>
            <a:r>
              <a:rPr lang="en-US" b="1" dirty="0">
                <a:solidFill>
                  <a:srgbClr val="FF0000"/>
                </a:solidFill>
              </a:rPr>
              <a:t>?</a:t>
            </a:r>
          </a:p>
        </p:txBody>
      </p:sp>
      <p:sp>
        <p:nvSpPr>
          <p:cNvPr id="3" name="Content Placeholder 2"/>
          <p:cNvSpPr>
            <a:spLocks noGrp="1"/>
          </p:cNvSpPr>
          <p:nvPr>
            <p:ph idx="4294967295"/>
          </p:nvPr>
        </p:nvSpPr>
        <p:spPr>
          <a:xfrm>
            <a:off x="377456" y="2012811"/>
            <a:ext cx="8389088" cy="3959749"/>
          </a:xfrm>
        </p:spPr>
        <p:txBody>
          <a:bodyPr vert="horz" lIns="91440" tIns="45720" rIns="91440" bIns="45720" rtlCol="0" anchor="t">
            <a:noAutofit/>
          </a:bodyPr>
          <a:lstStyle/>
          <a:p>
            <a:pPr marL="68580" defTabSz="914400">
              <a:lnSpc>
                <a:spcPct val="110000"/>
              </a:lnSpc>
            </a:pPr>
            <a:r>
              <a:rPr lang="en-US" sz="2400" b="1" dirty="0" err="1"/>
              <a:t>Réponse</a:t>
            </a:r>
            <a:r>
              <a:rPr lang="en-US" sz="2400" b="1" dirty="0"/>
              <a:t>: </a:t>
            </a:r>
            <a:r>
              <a:rPr lang="en-US" sz="2400" b="1" dirty="0" err="1"/>
              <a:t>Rien</a:t>
            </a:r>
            <a:endParaRPr lang="en-US" sz="2400" b="1" dirty="0"/>
          </a:p>
          <a:p>
            <a:pPr marL="68580" defTabSz="914400">
              <a:lnSpc>
                <a:spcPct val="110000"/>
              </a:lnSpc>
            </a:pPr>
            <a:r>
              <a:rPr lang="en-US" sz="2400" u="sng" dirty="0"/>
              <a:t>“</a:t>
            </a:r>
            <a:r>
              <a:rPr lang="en-US" sz="2400" u="sng" dirty="0" err="1"/>
              <a:t>Stizkrieg</a:t>
            </a:r>
            <a:r>
              <a:rPr lang="en-US" sz="2400" u="sng" dirty="0"/>
              <a:t>”/</a:t>
            </a:r>
            <a:r>
              <a:rPr lang="en-US" sz="2400" u="sng" dirty="0" err="1"/>
              <a:t>une</a:t>
            </a:r>
            <a:r>
              <a:rPr lang="en-US" sz="2400" u="sng" dirty="0"/>
              <a:t> </a:t>
            </a:r>
            <a:r>
              <a:rPr lang="en-US" sz="2400" u="sng" dirty="0" err="1"/>
              <a:t>fausse</a:t>
            </a:r>
            <a:r>
              <a:rPr lang="en-US" sz="2400" u="sng" dirty="0"/>
              <a:t> guerre</a:t>
            </a:r>
            <a:endParaRPr lang="en-US" sz="2400" dirty="0"/>
          </a:p>
          <a:p>
            <a:pPr defTabSz="914400">
              <a:lnSpc>
                <a:spcPct val="110000"/>
              </a:lnSpc>
            </a:pPr>
            <a:r>
              <a:rPr lang="en-US" sz="2400" dirty="0"/>
              <a:t>Après que la </a:t>
            </a:r>
            <a:r>
              <a:rPr lang="en-US" sz="2400" dirty="0" err="1"/>
              <a:t>Pologne</a:t>
            </a:r>
            <a:r>
              <a:rPr lang="en-US" sz="2400" dirty="0"/>
              <a:t> a </a:t>
            </a:r>
            <a:r>
              <a:rPr lang="en-US" sz="2400" dirty="0" err="1"/>
              <a:t>été</a:t>
            </a:r>
            <a:r>
              <a:rPr lang="en-US" sz="2400" dirty="0"/>
              <a:t> </a:t>
            </a:r>
            <a:r>
              <a:rPr lang="en-US" sz="2400" dirty="0" err="1"/>
              <a:t>conquis</a:t>
            </a:r>
            <a:r>
              <a:rPr lang="en-US" sz="2400" dirty="0"/>
              <a:t>, </a:t>
            </a:r>
            <a:r>
              <a:rPr lang="en-US" sz="2400" dirty="0" err="1"/>
              <a:t>il</a:t>
            </a:r>
            <a:r>
              <a:rPr lang="en-US" sz="2400" dirty="0"/>
              <a:t> </a:t>
            </a:r>
            <a:r>
              <a:rPr lang="en-US" sz="2400" dirty="0" err="1"/>
              <a:t>n’y</a:t>
            </a:r>
            <a:r>
              <a:rPr lang="en-US" sz="2400" dirty="0"/>
              <a:t> </a:t>
            </a:r>
            <a:r>
              <a:rPr lang="en-US" sz="2400" dirty="0" err="1"/>
              <a:t>avait</a:t>
            </a:r>
            <a:r>
              <a:rPr lang="en-US" sz="2400" dirty="0"/>
              <a:t> </a:t>
            </a:r>
            <a:r>
              <a:rPr lang="en-US" sz="2400" dirty="0" err="1"/>
              <a:t>presque</a:t>
            </a:r>
            <a:r>
              <a:rPr lang="en-US" sz="2400" dirty="0"/>
              <a:t> pas de combat </a:t>
            </a:r>
            <a:r>
              <a:rPr lang="en-US" sz="2400" dirty="0" err="1"/>
              <a:t>jusqu’au</a:t>
            </a:r>
            <a:r>
              <a:rPr lang="en-US" sz="2400" dirty="0"/>
              <a:t> </a:t>
            </a:r>
            <a:r>
              <a:rPr lang="en-US" sz="2400" b="1" dirty="0" err="1"/>
              <a:t>printemps</a:t>
            </a:r>
            <a:r>
              <a:rPr lang="en-US" sz="2400" b="1" dirty="0"/>
              <a:t> de 1940</a:t>
            </a:r>
            <a:r>
              <a:rPr lang="en-US" sz="2400" dirty="0"/>
              <a:t>.</a:t>
            </a:r>
            <a:endParaRPr lang="en-US" sz="2400" b="1" dirty="0"/>
          </a:p>
          <a:p>
            <a:pPr marL="68580" defTabSz="914400">
              <a:lnSpc>
                <a:spcPct val="110000"/>
              </a:lnSpc>
            </a:pPr>
            <a:r>
              <a:rPr lang="en-US" sz="2400" b="1" u="sng" dirty="0" err="1"/>
              <a:t>Pourquoi</a:t>
            </a:r>
            <a:r>
              <a:rPr lang="en-US" sz="2400" b="1" u="sng" dirty="0"/>
              <a:t>?</a:t>
            </a:r>
            <a:endParaRPr lang="en-US" sz="2400" dirty="0"/>
          </a:p>
          <a:p>
            <a:pPr defTabSz="914400">
              <a:lnSpc>
                <a:spcPct val="110000"/>
              </a:lnSpc>
            </a:pPr>
            <a:r>
              <a:rPr lang="en-US" sz="2400" dirty="0"/>
              <a:t>Les </a:t>
            </a:r>
            <a:r>
              <a:rPr lang="en-US" sz="2400" dirty="0" err="1"/>
              <a:t>Alliés</a:t>
            </a:r>
            <a:r>
              <a:rPr lang="en-US" sz="2400" dirty="0"/>
              <a:t> et les </a:t>
            </a:r>
            <a:r>
              <a:rPr lang="en-US" sz="2400" dirty="0" err="1"/>
              <a:t>pouvoirs</a:t>
            </a:r>
            <a:r>
              <a:rPr lang="en-US" sz="2400" dirty="0"/>
              <a:t> de </a:t>
            </a:r>
            <a:r>
              <a:rPr lang="en-US" sz="2400" dirty="0" err="1"/>
              <a:t>l’Axe</a:t>
            </a:r>
            <a:r>
              <a:rPr lang="en-US" sz="2400" dirty="0"/>
              <a:t> (</a:t>
            </a:r>
            <a:r>
              <a:rPr lang="en-US" sz="2400" dirty="0" err="1"/>
              <a:t>Alliés</a:t>
            </a:r>
            <a:r>
              <a:rPr lang="en-US" sz="2400" dirty="0"/>
              <a:t>, </a:t>
            </a:r>
            <a:r>
              <a:rPr lang="en-US" sz="2400" dirty="0" err="1"/>
              <a:t>Italie</a:t>
            </a:r>
            <a:r>
              <a:rPr lang="en-US" sz="2400" dirty="0"/>
              <a:t>, </a:t>
            </a:r>
            <a:r>
              <a:rPr lang="en-US" sz="2400" dirty="0" err="1"/>
              <a:t>Allemagne</a:t>
            </a:r>
            <a:r>
              <a:rPr lang="en-US" sz="2400" dirty="0"/>
              <a:t>, </a:t>
            </a:r>
            <a:r>
              <a:rPr lang="en-US" sz="2400" dirty="0" err="1"/>
              <a:t>Japon</a:t>
            </a:r>
            <a:r>
              <a:rPr lang="en-US" sz="2400" dirty="0"/>
              <a:t> et URSS) </a:t>
            </a:r>
            <a:r>
              <a:rPr lang="en-US" sz="2400" dirty="0" err="1"/>
              <a:t>ont</a:t>
            </a:r>
            <a:r>
              <a:rPr lang="en-US" sz="2400" dirty="0"/>
              <a:t> </a:t>
            </a:r>
            <a:r>
              <a:rPr lang="en-US" sz="2400" dirty="0" err="1"/>
              <a:t>pris</a:t>
            </a:r>
            <a:r>
              <a:rPr lang="en-US" sz="2400" dirty="0"/>
              <a:t> le temps pour </a:t>
            </a:r>
            <a:r>
              <a:rPr lang="en-US" sz="2400" dirty="0" err="1"/>
              <a:t>s’armer</a:t>
            </a:r>
            <a:r>
              <a:rPr lang="en-US" sz="2400" dirty="0"/>
              <a:t>, de changer </a:t>
            </a:r>
            <a:r>
              <a:rPr lang="en-US" sz="2400" dirty="0" err="1"/>
              <a:t>leur</a:t>
            </a:r>
            <a:r>
              <a:rPr lang="en-US" sz="2400" dirty="0"/>
              <a:t> </a:t>
            </a:r>
            <a:r>
              <a:rPr lang="en-US" sz="2400" dirty="0" err="1"/>
              <a:t>économie</a:t>
            </a:r>
            <a:r>
              <a:rPr lang="en-US" sz="2400" dirty="0"/>
              <a:t> à </a:t>
            </a:r>
            <a:r>
              <a:rPr lang="en-US" sz="2400" dirty="0" err="1"/>
              <a:t>une</a:t>
            </a:r>
            <a:r>
              <a:rPr lang="en-US" sz="2400" dirty="0"/>
              <a:t> de guerre et </a:t>
            </a:r>
            <a:r>
              <a:rPr lang="en-US" sz="2400" dirty="0" err="1"/>
              <a:t>voir</a:t>
            </a:r>
            <a:r>
              <a:rPr lang="en-US" sz="2400" dirty="0"/>
              <a:t> </a:t>
            </a:r>
            <a:r>
              <a:rPr lang="en-US" sz="2400" dirty="0" err="1"/>
              <a:t>ce</a:t>
            </a:r>
            <a:r>
              <a:rPr lang="en-US" sz="2400" dirty="0"/>
              <a:t> que les </a:t>
            </a:r>
            <a:r>
              <a:rPr lang="en-US" sz="2400" dirty="0" err="1"/>
              <a:t>autres</a:t>
            </a:r>
            <a:r>
              <a:rPr lang="en-US" sz="2400" dirty="0"/>
              <a:t> </a:t>
            </a:r>
            <a:r>
              <a:rPr lang="en-US" sz="2400" dirty="0" err="1"/>
              <a:t>feraient</a:t>
            </a:r>
            <a:r>
              <a:rPr lang="en-US" sz="2400" dirty="0"/>
              <a:t>). </a:t>
            </a:r>
          </a:p>
        </p:txBody>
      </p:sp>
      <p:pic>
        <p:nvPicPr>
          <p:cNvPr id="5" name="Image 4">
            <a:extLst>
              <a:ext uri="{FF2B5EF4-FFF2-40B4-BE49-F238E27FC236}">
                <a16:creationId xmlns:a16="http://schemas.microsoft.com/office/drawing/2014/main" id="{0E0E2764-4A47-48E0-A403-72E520BC7DF3}"/>
              </a:ext>
            </a:extLst>
          </p:cNvPr>
          <p:cNvPicPr>
            <a:picLocks noChangeAspect="1"/>
          </p:cNvPicPr>
          <p:nvPr/>
        </p:nvPicPr>
        <p:blipFill>
          <a:blip r:embed="rId4"/>
          <a:stretch>
            <a:fillRect/>
          </a:stretch>
        </p:blipFill>
        <p:spPr>
          <a:xfrm>
            <a:off x="6080274" y="282869"/>
            <a:ext cx="2625536" cy="1217293"/>
          </a:xfrm>
          <a:prstGeom prst="rect">
            <a:avLst/>
          </a:prstGeom>
        </p:spPr>
      </p:pic>
    </p:spTree>
    <p:extLst>
      <p:ext uri="{BB962C8B-B14F-4D97-AF65-F5344CB8AC3E}">
        <p14:creationId xmlns:p14="http://schemas.microsoft.com/office/powerpoint/2010/main" val="21996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610591" y="1116345"/>
            <a:ext cx="3125711" cy="737410"/>
          </a:xfrm>
        </p:spPr>
        <p:txBody>
          <a:bodyPr>
            <a:normAutofit/>
          </a:bodyPr>
          <a:lstStyle/>
          <a:p>
            <a:r>
              <a:rPr lang="fr-CA" sz="2000" b="1" dirty="0">
                <a:solidFill>
                  <a:srgbClr val="FF0000"/>
                </a:solidFill>
              </a:rPr>
              <a:t>Les conséquences </a:t>
            </a:r>
            <a:br>
              <a:rPr lang="fr-CA" sz="2000" dirty="0"/>
            </a:br>
            <a:endParaRPr lang="fr-CA" sz="2000" dirty="0"/>
          </a:p>
        </p:txBody>
      </p:sp>
      <p:sp>
        <p:nvSpPr>
          <p:cNvPr id="30" name="Rectangle 29">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480059" y="2015732"/>
            <a:ext cx="3253519" cy="3450613"/>
          </a:xfrm>
        </p:spPr>
        <p:txBody>
          <a:bodyPr>
            <a:normAutofit/>
          </a:bodyPr>
          <a:lstStyle/>
          <a:p>
            <a:pPr>
              <a:lnSpc>
                <a:spcPct val="110000"/>
              </a:lnSpc>
            </a:pPr>
            <a:r>
              <a:rPr lang="fr-CA" b="1" dirty="0"/>
              <a:t>Les Alliés ont pu se préparer.</a:t>
            </a:r>
          </a:p>
          <a:p>
            <a:pPr>
              <a:lnSpc>
                <a:spcPct val="110000"/>
              </a:lnSpc>
            </a:pPr>
            <a:r>
              <a:rPr lang="fr-CA" b="1" dirty="0"/>
              <a:t>Malheureusement, Hitler aussi a pu se préparer.</a:t>
            </a:r>
          </a:p>
          <a:p>
            <a:pPr>
              <a:lnSpc>
                <a:spcPct val="110000"/>
              </a:lnSpc>
            </a:pPr>
            <a:r>
              <a:rPr lang="fr-CA" b="1" dirty="0"/>
              <a:t>Par le temps que la guerre a commence l’armée allemande était très puissante. </a:t>
            </a:r>
            <a:endParaRPr lang="fr-CA" b="1" u="sng" dirty="0"/>
          </a:p>
          <a:p>
            <a:pPr marL="68580" indent="0">
              <a:lnSpc>
                <a:spcPct val="110000"/>
              </a:lnSpc>
              <a:buNone/>
            </a:pPr>
            <a:endParaRPr lang="fr-CA" dirty="0"/>
          </a:p>
        </p:txBody>
      </p:sp>
      <p:grpSp>
        <p:nvGrpSpPr>
          <p:cNvPr id="32" name="Group 31">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33" name="Rectangle 32">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FB4F3EF1-47C4-4923-8906-BC47A135E9A9}"/>
              </a:ext>
            </a:extLst>
          </p:cNvPr>
          <p:cNvPicPr>
            <a:picLocks noChangeAspect="1"/>
          </p:cNvPicPr>
          <p:nvPr/>
        </p:nvPicPr>
        <p:blipFill rotWithShape="1">
          <a:blip r:embed="rId2"/>
          <a:srcRect l="1068" r="33926" b="-1"/>
          <a:stretch/>
        </p:blipFill>
        <p:spPr>
          <a:xfrm>
            <a:off x="4570444" y="1116345"/>
            <a:ext cx="3616163" cy="3866172"/>
          </a:xfrm>
          <a:prstGeom prst="rect">
            <a:avLst/>
          </a:prstGeom>
        </p:spPr>
      </p:pic>
      <p:pic>
        <p:nvPicPr>
          <p:cNvPr id="36" name="Picture 35">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08387"/>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1843</Words>
  <Application>Microsoft Office PowerPoint</Application>
  <PresentationFormat>Affichage à l'écran (4:3)</PresentationFormat>
  <Paragraphs>212</Paragraphs>
  <Slides>42</Slides>
  <Notes>2</Notes>
  <HiddenSlides>0</HiddenSlides>
  <MMClips>2</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42</vt:i4>
      </vt:variant>
    </vt:vector>
  </HeadingPairs>
  <TitlesOfParts>
    <vt:vector size="51" baseType="lpstr">
      <vt:lpstr>Arial</vt:lpstr>
      <vt:lpstr>Calibri</vt:lpstr>
      <vt:lpstr>Comic Sans MS</vt:lpstr>
      <vt:lpstr>Gill Sans MT</vt:lpstr>
      <vt:lpstr>Gill Sans Ultra Bold</vt:lpstr>
      <vt:lpstr>Lucida Sans</vt:lpstr>
      <vt:lpstr>Tahoma</vt:lpstr>
      <vt:lpstr>Wingdings</vt:lpstr>
      <vt:lpstr>Galerie</vt:lpstr>
      <vt:lpstr>DGM  les premières années</vt:lpstr>
      <vt:lpstr>Un rappel  </vt:lpstr>
      <vt:lpstr>Présentation PowerPoint</vt:lpstr>
      <vt:lpstr>Comment l’Allemagne a pu prendre les pays tellement vite? </vt:lpstr>
      <vt:lpstr>Blitzkrieg – la stratégie</vt:lpstr>
      <vt:lpstr>Rappel</vt:lpstr>
      <vt:lpstr>Les résultats?</vt:lpstr>
      <vt:lpstr>Que penses-tu est arrivé?</vt:lpstr>
      <vt:lpstr>Les conséquences  </vt:lpstr>
      <vt:lpstr>Ce qui a brisé la paix?</vt:lpstr>
      <vt:lpstr>Présentation PowerPoint</vt:lpstr>
      <vt:lpstr>L’invasion de la France</vt:lpstr>
      <vt:lpstr>Les conséquences et l’importance </vt:lpstr>
      <vt:lpstr>Présentation PowerPoint</vt:lpstr>
      <vt:lpstr>Présentation PowerPoint</vt:lpstr>
      <vt:lpstr>La ligne Maginot</vt:lpstr>
      <vt:lpstr>Présentation PowerPoint</vt:lpstr>
      <vt:lpstr>Le printemps 1940 - Dunkerque</vt:lpstr>
      <vt:lpstr>Présentation PowerPoint</vt:lpstr>
      <vt:lpstr>Le miracle à Dunkerque</vt:lpstr>
      <vt:lpstr>L’Europe occupé par les Nazis1941-43</vt:lpstr>
      <vt:lpstr>Où penses-tu que Hitler a ciblé prochain?</vt:lpstr>
      <vt:lpstr>“blood, toil, tears, and  sweat”</vt:lpstr>
      <vt:lpstr>La bataille d’Angleterre</vt:lpstr>
      <vt:lpstr>La bataille d’Angleterre</vt:lpstr>
      <vt:lpstr>Présentation PowerPoint</vt:lpstr>
      <vt:lpstr>Présentation PowerPoint</vt:lpstr>
      <vt:lpstr>Présentation PowerPoint</vt:lpstr>
      <vt:lpstr>Présentation PowerPoint</vt:lpstr>
      <vt:lpstr>Présentation PowerPoint</vt:lpstr>
      <vt:lpstr>Présentation PowerPoint</vt:lpstr>
      <vt:lpstr>La bataille de l’Angleterre continue</vt:lpstr>
      <vt:lpstr>Présentation PowerPoint</vt:lpstr>
      <vt:lpstr>Importance et conséquences</vt:lpstr>
      <vt:lpstr>Une nouvelle direction pour Hitler</vt:lpstr>
      <vt:lpstr>Opération Barbarossa juin 1941</vt:lpstr>
      <vt:lpstr>Pourquoi Hitler voulait l’URSS?</vt:lpstr>
      <vt:lpstr>Pourquoi c’était un mauvais plan?</vt:lpstr>
      <vt:lpstr>Le front de l’Est</vt:lpstr>
      <vt:lpstr>Présentation PowerPoint</vt:lpstr>
      <vt:lpstr>Importance/Conséquences </vt:lpstr>
      <vt:lpstr>Ligne de temps DGM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DGM  les premières années</dc:title>
  <dc:creator>Christine Lagrandeur</dc:creator>
  <cp:lastModifiedBy>Christine Lagrandeur</cp:lastModifiedBy>
  <cp:revision>1</cp:revision>
  <dcterms:created xsi:type="dcterms:W3CDTF">2019-07-25T02:52:57Z</dcterms:created>
  <dcterms:modified xsi:type="dcterms:W3CDTF">2019-07-25T02:53:44Z</dcterms:modified>
</cp:coreProperties>
</file>