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03" r:id="rId1"/>
  </p:sldMasterIdLst>
  <p:notesMasterIdLst>
    <p:notesMasterId r:id="rId17"/>
  </p:notesMasterIdLst>
  <p:sldIdLst>
    <p:sldId id="256" r:id="rId2"/>
    <p:sldId id="267" r:id="rId3"/>
    <p:sldId id="257" r:id="rId4"/>
    <p:sldId id="266" r:id="rId5"/>
    <p:sldId id="258" r:id="rId6"/>
    <p:sldId id="288" r:id="rId7"/>
    <p:sldId id="278" r:id="rId8"/>
    <p:sldId id="281" r:id="rId9"/>
    <p:sldId id="259" r:id="rId10"/>
    <p:sldId id="260" r:id="rId11"/>
    <p:sldId id="261" r:id="rId12"/>
    <p:sldId id="277" r:id="rId13"/>
    <p:sldId id="282" r:id="rId14"/>
    <p:sldId id="263" r:id="rId15"/>
    <p:sldId id="262" r:id="rId16"/>
  </p:sldIdLst>
  <p:sldSz cx="9144000" cy="6858000" type="screen4x3"/>
  <p:notesSz cx="7772400" cy="10058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8" autoAdjust="0"/>
    <p:restoredTop sz="94660"/>
  </p:normalViewPr>
  <p:slideViewPr>
    <p:cSldViewPr snapToGrid="0">
      <p:cViewPr varScale="1">
        <p:scale>
          <a:sx n="60" d="100"/>
          <a:sy n="60" d="100"/>
        </p:scale>
        <p:origin x="14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A091D-76A9-49BA-90A6-011F5A6D15EE}" type="datetimeFigureOut">
              <a:rPr lang="fr-CA" smtClean="0"/>
              <a:t>2020-02-25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2355A-5EE3-4FD6-82B1-FC9A551E0BB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8876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>
            <a:extLst>
              <a:ext uri="{FF2B5EF4-FFF2-40B4-BE49-F238E27FC236}">
                <a16:creationId xmlns:a16="http://schemas.microsoft.com/office/drawing/2014/main" id="{E5479859-75F6-4115-AE3C-3B00E1C448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439DDAD2-D340-493D-8784-39F0DE095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A207A3BF-86E1-42A5-95B2-ED5F71F9FD34}" type="datetime">
              <a:rPr lang="en-CA" sz="10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2020-02-25</a:t>
            </a:fld>
            <a:endParaRPr lang="en-CA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86D845C-4C74-49D3-943D-931D08370808}" type="slidenum">
              <a:rPr lang="en-CA" sz="11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‹N°›</a:t>
            </a:fld>
            <a:endParaRPr lang="en-CA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422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D6347281-EE70-4CD8-915C-60A49591DDFE}" type="datetime">
              <a:rPr lang="en-CA" sz="1000" b="0" strike="noStrike" spc="-1" smtClean="0">
                <a:solidFill>
                  <a:srgbClr val="B13F9A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2020-02-25</a:t>
            </a:fld>
            <a:endParaRPr lang="en-CA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86798BA-F6B4-44D9-BC97-5EC0398D61DA}" type="slidenum">
              <a:rPr lang="en-CA" sz="1100" b="0" strike="noStrike" spc="-1" smtClean="0">
                <a:solidFill>
                  <a:srgbClr val="B13F9A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‹N°›</a:t>
            </a:fld>
            <a:endParaRPr lang="en-CA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161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D6347281-EE70-4CD8-915C-60A49591DDFE}" type="datetime">
              <a:rPr lang="en-CA" sz="1000" b="0" strike="noStrike" spc="-1" smtClean="0">
                <a:solidFill>
                  <a:srgbClr val="B13F9A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2020-02-25</a:t>
            </a:fld>
            <a:endParaRPr lang="en-CA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86798BA-F6B4-44D9-BC97-5EC0398D61DA}" type="slidenum">
              <a:rPr lang="en-CA" sz="1100" b="0" strike="noStrike" spc="-1" smtClean="0">
                <a:solidFill>
                  <a:srgbClr val="B13F9A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‹N°›</a:t>
            </a:fld>
            <a:endParaRPr lang="en-CA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103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D6347281-EE70-4CD8-915C-60A49591DDFE}" type="datetime">
              <a:rPr lang="en-CA" sz="1000" b="0" strike="noStrike" spc="-1" smtClean="0">
                <a:solidFill>
                  <a:srgbClr val="B13F9A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2020-02-25</a:t>
            </a:fld>
            <a:endParaRPr lang="en-CA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86798BA-F6B4-44D9-BC97-5EC0398D61DA}" type="slidenum">
              <a:rPr lang="en-CA" sz="1100" b="0" strike="noStrike" spc="-1" smtClean="0">
                <a:solidFill>
                  <a:srgbClr val="B13F9A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‹N°›</a:t>
            </a:fld>
            <a:endParaRPr lang="en-CA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4975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D6347281-EE70-4CD8-915C-60A49591DDFE}" type="datetime">
              <a:rPr lang="en-CA" sz="1000" b="0" strike="noStrike" spc="-1" smtClean="0">
                <a:solidFill>
                  <a:srgbClr val="B13F9A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2020-02-25</a:t>
            </a:fld>
            <a:endParaRPr lang="en-CA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86798BA-F6B4-44D9-BC97-5EC0398D61DA}" type="slidenum">
              <a:rPr lang="en-CA" sz="1100" b="0" strike="noStrike" spc="-1" smtClean="0">
                <a:solidFill>
                  <a:srgbClr val="B13F9A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‹N°›</a:t>
            </a:fld>
            <a:endParaRPr lang="en-CA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550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D6347281-EE70-4CD8-915C-60A49591DDFE}" type="datetime">
              <a:rPr lang="en-CA" sz="1000" b="0" strike="noStrike" spc="-1" smtClean="0">
                <a:solidFill>
                  <a:srgbClr val="B13F9A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2020-02-25</a:t>
            </a:fld>
            <a:endParaRPr lang="en-CA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86798BA-F6B4-44D9-BC97-5EC0398D61DA}" type="slidenum">
              <a:rPr lang="en-CA" sz="1100" b="0" strike="noStrike" spc="-1" smtClean="0">
                <a:solidFill>
                  <a:srgbClr val="B13F9A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‹N°›</a:t>
            </a:fld>
            <a:endParaRPr lang="en-CA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4945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D6347281-EE70-4CD8-915C-60A49591DDFE}" type="datetime">
              <a:rPr lang="en-CA" sz="1000" b="0" strike="noStrike" spc="-1" smtClean="0">
                <a:solidFill>
                  <a:srgbClr val="B13F9A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2020-02-25</a:t>
            </a:fld>
            <a:endParaRPr lang="en-CA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86798BA-F6B4-44D9-BC97-5EC0398D61DA}" type="slidenum">
              <a:rPr lang="en-CA" sz="1100" b="0" strike="noStrike" spc="-1" smtClean="0">
                <a:solidFill>
                  <a:srgbClr val="B13F9A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‹N°›</a:t>
            </a:fld>
            <a:endParaRPr lang="en-CA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4223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D6347281-EE70-4CD8-915C-60A49591DDFE}" type="datetime">
              <a:rPr lang="en-CA" sz="1000" b="0" strike="noStrike" spc="-1" smtClean="0">
                <a:solidFill>
                  <a:srgbClr val="B13F9A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2020-02-25</a:t>
            </a:fld>
            <a:endParaRPr lang="en-CA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86798BA-F6B4-44D9-BC97-5EC0398D61DA}" type="slidenum">
              <a:rPr lang="en-CA" sz="1100" b="0" strike="noStrike" spc="-1" smtClean="0">
                <a:solidFill>
                  <a:srgbClr val="B13F9A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‹N°›</a:t>
            </a:fld>
            <a:endParaRPr lang="en-CA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3535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D6347281-EE70-4CD8-915C-60A49591DDFE}" type="datetime">
              <a:rPr lang="en-CA" sz="1000" b="0" strike="noStrike" spc="-1" smtClean="0">
                <a:solidFill>
                  <a:srgbClr val="B13F9A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2020-02-25</a:t>
            </a:fld>
            <a:endParaRPr lang="en-CA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86798BA-F6B4-44D9-BC97-5EC0398D61DA}" type="slidenum">
              <a:rPr lang="en-CA" sz="1100" b="0" strike="noStrike" spc="-1" smtClean="0">
                <a:solidFill>
                  <a:srgbClr val="B13F9A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‹N°›</a:t>
            </a:fld>
            <a:endParaRPr lang="en-CA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458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85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9560"/>
            <a:ext cx="7238520" cy="4845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7800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CAF2D-607B-435D-9D85-1CFF99C2D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9C320-EEB6-4C85-8C5B-91C96E406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E2CFD-A422-4E17-A5C1-18833A507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7473A-D124-4072-9F9A-CDFBAA8094CC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668753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D6347281-EE70-4CD8-915C-60A49591DDFE}" type="datetime">
              <a:rPr lang="en-CA" sz="1000" b="0" strike="noStrike" spc="-1" smtClean="0">
                <a:solidFill>
                  <a:srgbClr val="B13F9A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2020-02-25</a:t>
            </a:fld>
            <a:endParaRPr lang="en-CA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86798BA-F6B4-44D9-BC97-5EC0398D61DA}" type="slidenum">
              <a:rPr lang="en-CA" sz="1100" b="0" strike="noStrike" spc="-1" smtClean="0">
                <a:solidFill>
                  <a:srgbClr val="B13F9A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‹N°›</a:t>
            </a:fld>
            <a:endParaRPr lang="en-CA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3821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4E9138-564A-4CB4-A1B8-B5DCA3A81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680AC1-E0BD-4627-A043-EB2CA955796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647D2F6-61CB-4002-A4DE-0F608B717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05556AE-78B1-40A0-9988-6B76AB3171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DB08F48-780F-4D0C-8C60-D35F512F7C2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F3671-2AB0-48D8-90F4-32D76F3FE062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61806434-F736-439F-96BF-492D7B5E12F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356181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0ACAB2A-D803-4476-ABAD-990FF772E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4828C1-7802-4FC1-B998-A77B964A4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A92E8B3-11E1-4C9F-9410-5CD204EF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832C3-2138-49B0-B353-CC6D0F4FBFB1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198622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7F0122-3252-4E37-AF94-41122B65D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6953F-C4FE-4AC6-BACB-BCF0D169E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5B77D99-5BAA-4BEA-A222-2E9717E53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DCC4CE5-26DB-46A8-BD4E-EB46664A4B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784AFE0-5EC2-44B8-B6DE-BECD761D1BA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FBBB5-DDFF-497E-A79E-80C8DF961766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46EECAE7-0123-4997-B919-5F673B5CCEC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044062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A207A3BF-86E1-42A5-95B2-ED5F71F9FD34}" type="datetime">
              <a:rPr lang="en-CA" sz="10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2020-02-25</a:t>
            </a:fld>
            <a:endParaRPr lang="en-CA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86D845C-4C74-49D3-943D-931D08370808}" type="slidenum">
              <a:rPr lang="en-CA" sz="11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‹N°›</a:t>
            </a:fld>
            <a:endParaRPr lang="en-CA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5951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D6347281-EE70-4CD8-915C-60A49591DDFE}" type="datetime">
              <a:rPr lang="en-CA" sz="1000" b="0" strike="noStrike" spc="-1" smtClean="0">
                <a:solidFill>
                  <a:srgbClr val="B13F9A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2020-02-25</a:t>
            </a:fld>
            <a:endParaRPr lang="en-CA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86798BA-F6B4-44D9-BC97-5EC0398D61DA}" type="slidenum">
              <a:rPr lang="en-CA" sz="1100" b="0" strike="noStrike" spc="-1" smtClean="0">
                <a:solidFill>
                  <a:srgbClr val="B13F9A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‹N°›</a:t>
            </a:fld>
            <a:endParaRPr lang="en-CA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505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D6347281-EE70-4CD8-915C-60A49591DDFE}" type="datetime">
              <a:rPr lang="en-CA" sz="1000" b="0" strike="noStrike" spc="-1" smtClean="0">
                <a:solidFill>
                  <a:srgbClr val="B13F9A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2020-02-25</a:t>
            </a:fld>
            <a:endParaRPr lang="en-CA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86798BA-F6B4-44D9-BC97-5EC0398D61DA}" type="slidenum">
              <a:rPr lang="en-CA" sz="1100" b="0" strike="noStrike" spc="-1" smtClean="0">
                <a:solidFill>
                  <a:srgbClr val="B13F9A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‹N°›</a:t>
            </a:fld>
            <a:endParaRPr lang="en-CA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761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A207A3BF-86E1-42A5-95B2-ED5F71F9FD34}" type="datetime">
              <a:rPr lang="en-CA" sz="10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2020-02-25</a:t>
            </a:fld>
            <a:endParaRPr lang="en-CA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86D845C-4C74-49D3-943D-931D08370808}" type="slidenum">
              <a:rPr lang="en-CA" sz="11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‹N°›</a:t>
            </a:fld>
            <a:endParaRPr lang="en-CA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78855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A207A3BF-86E1-42A5-95B2-ED5F71F9FD34}" type="datetime">
              <a:rPr lang="en-CA" sz="10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2020-02-25</a:t>
            </a:fld>
            <a:endParaRPr lang="en-CA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86D845C-4C74-49D3-943D-931D08370808}" type="slidenum">
              <a:rPr lang="en-CA" sz="11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‹N°›</a:t>
            </a:fld>
            <a:endParaRPr lang="en-CA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75143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D6347281-EE70-4CD8-915C-60A49591DDFE}" type="datetime">
              <a:rPr lang="en-CA" sz="1000" b="0" strike="noStrike" spc="-1" smtClean="0">
                <a:solidFill>
                  <a:srgbClr val="B13F9A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2020-02-25</a:t>
            </a:fld>
            <a:endParaRPr lang="en-CA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86798BA-F6B4-44D9-BC97-5EC0398D61DA}" type="slidenum">
              <a:rPr lang="en-CA" sz="1100" b="0" strike="noStrike" spc="-1" smtClean="0">
                <a:solidFill>
                  <a:srgbClr val="B13F9A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‹N°›</a:t>
            </a:fld>
            <a:endParaRPr lang="en-CA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628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A207A3BF-86E1-42A5-95B2-ED5F71F9FD34}" type="datetime">
              <a:rPr lang="en-CA" sz="10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2020-02-25</a:t>
            </a:fld>
            <a:endParaRPr lang="en-CA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86D845C-4C74-49D3-943D-931D08370808}" type="slidenum">
              <a:rPr lang="en-CA" sz="11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‹N°›</a:t>
            </a:fld>
            <a:endParaRPr lang="en-CA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483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4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lnSpc>
                <a:spcPct val="100000"/>
              </a:lnSpc>
            </a:pPr>
            <a:fld id="{D6347281-EE70-4CD8-915C-60A49591DDFE}" type="datetime">
              <a:rPr lang="en-CA" sz="1000" b="0" strike="noStrike" spc="-1" smtClean="0">
                <a:solidFill>
                  <a:srgbClr val="B13F9A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2020-02-25</a:t>
            </a:fld>
            <a:endParaRPr lang="en-CA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386798BA-F6B4-44D9-BC97-5EC0398D61DA}" type="slidenum">
              <a:rPr lang="en-CA" sz="1100" b="0" strike="noStrike" spc="-1" smtClean="0">
                <a:solidFill>
                  <a:srgbClr val="B13F9A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‹N°›</a:t>
            </a:fld>
            <a:endParaRPr lang="en-CA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660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  <p:sldLayoutId id="2147483821" r:id="rId18"/>
    <p:sldLayoutId id="2147483822" r:id="rId19"/>
    <p:sldLayoutId id="2147483823" r:id="rId20"/>
    <p:sldLayoutId id="2147483824" r:id="rId21"/>
    <p:sldLayoutId id="2147483825" r:id="rId2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5708794" y="1598880"/>
            <a:ext cx="2802600" cy="2080480"/>
          </a:xfrm>
          <a:prstGeom prst="rect">
            <a:avLst/>
          </a:prstGeom>
          <a:noFill/>
          <a:ln>
            <a:noFill/>
          </a:ln>
        </p:spPr>
        <p:txBody>
          <a:bodyPr lIns="45720" tIns="0" rIns="45720" bIns="0" anchor="b"/>
          <a:lstStyle/>
          <a:p>
            <a:pPr algn="ctr">
              <a:lnSpc>
                <a:spcPct val="100000"/>
              </a:lnSpc>
            </a:pPr>
            <a:r>
              <a:rPr lang="en-US" sz="4400" b="1" strike="noStrike" cap="all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Femmes dans la </a:t>
            </a:r>
            <a:r>
              <a:rPr lang="en-US" sz="4400" b="1" strike="noStrike" cap="all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pgm</a:t>
            </a:r>
            <a:endParaRPr lang="en-US" sz="4400" b="0" strike="noStrike" spc="-1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FFFFF"/>
                </a:solidFill>
              </a:u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1426209" y="5209760"/>
            <a:ext cx="6305551" cy="615560"/>
          </a:xfrm>
          <a:prstGeom prst="rect">
            <a:avLst/>
          </a:prstGeom>
          <a:noFill/>
          <a:ln>
            <a:noFill/>
          </a:ln>
        </p:spPr>
        <p:txBody>
          <a:bodyPr lIns="45720" tIns="0" rIns="45720" bIns="0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CA" sz="3200" b="1" strike="noStrike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Nouveux</a:t>
            </a:r>
            <a:r>
              <a:rPr lang="en-CA" sz="3200" b="1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en-CA" sz="3200" b="1" strike="noStrike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rôles</a:t>
            </a:r>
            <a:r>
              <a:rPr lang="en-CA" sz="3200" b="1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et droits</a:t>
            </a:r>
            <a:endParaRPr lang="en-CA" sz="3200" b="1" strike="noStrike" spc="-1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8203523-F164-4351-B418-4F050DE7A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99" y="1738360"/>
            <a:ext cx="5121000" cy="2867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2">
            <a:extLst>
              <a:ext uri="{FF2B5EF4-FFF2-40B4-BE49-F238E27FC236}">
                <a16:creationId xmlns:a16="http://schemas.microsoft.com/office/drawing/2014/main" id="{E43006C0-9CF0-4AD0-9C72-B3F9942A80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4307D36E-6608-46E6-857A-E172960BB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25" name="Rectangle 124">
            <a:extLst>
              <a:ext uri="{FF2B5EF4-FFF2-40B4-BE49-F238E27FC236}">
                <a16:creationId xmlns:a16="http://schemas.microsoft.com/office/drawing/2014/main" id="{A1B1FB5C-02AC-4A11-9B9E-D6FAE4AA1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7" name="Picture 2">
            <a:extLst>
              <a:ext uri="{FF2B5EF4-FFF2-40B4-BE49-F238E27FC236}">
                <a16:creationId xmlns:a16="http://schemas.microsoft.com/office/drawing/2014/main" id="{3F72C88A-0506-4B12-8C66-DC9535260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/>
          <p:cNvPicPr/>
          <p:nvPr/>
        </p:nvPicPr>
        <p:blipFill rotWithShape="1">
          <a:blip r:embed="rId4"/>
          <a:srcRect l="19796" r="16980" b="1"/>
          <a:stretch/>
        </p:blipFill>
        <p:spPr>
          <a:xfrm>
            <a:off x="5917893" y="1598677"/>
            <a:ext cx="2570319" cy="4360443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BE8C338B-9565-4F98-872C-2008B624B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9" name="TextShape 1"/>
          <p:cNvSpPr txBox="1"/>
          <p:nvPr/>
        </p:nvSpPr>
        <p:spPr>
          <a:xfrm>
            <a:off x="685332" y="640831"/>
            <a:ext cx="4923153" cy="1573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strike="noStrike" cap="all" spc="-1"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Les femmes et la prohibition</a:t>
            </a:r>
            <a:endParaRPr lang="en-US" sz="3600" b="0" strike="noStrike" cap="all" spc="-1">
              <a:uFill>
                <a:solidFill>
                  <a:srgbClr val="FFFFFF"/>
                </a:solidFill>
              </a:uFill>
              <a:latin typeface="+mj-lt"/>
              <a:ea typeface="+mj-ea"/>
              <a:cs typeface="+mj-cs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309409" y="2050517"/>
            <a:ext cx="5299075" cy="4360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spcBef>
                <a:spcPts val="601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cap="all" spc="-1" dirty="0">
                <a:uFill>
                  <a:solidFill>
                    <a:srgbClr val="FFFFFF"/>
                  </a:solidFill>
                </a:uFill>
              </a:rPr>
              <a:t>Le Canada </a:t>
            </a:r>
            <a:r>
              <a:rPr lang="en-US" sz="1600" cap="all" spc="-1" dirty="0" err="1">
                <a:uFill>
                  <a:solidFill>
                    <a:srgbClr val="FFFFFF"/>
                  </a:solidFill>
                </a:uFill>
              </a:rPr>
              <a:t>était</a:t>
            </a:r>
            <a:r>
              <a:rPr lang="en-US" sz="1600" cap="all" spc="-1" dirty="0">
                <a:uFill>
                  <a:solidFill>
                    <a:srgbClr val="FFFFFF"/>
                  </a:solidFill>
                </a:uFill>
              </a:rPr>
              <a:t> un pays </a:t>
            </a:r>
            <a:r>
              <a:rPr lang="en-US" sz="1600" cap="all" spc="-1" dirty="0" err="1">
                <a:uFill>
                  <a:solidFill>
                    <a:srgbClr val="FFFFFF"/>
                  </a:solidFill>
                </a:uFill>
              </a:rPr>
              <a:t>où</a:t>
            </a:r>
            <a:r>
              <a:rPr lang="en-US" sz="1600" cap="all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1600" cap="all" spc="-1" dirty="0" err="1">
                <a:uFill>
                  <a:solidFill>
                    <a:srgbClr val="FFFFFF"/>
                  </a:solidFill>
                </a:uFill>
              </a:rPr>
              <a:t>il</a:t>
            </a:r>
            <a:r>
              <a:rPr lang="en-US" sz="1600" cap="all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1600" cap="all" spc="-1" dirty="0" err="1">
                <a:uFill>
                  <a:solidFill>
                    <a:srgbClr val="FFFFFF"/>
                  </a:solidFill>
                </a:uFill>
              </a:rPr>
              <a:t>était</a:t>
            </a:r>
            <a:r>
              <a:rPr lang="en-US" sz="1600" cap="all" spc="-1" dirty="0">
                <a:uFill>
                  <a:solidFill>
                    <a:srgbClr val="FFFFFF"/>
                  </a:solidFill>
                </a:uFill>
              </a:rPr>
              <a:t> difficile de </a:t>
            </a:r>
            <a:r>
              <a:rPr lang="en-US" sz="1600" cap="all" spc="-1" dirty="0" err="1">
                <a:uFill>
                  <a:solidFill>
                    <a:srgbClr val="FFFFFF"/>
                  </a:solidFill>
                </a:uFill>
              </a:rPr>
              <a:t>boire</a:t>
            </a:r>
            <a:r>
              <a:rPr lang="en-US" sz="1600" cap="all" spc="-1" dirty="0"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 indent="-228600">
              <a:lnSpc>
                <a:spcPct val="110000"/>
              </a:lnSpc>
              <a:spcBef>
                <a:spcPts val="601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cap="all" spc="-1" dirty="0">
                <a:uFill>
                  <a:solidFill>
                    <a:srgbClr val="FFFFFF"/>
                  </a:solidFill>
                </a:uFill>
              </a:rPr>
              <a:t>Beaucoup </a:t>
            </a:r>
            <a:r>
              <a:rPr lang="en-US" sz="1600" cap="all" spc="-1" dirty="0" err="1">
                <a:uFill>
                  <a:solidFill>
                    <a:srgbClr val="FFFFFF"/>
                  </a:solidFill>
                </a:uFill>
              </a:rPr>
              <a:t>d’hommes</a:t>
            </a:r>
            <a:r>
              <a:rPr lang="en-US" sz="1600" cap="all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1600" cap="all" spc="-1" dirty="0" err="1">
                <a:uFill>
                  <a:solidFill>
                    <a:srgbClr val="FFFFFF"/>
                  </a:solidFill>
                </a:uFill>
              </a:rPr>
              <a:t>gaspillaient</a:t>
            </a:r>
            <a:r>
              <a:rPr lang="en-US" sz="1600" cap="all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1600" cap="all" spc="-1" dirty="0" err="1">
                <a:uFill>
                  <a:solidFill>
                    <a:srgbClr val="FFFFFF"/>
                  </a:solidFill>
                </a:uFill>
              </a:rPr>
              <a:t>leur</a:t>
            </a:r>
            <a:r>
              <a:rPr lang="en-US" sz="1600" cap="all" spc="-1" dirty="0">
                <a:uFill>
                  <a:solidFill>
                    <a:srgbClr val="FFFFFF"/>
                  </a:solidFill>
                </a:uFill>
              </a:rPr>
              <a:t> argent dans les bars.</a:t>
            </a:r>
          </a:p>
          <a:p>
            <a:pPr indent="-228600">
              <a:lnSpc>
                <a:spcPct val="110000"/>
              </a:lnSpc>
              <a:spcBef>
                <a:spcPts val="601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cap="all" spc="-1" dirty="0">
                <a:uFill>
                  <a:solidFill>
                    <a:srgbClr val="FFFFFF"/>
                  </a:solidFill>
                </a:uFill>
              </a:rPr>
              <a:t>De plus, le </a:t>
            </a:r>
            <a:r>
              <a:rPr lang="en-US" sz="1600" cap="all" spc="-1" dirty="0" err="1">
                <a:uFill>
                  <a:solidFill>
                    <a:srgbClr val="FFFFFF"/>
                  </a:solidFill>
                </a:uFill>
              </a:rPr>
              <a:t>taux</a:t>
            </a:r>
            <a:r>
              <a:rPr lang="en-US" sz="1600" cap="all" spc="-1" dirty="0">
                <a:uFill>
                  <a:solidFill>
                    <a:srgbClr val="FFFFFF"/>
                  </a:solidFill>
                </a:uFill>
              </a:rPr>
              <a:t> de violence </a:t>
            </a:r>
            <a:r>
              <a:rPr lang="en-US" sz="1600" cap="all" spc="-1" dirty="0" err="1">
                <a:uFill>
                  <a:solidFill>
                    <a:srgbClr val="FFFFFF"/>
                  </a:solidFill>
                </a:uFill>
              </a:rPr>
              <a:t>familiale</a:t>
            </a:r>
            <a:r>
              <a:rPr lang="en-US" sz="1600" cap="all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1600" cap="all" spc="-1" dirty="0" err="1">
                <a:uFill>
                  <a:solidFill>
                    <a:srgbClr val="FFFFFF"/>
                  </a:solidFill>
                </a:uFill>
              </a:rPr>
              <a:t>était</a:t>
            </a:r>
            <a:r>
              <a:rPr lang="en-US" sz="1600" cap="all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1600" cap="all" spc="-1" dirty="0" err="1">
                <a:uFill>
                  <a:solidFill>
                    <a:srgbClr val="FFFFFF"/>
                  </a:solidFill>
                </a:uFill>
              </a:rPr>
              <a:t>très</a:t>
            </a:r>
            <a:r>
              <a:rPr lang="en-US" sz="1600" cap="all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1600" cap="all" spc="-1" dirty="0" err="1">
                <a:uFill>
                  <a:solidFill>
                    <a:srgbClr val="FFFFFF"/>
                  </a:solidFill>
                </a:uFill>
              </a:rPr>
              <a:t>élevé</a:t>
            </a:r>
            <a:r>
              <a:rPr lang="en-US" sz="1600" cap="all" spc="-1" dirty="0"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 indent="-228600">
              <a:lnSpc>
                <a:spcPct val="110000"/>
              </a:lnSpc>
              <a:spcBef>
                <a:spcPts val="601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cap="all" spc="-1" dirty="0">
                <a:uFill>
                  <a:solidFill>
                    <a:srgbClr val="FFFFFF"/>
                  </a:solidFill>
                </a:uFill>
              </a:rPr>
              <a:t>Un </a:t>
            </a:r>
            <a:r>
              <a:rPr lang="en-US" sz="1600" cap="all" spc="-1" dirty="0" err="1">
                <a:uFill>
                  <a:solidFill>
                    <a:srgbClr val="FFFFFF"/>
                  </a:solidFill>
                </a:uFill>
              </a:rPr>
              <a:t>groupe</a:t>
            </a:r>
            <a:r>
              <a:rPr lang="en-US" sz="1600" cap="all" spc="-1" dirty="0">
                <a:uFill>
                  <a:solidFill>
                    <a:srgbClr val="FFFFFF"/>
                  </a:solidFill>
                </a:uFill>
              </a:rPr>
              <a:t> de femmes </a:t>
            </a:r>
            <a:r>
              <a:rPr lang="en-US" sz="1600" cap="all" spc="-1" dirty="0" err="1">
                <a:uFill>
                  <a:solidFill>
                    <a:srgbClr val="FFFFFF"/>
                  </a:solidFill>
                </a:uFill>
              </a:rPr>
              <a:t>réclamait</a:t>
            </a:r>
            <a:r>
              <a:rPr lang="en-US" sz="1600" cap="all" spc="-1" dirty="0">
                <a:uFill>
                  <a:solidFill>
                    <a:srgbClr val="FFFFFF"/>
                  </a:solidFill>
                </a:uFill>
              </a:rPr>
              <a:t> des </a:t>
            </a:r>
            <a:r>
              <a:rPr lang="en-US" sz="1600" cap="all" spc="-1" dirty="0" err="1">
                <a:uFill>
                  <a:solidFill>
                    <a:srgbClr val="FFFFFF"/>
                  </a:solidFill>
                </a:uFill>
              </a:rPr>
              <a:t>lois</a:t>
            </a:r>
            <a:r>
              <a:rPr lang="en-US" sz="1600" cap="all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1600" cap="all" spc="-1" dirty="0" err="1">
                <a:uFill>
                  <a:solidFill>
                    <a:srgbClr val="FFFFFF"/>
                  </a:solidFill>
                </a:uFill>
              </a:rPr>
              <a:t>contre</a:t>
            </a:r>
            <a:r>
              <a:rPr lang="en-US" sz="1600" cap="all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1600" cap="all" spc="-1" dirty="0" err="1">
                <a:uFill>
                  <a:solidFill>
                    <a:srgbClr val="FFFFFF"/>
                  </a:solidFill>
                </a:uFill>
              </a:rPr>
              <a:t>l’alcool</a:t>
            </a:r>
            <a:r>
              <a:rPr lang="en-US" sz="1600" cap="all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1600" cap="all" spc="-1" dirty="0" err="1">
                <a:uFill>
                  <a:solidFill>
                    <a:srgbClr val="FFFFFF"/>
                  </a:solidFill>
                </a:uFill>
              </a:rPr>
              <a:t>depuis</a:t>
            </a:r>
            <a:r>
              <a:rPr lang="en-US" sz="1600" cap="all" spc="-1" dirty="0">
                <a:uFill>
                  <a:solidFill>
                    <a:srgbClr val="FFFFFF"/>
                  </a:solidFill>
                </a:uFill>
              </a:rPr>
              <a:t> des </a:t>
            </a:r>
            <a:r>
              <a:rPr lang="en-US" sz="1600" cap="all" spc="-1" dirty="0" err="1">
                <a:uFill>
                  <a:solidFill>
                    <a:srgbClr val="FFFFFF"/>
                  </a:solidFill>
                </a:uFill>
              </a:rPr>
              <a:t>années</a:t>
            </a:r>
            <a:r>
              <a:rPr lang="en-US" sz="1600" cap="all" spc="-1" dirty="0"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 indent="-228600">
              <a:lnSpc>
                <a:spcPct val="110000"/>
              </a:lnSpc>
              <a:spcBef>
                <a:spcPts val="601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cap="all" spc="-1" dirty="0">
                <a:uFill>
                  <a:solidFill>
                    <a:srgbClr val="FFFFFF"/>
                  </a:solidFill>
                </a:uFill>
              </a:rPr>
              <a:t>Pendant la guerre, le </a:t>
            </a:r>
            <a:r>
              <a:rPr lang="en-US" sz="1600" cap="all" spc="-1" dirty="0" err="1">
                <a:uFill>
                  <a:solidFill>
                    <a:srgbClr val="FFFFFF"/>
                  </a:solidFill>
                </a:uFill>
              </a:rPr>
              <a:t>besoin</a:t>
            </a:r>
            <a:r>
              <a:rPr lang="en-US" sz="1600" cap="all" spc="-1" dirty="0">
                <a:uFill>
                  <a:solidFill>
                    <a:srgbClr val="FFFFFF"/>
                  </a:solidFill>
                </a:uFill>
              </a:rPr>
              <a:t> de </a:t>
            </a:r>
            <a:r>
              <a:rPr lang="en-US" sz="1600" cap="all" spc="-1" dirty="0" err="1">
                <a:uFill>
                  <a:solidFill>
                    <a:srgbClr val="FFFFFF"/>
                  </a:solidFill>
                </a:uFill>
              </a:rPr>
              <a:t>sécurité</a:t>
            </a:r>
            <a:r>
              <a:rPr lang="en-US" sz="1600" cap="all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1600" cap="all" spc="-1" dirty="0" err="1">
                <a:uFill>
                  <a:solidFill>
                    <a:srgbClr val="FFFFFF"/>
                  </a:solidFill>
                </a:uFill>
              </a:rPr>
              <a:t>publique</a:t>
            </a:r>
            <a:r>
              <a:rPr lang="en-US" sz="1600" cap="all" spc="-1" dirty="0">
                <a:uFill>
                  <a:solidFill>
                    <a:srgbClr val="FFFFFF"/>
                  </a:solidFill>
                </a:uFill>
              </a:rPr>
              <a:t> et </a:t>
            </a:r>
            <a:r>
              <a:rPr lang="en-US" sz="1600" cap="all" spc="-1" dirty="0" err="1">
                <a:uFill>
                  <a:solidFill>
                    <a:srgbClr val="FFFFFF"/>
                  </a:solidFill>
                </a:uFill>
              </a:rPr>
              <a:t>l’augmentation</a:t>
            </a:r>
            <a:r>
              <a:rPr lang="en-US" sz="1600" cap="all" spc="-1" dirty="0">
                <a:uFill>
                  <a:solidFill>
                    <a:srgbClr val="FFFFFF"/>
                  </a:solidFill>
                </a:uFill>
              </a:rPr>
              <a:t> de la production </a:t>
            </a:r>
            <a:r>
              <a:rPr lang="en-US" sz="1600" cap="all" spc="-1" dirty="0" err="1">
                <a:uFill>
                  <a:solidFill>
                    <a:srgbClr val="FFFFFF"/>
                  </a:solidFill>
                </a:uFill>
              </a:rPr>
              <a:t>alimentaire</a:t>
            </a:r>
            <a:r>
              <a:rPr lang="en-US" sz="1600" cap="all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1600" cap="all" spc="-1" dirty="0" err="1">
                <a:uFill>
                  <a:solidFill>
                    <a:srgbClr val="FFFFFF"/>
                  </a:solidFill>
                </a:uFill>
              </a:rPr>
              <a:t>ont</a:t>
            </a:r>
            <a:r>
              <a:rPr lang="en-US" sz="1600" cap="all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1600" cap="all" spc="-1" dirty="0" err="1">
                <a:uFill>
                  <a:solidFill>
                    <a:srgbClr val="FFFFFF"/>
                  </a:solidFill>
                </a:uFill>
              </a:rPr>
              <a:t>incité</a:t>
            </a:r>
            <a:r>
              <a:rPr lang="en-US" sz="1600" cap="all" spc="-1" dirty="0">
                <a:uFill>
                  <a:solidFill>
                    <a:srgbClr val="FFFFFF"/>
                  </a:solidFill>
                </a:uFill>
              </a:rPr>
              <a:t> de </a:t>
            </a:r>
            <a:r>
              <a:rPr lang="en-US" sz="1600" cap="all" spc="-1" dirty="0" err="1">
                <a:uFill>
                  <a:solidFill>
                    <a:srgbClr val="FFFFFF"/>
                  </a:solidFill>
                </a:uFill>
              </a:rPr>
              <a:t>nombreux</a:t>
            </a:r>
            <a:r>
              <a:rPr lang="en-US" sz="1600" cap="all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1600" cap="all" spc="-1" dirty="0" err="1">
                <a:uFill>
                  <a:solidFill>
                    <a:srgbClr val="FFFFFF"/>
                  </a:solidFill>
                </a:uFill>
              </a:rPr>
              <a:t>membres</a:t>
            </a:r>
            <a:r>
              <a:rPr lang="en-US" sz="1600" cap="all" spc="-1" dirty="0">
                <a:uFill>
                  <a:solidFill>
                    <a:srgbClr val="FFFFFF"/>
                  </a:solidFill>
                </a:uFill>
              </a:rPr>
              <a:t> du </a:t>
            </a:r>
            <a:r>
              <a:rPr lang="en-US" sz="1600" cap="all" spc="-1" dirty="0" err="1">
                <a:uFill>
                  <a:solidFill>
                    <a:srgbClr val="FFFFFF"/>
                  </a:solidFill>
                </a:uFill>
              </a:rPr>
              <a:t>gouvernement</a:t>
            </a:r>
            <a:r>
              <a:rPr lang="en-US" sz="1600" cap="all" spc="-1" dirty="0">
                <a:uFill>
                  <a:solidFill>
                    <a:srgbClr val="FFFFFF"/>
                  </a:solidFill>
                </a:uFill>
              </a:rPr>
              <a:t> à </a:t>
            </a:r>
            <a:r>
              <a:rPr lang="en-US" sz="1600" cap="all" spc="-1" dirty="0" err="1">
                <a:uFill>
                  <a:solidFill>
                    <a:srgbClr val="FFFFFF"/>
                  </a:solidFill>
                </a:uFill>
              </a:rPr>
              <a:t>écouter</a:t>
            </a:r>
            <a:r>
              <a:rPr lang="en-US" sz="1600" cap="all" spc="-1" dirty="0">
                <a:uFill>
                  <a:solidFill>
                    <a:srgbClr val="FFFFFF"/>
                  </a:solidFill>
                </a:uFill>
              </a:rPr>
              <a:t> les </a:t>
            </a:r>
            <a:r>
              <a:rPr lang="en-US" sz="1600" cap="all" spc="-1" dirty="0" err="1">
                <a:uFill>
                  <a:solidFill>
                    <a:srgbClr val="FFFFFF"/>
                  </a:solidFill>
                </a:uFill>
              </a:rPr>
              <a:t>préoccupations</a:t>
            </a:r>
            <a:r>
              <a:rPr lang="en-US" sz="1600" cap="all" spc="-1" dirty="0">
                <a:uFill>
                  <a:solidFill>
                    <a:srgbClr val="FFFFFF"/>
                  </a:solidFill>
                </a:uFill>
              </a:rPr>
              <a:t> des femmes au </a:t>
            </a:r>
            <a:r>
              <a:rPr lang="en-US" sz="1600" cap="all" spc="-1" dirty="0" err="1">
                <a:uFill>
                  <a:solidFill>
                    <a:srgbClr val="FFFFFF"/>
                  </a:solidFill>
                </a:uFill>
              </a:rPr>
              <a:t>sujet</a:t>
            </a:r>
            <a:r>
              <a:rPr lang="en-US" sz="1600" cap="all" spc="-1" dirty="0">
                <a:uFill>
                  <a:solidFill>
                    <a:srgbClr val="FFFFFF"/>
                  </a:solidFill>
                </a:uFill>
              </a:rPr>
              <a:t> de </a:t>
            </a:r>
            <a:r>
              <a:rPr lang="en-US" sz="1600" cap="all" spc="-1" dirty="0" err="1">
                <a:uFill>
                  <a:solidFill>
                    <a:srgbClr val="FFFFFF"/>
                  </a:solidFill>
                </a:uFill>
              </a:rPr>
              <a:t>l’alcool</a:t>
            </a:r>
            <a:r>
              <a:rPr lang="en-US" sz="1600" cap="all" spc="-1" dirty="0"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 indent="-228600">
              <a:lnSpc>
                <a:spcPct val="110000"/>
              </a:lnSpc>
              <a:spcBef>
                <a:spcPts val="601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cap="all" spc="-1" dirty="0" err="1">
                <a:uFill>
                  <a:solidFill>
                    <a:srgbClr val="FFFFFF"/>
                  </a:solidFill>
                </a:uFill>
              </a:rPr>
              <a:t>En</a:t>
            </a:r>
            <a:r>
              <a:rPr lang="en-US" sz="1600" cap="all" spc="-1" dirty="0">
                <a:uFill>
                  <a:solidFill>
                    <a:srgbClr val="FFFFFF"/>
                  </a:solidFill>
                </a:uFill>
              </a:rPr>
              <a:t> 1918, la production, la distribution et la </a:t>
            </a:r>
            <a:r>
              <a:rPr lang="en-US" sz="1600" cap="all" spc="-1" dirty="0" err="1">
                <a:uFill>
                  <a:solidFill>
                    <a:srgbClr val="FFFFFF"/>
                  </a:solidFill>
                </a:uFill>
              </a:rPr>
              <a:t>consommation</a:t>
            </a:r>
            <a:r>
              <a:rPr lang="en-US" sz="1600" cap="all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1600" cap="all" spc="-1" dirty="0" err="1">
                <a:uFill>
                  <a:solidFill>
                    <a:srgbClr val="FFFFFF"/>
                  </a:solidFill>
                </a:uFill>
              </a:rPr>
              <a:t>d’alcool</a:t>
            </a:r>
            <a:r>
              <a:rPr lang="en-US" sz="1600" cap="all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1600" cap="all" spc="-1" dirty="0" err="1">
                <a:uFill>
                  <a:solidFill>
                    <a:srgbClr val="FFFFFF"/>
                  </a:solidFill>
                </a:uFill>
              </a:rPr>
              <a:t>étaient</a:t>
            </a:r>
            <a:r>
              <a:rPr lang="en-US" sz="1600" cap="all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1600" cap="all" spc="-1" dirty="0" err="1">
                <a:uFill>
                  <a:solidFill>
                    <a:srgbClr val="FFFFFF"/>
                  </a:solidFill>
                </a:uFill>
              </a:rPr>
              <a:t>illÉgales</a:t>
            </a:r>
            <a:r>
              <a:rPr lang="en-US" sz="1600" cap="all" spc="-1" dirty="0">
                <a:uFill>
                  <a:solidFill>
                    <a:srgbClr val="FFFFFF"/>
                  </a:solidFill>
                </a:uFill>
              </a:rPr>
              <a:t>.</a:t>
            </a:r>
            <a:endParaRPr lang="en-US" sz="1600" b="0" strike="noStrike" cap="all" spc="-1" dirty="0"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457200" y="320040"/>
            <a:ext cx="7238520" cy="1142640"/>
          </a:xfrm>
          <a:prstGeom prst="rect">
            <a:avLst/>
          </a:prstGeom>
          <a:noFill/>
          <a:ln>
            <a:noFill/>
          </a:ln>
        </p:spPr>
        <p:txBody>
          <a:bodyPr lIns="45720" tIns="0" rIns="45720" bIns="0" anchor="b"/>
          <a:lstStyle/>
          <a:p>
            <a:pPr algn="ctr">
              <a:lnSpc>
                <a:spcPct val="100000"/>
              </a:lnSpc>
            </a:pPr>
            <a:r>
              <a:rPr lang="en-US" sz="3800" b="1" cap="all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Les </a:t>
            </a:r>
            <a:r>
              <a:rPr lang="en-US" sz="3800" b="1" strike="noStrike" cap="all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Suffragettes </a:t>
            </a:r>
            <a:endParaRPr lang="en-US" sz="3800" b="0" strike="noStrike" spc="-1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457200" y="1609560"/>
            <a:ext cx="3809520" cy="4845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fr-CA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Compte tenu des grands sacrifices consentis par les femmes et de la nouvelle confiance qu’elles ressentaient, de nombreuses femmes ont exercé des pressions pour obtenir le droit de vote.</a:t>
            </a: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fr-CA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Le mouvement était si fort que le gouvernement canadien a permis aux femmes de voter aux élections de 1917.</a:t>
            </a:r>
            <a:endParaRPr lang="en-US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104" name="Picture 2"/>
          <p:cNvPicPr/>
          <p:nvPr/>
        </p:nvPicPr>
        <p:blipFill>
          <a:blip r:embed="rId2"/>
          <a:stretch/>
        </p:blipFill>
        <p:spPr>
          <a:xfrm>
            <a:off x="5022800" y="1978000"/>
            <a:ext cx="3041280" cy="371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a030212">
            <a:extLst>
              <a:ext uri="{FF2B5EF4-FFF2-40B4-BE49-F238E27FC236}">
                <a16:creationId xmlns:a16="http://schemas.microsoft.com/office/drawing/2014/main" id="{50833528-CB4F-4306-95AA-60E6407E2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7" y="1857375"/>
            <a:ext cx="2836863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3">
            <a:extLst>
              <a:ext uri="{FF2B5EF4-FFF2-40B4-BE49-F238E27FC236}">
                <a16:creationId xmlns:a16="http://schemas.microsoft.com/office/drawing/2014/main" id="{6E276C03-C938-4EA8-AD87-A5458723526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Défis</a:t>
            </a:r>
            <a:r>
              <a:rPr lang="en-US" alt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pour les droits de la femme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71804B73-8D70-4F02-8949-7385B4AF7E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5257800" cy="48006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endParaRPr lang="en-US" altLang="fr-FR" b="1"/>
          </a:p>
          <a:p>
            <a:pPr>
              <a:buFont typeface="Calibri" panose="020F0502020204030204" pitchFamily="34" charset="0"/>
              <a:buNone/>
            </a:pPr>
            <a:r>
              <a:rPr lang="fr-CA" altLang="fr-FR" sz="2800"/>
              <a:t>-Les femmes voulaient participer à la prise de décisions pour le pays.</a:t>
            </a:r>
          </a:p>
          <a:p>
            <a:pPr>
              <a:buFont typeface="Calibri" panose="020F0502020204030204" pitchFamily="34" charset="0"/>
              <a:buNone/>
            </a:pPr>
            <a:r>
              <a:rPr lang="fr-CA" altLang="fr-FR" sz="2800"/>
              <a:t>-Suffragistes : Nellie McClung</a:t>
            </a:r>
          </a:p>
          <a:p>
            <a:pPr>
              <a:buFont typeface="Calibri" panose="020F0502020204030204" pitchFamily="34" charset="0"/>
              <a:buNone/>
            </a:pPr>
            <a:r>
              <a:rPr lang="fr-CA" altLang="fr-FR" sz="2800"/>
              <a:t>-Le but principal était de gagner le droit de vote.</a:t>
            </a:r>
          </a:p>
          <a:p>
            <a:pPr>
              <a:buFont typeface="Calibri" panose="020F0502020204030204" pitchFamily="34" charset="0"/>
              <a:buNone/>
            </a:pPr>
            <a:r>
              <a:rPr lang="fr-CA" altLang="fr-FR" sz="2800"/>
              <a:t>-Loi de 1917 sur les élections en temps de guerre.</a:t>
            </a:r>
            <a:endParaRPr lang="en-US" altLang="fr-FR"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 3">
            <a:extLst>
              <a:ext uri="{FF2B5EF4-FFF2-40B4-BE49-F238E27FC236}">
                <a16:creationId xmlns:a16="http://schemas.microsoft.com/office/drawing/2014/main" id="{37E8FCD6-1A32-4579-AD53-AE1E0410A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4808538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Image 4">
            <a:extLst>
              <a:ext uri="{FF2B5EF4-FFF2-40B4-BE49-F238E27FC236}">
                <a16:creationId xmlns:a16="http://schemas.microsoft.com/office/drawing/2014/main" id="{C7702BFE-EC58-4901-9317-8D8181121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38400"/>
            <a:ext cx="2819400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D5E9830-A432-4EFF-8A86-C2F8F22EF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03" y="1336040"/>
            <a:ext cx="7288425" cy="418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75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457200" y="320040"/>
            <a:ext cx="7238520" cy="1142640"/>
          </a:xfrm>
          <a:prstGeom prst="rect">
            <a:avLst/>
          </a:prstGeom>
          <a:noFill/>
          <a:ln>
            <a:noFill/>
          </a:ln>
        </p:spPr>
        <p:txBody>
          <a:bodyPr lIns="45720" tIns="0" rIns="45720" bIns="0" anchor="b"/>
          <a:lstStyle/>
          <a:p>
            <a:pPr>
              <a:lnSpc>
                <a:spcPct val="100000"/>
              </a:lnSpc>
            </a:pPr>
            <a:r>
              <a:rPr lang="en-US" sz="3800" b="1" strike="noStrike" cap="all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Point </a:t>
            </a:r>
            <a:r>
              <a:rPr lang="en-US" sz="3800" b="1" strike="noStrike" cap="all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saillants</a:t>
            </a:r>
            <a:endParaRPr lang="en-US" sz="3800" b="0" strike="noStrike" spc="-1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457200" y="1609560"/>
            <a:ext cx="7238520" cy="4845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</a:pPr>
            <a:r>
              <a:rPr lang="fr-CA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Les femmes avaient peu de droits au Canada avant la PGM.</a:t>
            </a: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</a:pPr>
            <a:r>
              <a:rPr lang="fr-CA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Pendant la PGM, les femmes ont accepté de nouveaux emplois, porté de nouveaux vêtements et ont découvert une nouvelle confiance.</a:t>
            </a: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</a:pPr>
            <a:r>
              <a:rPr lang="fr-CA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Les femmes étaient les plus responsables de l’adoption de la prohibition (pas d’alcool).</a:t>
            </a: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</a:pPr>
            <a:r>
              <a:rPr lang="fr-CA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Les femmes ont obtenu le droit de vote en 1917.</a:t>
            </a:r>
            <a:endParaRPr lang="en-US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>
            <a:extLst>
              <a:ext uri="{FF2B5EF4-FFF2-40B4-BE49-F238E27FC236}">
                <a16:creationId xmlns:a16="http://schemas.microsoft.com/office/drawing/2014/main" id="{97BFD58B-6E2E-482E-AFD3-6FF5529B3A3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822325" y="287338"/>
            <a:ext cx="7543800" cy="144938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fr-F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PGM a </a:t>
            </a:r>
            <a:r>
              <a:rPr lang="en-US" altLang="fr-FR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révolutionné</a:t>
            </a:r>
            <a:r>
              <a:rPr lang="en-US" altLang="fr-F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les </a:t>
            </a:r>
            <a:r>
              <a:rPr lang="en-US" altLang="fr-FR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rôles</a:t>
            </a:r>
            <a:r>
              <a:rPr lang="en-US" altLang="fr-F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des femmes!</a:t>
            </a:r>
          </a:p>
        </p:txBody>
      </p:sp>
      <p:pic>
        <p:nvPicPr>
          <p:cNvPr id="23555" name="Picture 8" descr="women-doing-household-chores_64">
            <a:extLst>
              <a:ext uri="{FF2B5EF4-FFF2-40B4-BE49-F238E27FC236}">
                <a16:creationId xmlns:a16="http://schemas.microsoft.com/office/drawing/2014/main" id="{854916A6-11F4-4AF9-8797-8D6EC4EE6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63725"/>
            <a:ext cx="2312988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Image 1">
            <a:extLst>
              <a:ext uri="{FF2B5EF4-FFF2-40B4-BE49-F238E27FC236}">
                <a16:creationId xmlns:a16="http://schemas.microsoft.com/office/drawing/2014/main" id="{70A74956-108D-46A5-8E9B-152D2AA33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78275"/>
            <a:ext cx="31321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Image 2">
            <a:extLst>
              <a:ext uri="{FF2B5EF4-FFF2-40B4-BE49-F238E27FC236}">
                <a16:creationId xmlns:a16="http://schemas.microsoft.com/office/drawing/2014/main" id="{7DD712C7-CB0B-452A-BB54-EE1E35537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1863725"/>
            <a:ext cx="32750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320040"/>
            <a:ext cx="5100320" cy="1142640"/>
          </a:xfrm>
          <a:prstGeom prst="rect">
            <a:avLst/>
          </a:prstGeom>
          <a:noFill/>
          <a:ln>
            <a:noFill/>
          </a:ln>
        </p:spPr>
        <p:txBody>
          <a:bodyPr lIns="45720" tIns="0" rIns="45720" bIns="0" anchor="b"/>
          <a:lstStyle/>
          <a:p>
            <a:pPr>
              <a:lnSpc>
                <a:spcPct val="100000"/>
              </a:lnSpc>
            </a:pPr>
            <a:r>
              <a:rPr lang="en-US" sz="3800" b="1" strike="noStrike" cap="all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Travail des femmes</a:t>
            </a:r>
            <a:endParaRPr lang="en-US" sz="3800" b="0" strike="noStrike" spc="-1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457200" y="1609560"/>
            <a:ext cx="3733560" cy="4845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 fontScale="77500" lnSpcReduction="20000"/>
          </a:bodyPr>
          <a:lstStyle/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</a:pPr>
            <a:r>
              <a:rPr lang="fr-CA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Avant la guerre, les femmes devaient rester à la maison.</a:t>
            </a: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</a:pPr>
            <a:r>
              <a:rPr lang="fr-CA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Les femmes qui travaillaient étaient habituellement célibataires et ne pouvaient trouver d’emploi que comme enseignantes, infirmières ou secrétaires.</a:t>
            </a: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</a:pPr>
            <a:r>
              <a:rPr lang="fr-CA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Aussi, la mode féminine était très contraignante.</a:t>
            </a: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</a:pPr>
            <a:r>
              <a:rPr lang="fr-CA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Les femmes devaient porter de longues robes en tout temps, couvrant les bras, les chevilles et le décolleté.</a:t>
            </a:r>
            <a:endParaRPr lang="en-US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4D35310-B054-48DC-803C-D39DF0E4E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005" y="3688799"/>
            <a:ext cx="2042795" cy="284916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82470E8-667E-41EA-8C62-613CA1D5E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985" y="2042439"/>
            <a:ext cx="2042795" cy="277312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B43D0FB-009B-4F55-9DFC-700542810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4005" y="738527"/>
            <a:ext cx="2042795" cy="2607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>
            <a:extLst>
              <a:ext uri="{FF2B5EF4-FFF2-40B4-BE49-F238E27FC236}">
                <a16:creationId xmlns:a16="http://schemas.microsoft.com/office/drawing/2014/main" id="{9DF77135-940B-47BF-9042-379FFFEF5CD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Efforts des femmes et PGM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0DD820D0-6C40-4944-A13D-45B59BB0C5D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905000"/>
            <a:ext cx="4343400" cy="4724400"/>
          </a:xfrm>
        </p:spPr>
        <p:txBody>
          <a:bodyPr>
            <a:normAutofit fontScale="85000" lnSpcReduction="10000"/>
          </a:bodyPr>
          <a:lstStyle/>
          <a:p>
            <a:r>
              <a:rPr lang="fr-CA" altLang="fr-FR" sz="3300"/>
              <a:t>De la cuisine à l’usine.</a:t>
            </a:r>
          </a:p>
          <a:p>
            <a:r>
              <a:rPr lang="fr-CA" altLang="fr-FR" sz="3300"/>
              <a:t>Payé moins que les hommes.</a:t>
            </a:r>
          </a:p>
          <a:p>
            <a:r>
              <a:rPr lang="fr-CA" altLang="fr-FR" sz="3300"/>
              <a:t>Travaille de longues heures.</a:t>
            </a:r>
          </a:p>
          <a:p>
            <a:r>
              <a:rPr lang="fr-CA" altLang="fr-FR" sz="3300"/>
              <a:t>Travail dur.</a:t>
            </a:r>
          </a:p>
          <a:p>
            <a:r>
              <a:rPr lang="fr-CA" altLang="fr-FR" sz="3300"/>
              <a:t>Première vague de féminisme.</a:t>
            </a:r>
            <a:endParaRPr lang="en-US" altLang="fr-FR" sz="3300"/>
          </a:p>
        </p:txBody>
      </p:sp>
      <p:pic>
        <p:nvPicPr>
          <p:cNvPr id="22532" name="Picture 8" descr="IH162849">
            <a:extLst>
              <a:ext uri="{FF2B5EF4-FFF2-40B4-BE49-F238E27FC236}">
                <a16:creationId xmlns:a16="http://schemas.microsoft.com/office/drawing/2014/main" id="{2C422634-0B57-4A5C-863A-6BDB70E53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66938"/>
            <a:ext cx="3794125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7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78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78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2">
            <a:extLst>
              <a:ext uri="{FF2B5EF4-FFF2-40B4-BE49-F238E27FC236}">
                <a16:creationId xmlns:a16="http://schemas.microsoft.com/office/drawing/2014/main" id="{158DD2C3-C549-410E-9C07-470B18290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A3B4776F-FCA7-4B6B-838A-EA37F4933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EFAF28D0-A216-4DFD-84BB-40944754E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8" name="Picture 2">
            <a:extLst>
              <a:ext uri="{FF2B5EF4-FFF2-40B4-BE49-F238E27FC236}">
                <a16:creationId xmlns:a16="http://schemas.microsoft.com/office/drawing/2014/main" id="{152CD45A-9116-44ED-AFCB-58D570E3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TextShape 1"/>
          <p:cNvSpPr txBox="1"/>
          <p:nvPr/>
        </p:nvSpPr>
        <p:spPr>
          <a:xfrm>
            <a:off x="3961890" y="618517"/>
            <a:ext cx="4391562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strike="noStrike" cap="all" spc="-1" dirty="0"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Femmes Durant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strike="noStrike" cap="all" spc="-1" dirty="0"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la guerre</a:t>
            </a:r>
            <a:endParaRPr lang="en-US" sz="3600" b="0" strike="noStrike" cap="all" spc="-1" dirty="0">
              <a:uFill>
                <a:solidFill>
                  <a:srgbClr val="FFFFFF"/>
                </a:solidFill>
              </a:uFill>
              <a:latin typeface="+mj-lt"/>
              <a:ea typeface="+mj-ea"/>
              <a:cs typeface="+mj-cs"/>
            </a:endParaRPr>
          </a:p>
        </p:txBody>
      </p:sp>
      <p:sp>
        <p:nvSpPr>
          <p:cNvPr id="140" name="Rounded Rectangle 15">
            <a:extLst>
              <a:ext uri="{FF2B5EF4-FFF2-40B4-BE49-F238E27FC236}">
                <a16:creationId xmlns:a16="http://schemas.microsoft.com/office/drawing/2014/main" id="{DE6795B5-CA2C-44B4-B1E1-4BFA35D41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8" y="618517"/>
            <a:ext cx="2996691" cy="5596019"/>
          </a:xfrm>
          <a:prstGeom prst="roundRect">
            <a:avLst>
              <a:gd name="adj" fmla="val 483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B619BE2-F5F4-41BE-A013-52815CB7BC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57" r="14478"/>
          <a:stretch/>
        </p:blipFill>
        <p:spPr>
          <a:xfrm>
            <a:off x="892599" y="783108"/>
            <a:ext cx="2176683" cy="1647125"/>
          </a:xfrm>
          <a:prstGeom prst="roundRect">
            <a:avLst>
              <a:gd name="adj" fmla="val 5301"/>
            </a:avLst>
          </a:prstGeom>
          <a:ln w="82550" cap="sq">
            <a:noFill/>
            <a:miter lim="800000"/>
          </a:ln>
          <a:effectLst/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99527DF-D562-4CB1-982B-AAEA7B8E7C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661" r="-2" b="35160"/>
          <a:stretch/>
        </p:blipFill>
        <p:spPr>
          <a:xfrm>
            <a:off x="877264" y="2593160"/>
            <a:ext cx="2207352" cy="1671678"/>
          </a:xfrm>
          <a:prstGeom prst="roundRect">
            <a:avLst>
              <a:gd name="adj" fmla="val 5301"/>
            </a:avLst>
          </a:prstGeom>
          <a:ln w="82550" cap="sq">
            <a:noFill/>
            <a:miter lim="800000"/>
          </a:ln>
          <a:effectLst/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37C66C6-9279-407C-9818-AD5F71F6AA6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5" b="2038"/>
          <a:stretch/>
        </p:blipFill>
        <p:spPr>
          <a:xfrm>
            <a:off x="876383" y="4402819"/>
            <a:ext cx="2209114" cy="1671678"/>
          </a:xfrm>
          <a:prstGeom prst="roundRect">
            <a:avLst>
              <a:gd name="adj" fmla="val 5301"/>
            </a:avLst>
          </a:prstGeom>
          <a:ln w="82550" cap="sq">
            <a:noFill/>
            <a:miter lim="800000"/>
          </a:ln>
          <a:effectLst/>
        </p:spPr>
      </p:pic>
      <p:sp>
        <p:nvSpPr>
          <p:cNvPr id="92" name="TextShape 2"/>
          <p:cNvSpPr txBox="1"/>
          <p:nvPr/>
        </p:nvSpPr>
        <p:spPr>
          <a:xfrm>
            <a:off x="3799840" y="2001520"/>
            <a:ext cx="5090160" cy="42130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74320" indent="-228600">
              <a:lnSpc>
                <a:spcPct val="110000"/>
              </a:lnSpc>
              <a:spcBef>
                <a:spcPts val="601"/>
              </a:spcBef>
              <a:buClr>
                <a:schemeClr val="tx1"/>
              </a:buClr>
              <a:buSzPct val="73000"/>
              <a:buFont typeface="Arial" panose="020B0604020202020204" pitchFamily="34" charset="0"/>
              <a:buChar char="•"/>
            </a:pPr>
            <a:r>
              <a:rPr lang="en-US" b="1" cap="all" spc="-1" dirty="0" err="1">
                <a:uFill>
                  <a:solidFill>
                    <a:srgbClr val="FFFFFF"/>
                  </a:solidFill>
                </a:uFill>
              </a:rPr>
              <a:t>Alors</a:t>
            </a:r>
            <a:r>
              <a:rPr lang="en-US" b="1" cap="all" spc="-1" dirty="0">
                <a:uFill>
                  <a:solidFill>
                    <a:srgbClr val="FFFFFF"/>
                  </a:solidFill>
                </a:uFill>
              </a:rPr>
              <a:t> que des </a:t>
            </a:r>
            <a:r>
              <a:rPr lang="en-US" b="1" cap="all" spc="-1" dirty="0" err="1">
                <a:uFill>
                  <a:solidFill>
                    <a:srgbClr val="FFFFFF"/>
                  </a:solidFill>
                </a:uFill>
              </a:rPr>
              <a:t>milliers</a:t>
            </a:r>
            <a:r>
              <a:rPr lang="en-US" b="1" cap="all" spc="-1" dirty="0">
                <a:uFill>
                  <a:solidFill>
                    <a:srgbClr val="FFFFFF"/>
                  </a:solidFill>
                </a:uFill>
              </a:rPr>
              <a:t> de </a:t>
            </a:r>
            <a:r>
              <a:rPr lang="en-US" b="1" cap="all" spc="-1" dirty="0" err="1">
                <a:uFill>
                  <a:solidFill>
                    <a:srgbClr val="FFFFFF"/>
                  </a:solidFill>
                </a:uFill>
              </a:rPr>
              <a:t>jeunes</a:t>
            </a:r>
            <a:r>
              <a:rPr lang="en-US" b="1" cap="all" spc="-1" dirty="0">
                <a:uFill>
                  <a:solidFill>
                    <a:srgbClr val="FFFFFF"/>
                  </a:solidFill>
                </a:uFill>
              </a:rPr>
              <a:t> hommes </a:t>
            </a:r>
            <a:r>
              <a:rPr lang="en-US" b="1" cap="all" spc="-1" dirty="0" err="1">
                <a:uFill>
                  <a:solidFill>
                    <a:srgbClr val="FFFFFF"/>
                  </a:solidFill>
                </a:uFill>
              </a:rPr>
              <a:t>partaient</a:t>
            </a:r>
            <a:r>
              <a:rPr lang="en-US" b="1" cap="all" spc="-1" dirty="0">
                <a:uFill>
                  <a:solidFill>
                    <a:srgbClr val="FFFFFF"/>
                  </a:solidFill>
                </a:uFill>
              </a:rPr>
              <a:t> pour la guerre et que la </a:t>
            </a:r>
            <a:r>
              <a:rPr lang="en-US" b="1" cap="all" spc="-1" dirty="0" err="1">
                <a:uFill>
                  <a:solidFill>
                    <a:srgbClr val="FFFFFF"/>
                  </a:solidFill>
                </a:uFill>
              </a:rPr>
              <a:t>demande</a:t>
            </a:r>
            <a:r>
              <a:rPr lang="en-US" b="1" cap="all" spc="-1" dirty="0">
                <a:uFill>
                  <a:solidFill>
                    <a:srgbClr val="FFFFFF"/>
                  </a:solidFill>
                </a:uFill>
              </a:rPr>
              <a:t> de </a:t>
            </a:r>
            <a:r>
              <a:rPr lang="en-US" b="1" cap="all" spc="-1" dirty="0" err="1">
                <a:uFill>
                  <a:solidFill>
                    <a:srgbClr val="FFFFFF"/>
                  </a:solidFill>
                </a:uFill>
              </a:rPr>
              <a:t>nourriture</a:t>
            </a:r>
            <a:r>
              <a:rPr lang="en-US" b="1" cap="all" spc="-1" dirty="0">
                <a:uFill>
                  <a:solidFill>
                    <a:srgbClr val="FFFFFF"/>
                  </a:solidFill>
                </a:uFill>
              </a:rPr>
              <a:t> et de matériel de guerre </a:t>
            </a:r>
            <a:r>
              <a:rPr lang="en-US" b="1" cap="all" spc="-1" dirty="0" err="1">
                <a:uFill>
                  <a:solidFill>
                    <a:srgbClr val="FFFFFF"/>
                  </a:solidFill>
                </a:uFill>
              </a:rPr>
              <a:t>était</a:t>
            </a:r>
            <a:r>
              <a:rPr lang="en-US" b="1" cap="all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b="1" cap="all" spc="-1" dirty="0" err="1">
                <a:uFill>
                  <a:solidFill>
                    <a:srgbClr val="FFFFFF"/>
                  </a:solidFill>
                </a:uFill>
              </a:rPr>
              <a:t>énorme</a:t>
            </a:r>
            <a:r>
              <a:rPr lang="en-US" b="1" cap="all" spc="-1" dirty="0">
                <a:uFill>
                  <a:solidFill>
                    <a:srgbClr val="FFFFFF"/>
                  </a:solidFill>
                </a:uFill>
              </a:rPr>
              <a:t>, on a </a:t>
            </a:r>
            <a:r>
              <a:rPr lang="en-US" b="1" cap="all" spc="-1" dirty="0" err="1">
                <a:uFill>
                  <a:solidFill>
                    <a:srgbClr val="FFFFFF"/>
                  </a:solidFill>
                </a:uFill>
              </a:rPr>
              <a:t>demandé</a:t>
            </a:r>
            <a:r>
              <a:rPr lang="en-US" b="1" cap="all" spc="-1" dirty="0">
                <a:uFill>
                  <a:solidFill>
                    <a:srgbClr val="FFFFFF"/>
                  </a:solidFill>
                </a:uFill>
              </a:rPr>
              <a:t> aux femmes de se </a:t>
            </a:r>
            <a:r>
              <a:rPr lang="en-US" b="1" cap="all" spc="-1" dirty="0" err="1">
                <a:uFill>
                  <a:solidFill>
                    <a:srgbClr val="FFFFFF"/>
                  </a:solidFill>
                </a:uFill>
              </a:rPr>
              <a:t>joindre</a:t>
            </a:r>
            <a:r>
              <a:rPr lang="en-US" b="1" cap="all" spc="-1" dirty="0">
                <a:uFill>
                  <a:solidFill>
                    <a:srgbClr val="FFFFFF"/>
                  </a:solidFill>
                </a:uFill>
              </a:rPr>
              <a:t> à la population active.</a:t>
            </a:r>
          </a:p>
          <a:p>
            <a:pPr marL="274320" indent="-228600">
              <a:lnSpc>
                <a:spcPct val="110000"/>
              </a:lnSpc>
              <a:spcBef>
                <a:spcPts val="601"/>
              </a:spcBef>
              <a:buClr>
                <a:schemeClr val="tx1"/>
              </a:buClr>
              <a:buSzPct val="73000"/>
              <a:buFont typeface="Arial" panose="020B0604020202020204" pitchFamily="34" charset="0"/>
              <a:buChar char="•"/>
            </a:pPr>
            <a:r>
              <a:rPr lang="en-US" b="1" cap="all" spc="-1" dirty="0">
                <a:uFill>
                  <a:solidFill>
                    <a:srgbClr val="FFFFFF"/>
                  </a:solidFill>
                </a:uFill>
              </a:rPr>
              <a:t>Pour la première </a:t>
            </a:r>
            <a:r>
              <a:rPr lang="en-US" b="1" cap="all" spc="-1" dirty="0" err="1">
                <a:uFill>
                  <a:solidFill>
                    <a:srgbClr val="FFFFFF"/>
                  </a:solidFill>
                </a:uFill>
              </a:rPr>
              <a:t>fois</a:t>
            </a:r>
            <a:r>
              <a:rPr lang="en-US" b="1" cap="all" spc="-1" dirty="0">
                <a:uFill>
                  <a:solidFill>
                    <a:srgbClr val="FFFFFF"/>
                  </a:solidFill>
                </a:uFill>
              </a:rPr>
              <a:t>, les femmes </a:t>
            </a:r>
            <a:r>
              <a:rPr lang="en-US" b="1" cap="all" spc="-1" dirty="0" err="1">
                <a:uFill>
                  <a:solidFill>
                    <a:srgbClr val="FFFFFF"/>
                  </a:solidFill>
                </a:uFill>
              </a:rPr>
              <a:t>ont</a:t>
            </a:r>
            <a:r>
              <a:rPr lang="en-US" b="1" cap="all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b="1" cap="all" spc="-1" dirty="0" err="1">
                <a:uFill>
                  <a:solidFill>
                    <a:srgbClr val="FFFFFF"/>
                  </a:solidFill>
                </a:uFill>
              </a:rPr>
              <a:t>accepté</a:t>
            </a:r>
            <a:r>
              <a:rPr lang="en-US" b="1" cap="all" spc="-1" dirty="0">
                <a:uFill>
                  <a:solidFill>
                    <a:srgbClr val="FFFFFF"/>
                  </a:solidFill>
                </a:uFill>
              </a:rPr>
              <a:t> des </a:t>
            </a:r>
            <a:r>
              <a:rPr lang="en-US" b="1" cap="all" spc="-1" dirty="0" err="1">
                <a:uFill>
                  <a:solidFill>
                    <a:srgbClr val="FFFFFF"/>
                  </a:solidFill>
                </a:uFill>
              </a:rPr>
              <a:t>emplois</a:t>
            </a:r>
            <a:r>
              <a:rPr lang="en-US" b="1" cap="all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b="1" cap="all" spc="-1" dirty="0" err="1">
                <a:uFill>
                  <a:solidFill>
                    <a:srgbClr val="FFFFFF"/>
                  </a:solidFill>
                </a:uFill>
              </a:rPr>
              <a:t>comme</a:t>
            </a:r>
            <a:r>
              <a:rPr lang="en-US" b="1" cap="all" spc="-1" dirty="0">
                <a:uFill>
                  <a:solidFill>
                    <a:srgbClr val="FFFFFF"/>
                  </a:solidFill>
                </a:uFill>
              </a:rPr>
              <a:t> la </a:t>
            </a:r>
            <a:r>
              <a:rPr lang="en-US" b="1" cap="all" spc="-1" dirty="0" err="1">
                <a:uFill>
                  <a:solidFill>
                    <a:srgbClr val="FFFFFF"/>
                  </a:solidFill>
                </a:uFill>
              </a:rPr>
              <a:t>conduite</a:t>
            </a:r>
            <a:r>
              <a:rPr lang="en-US" b="1" cap="all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b="1" cap="all" spc="-1" dirty="0" err="1">
                <a:uFill>
                  <a:solidFill>
                    <a:srgbClr val="FFFFFF"/>
                  </a:solidFill>
                </a:uFill>
              </a:rPr>
              <a:t>d’autobus</a:t>
            </a:r>
            <a:r>
              <a:rPr lang="en-US" b="1" cap="all" spc="-1" dirty="0">
                <a:uFill>
                  <a:solidFill>
                    <a:srgbClr val="FFFFFF"/>
                  </a:solidFill>
                </a:uFill>
              </a:rPr>
              <a:t>, le travail </a:t>
            </a:r>
            <a:r>
              <a:rPr lang="en-US" b="1" cap="all" spc="-1" dirty="0" err="1">
                <a:uFill>
                  <a:solidFill>
                    <a:srgbClr val="FFFFFF"/>
                  </a:solidFill>
                </a:uFill>
              </a:rPr>
              <a:t>en</a:t>
            </a:r>
            <a:r>
              <a:rPr lang="en-US" b="1" cap="all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b="1" cap="all" spc="-1" dirty="0" err="1">
                <a:uFill>
                  <a:solidFill>
                    <a:srgbClr val="FFFFFF"/>
                  </a:solidFill>
                </a:uFill>
              </a:rPr>
              <a:t>usine</a:t>
            </a:r>
            <a:r>
              <a:rPr lang="en-US" b="1" cap="all" spc="-1" dirty="0">
                <a:uFill>
                  <a:solidFill>
                    <a:srgbClr val="FFFFFF"/>
                  </a:solidFill>
                </a:uFill>
              </a:rPr>
              <a:t> et le travail </a:t>
            </a:r>
            <a:r>
              <a:rPr lang="en-US" b="1" cap="all" spc="-1" dirty="0" err="1">
                <a:uFill>
                  <a:solidFill>
                    <a:srgbClr val="FFFFFF"/>
                  </a:solidFill>
                </a:uFill>
              </a:rPr>
              <a:t>agricole</a:t>
            </a:r>
            <a:r>
              <a:rPr lang="en-US" b="1" cap="all" spc="-1" dirty="0"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 marL="274320" indent="-228600">
              <a:lnSpc>
                <a:spcPct val="110000"/>
              </a:lnSpc>
              <a:spcBef>
                <a:spcPts val="601"/>
              </a:spcBef>
              <a:buClr>
                <a:schemeClr val="tx1"/>
              </a:buClr>
              <a:buSzPct val="73000"/>
              <a:buFont typeface="Arial" panose="020B0604020202020204" pitchFamily="34" charset="0"/>
              <a:buChar char="•"/>
            </a:pPr>
            <a:r>
              <a:rPr lang="en-US" b="1" cap="all" spc="-1" dirty="0">
                <a:uFill>
                  <a:solidFill>
                    <a:srgbClr val="FFFFFF"/>
                  </a:solidFill>
                </a:uFill>
              </a:rPr>
              <a:t>La production et </a:t>
            </a:r>
            <a:r>
              <a:rPr lang="en-US" b="1" cap="all" spc="-1" dirty="0" err="1">
                <a:uFill>
                  <a:solidFill>
                    <a:srgbClr val="FFFFFF"/>
                  </a:solidFill>
                </a:uFill>
              </a:rPr>
              <a:t>l’efficacité</a:t>
            </a:r>
            <a:r>
              <a:rPr lang="en-US" b="1" cap="all" spc="-1" dirty="0">
                <a:uFill>
                  <a:solidFill>
                    <a:srgbClr val="FFFFFF"/>
                  </a:solidFill>
                </a:uFill>
              </a:rPr>
              <a:t> des </a:t>
            </a:r>
            <a:r>
              <a:rPr lang="en-US" b="1" cap="all" spc="-1" dirty="0" err="1">
                <a:uFill>
                  <a:solidFill>
                    <a:srgbClr val="FFFFFF"/>
                  </a:solidFill>
                </a:uFill>
              </a:rPr>
              <a:t>usines</a:t>
            </a:r>
            <a:r>
              <a:rPr lang="en-US" b="1" cap="all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b="1" cap="all" spc="-1" dirty="0" err="1">
                <a:uFill>
                  <a:solidFill>
                    <a:srgbClr val="FFFFFF"/>
                  </a:solidFill>
                </a:uFill>
              </a:rPr>
              <a:t>ont</a:t>
            </a:r>
            <a:r>
              <a:rPr lang="en-US" b="1" cap="all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b="1" cap="all" spc="-1" dirty="0" err="1">
                <a:uFill>
                  <a:solidFill>
                    <a:srgbClr val="FFFFFF"/>
                  </a:solidFill>
                </a:uFill>
              </a:rPr>
              <a:t>augmenté</a:t>
            </a:r>
            <a:r>
              <a:rPr lang="en-US" b="1" cap="all" spc="-1" dirty="0">
                <a:uFill>
                  <a:solidFill>
                    <a:srgbClr val="FFFFFF"/>
                  </a:solidFill>
                </a:uFill>
              </a:rPr>
              <a:t> avec les </a:t>
            </a:r>
            <a:r>
              <a:rPr lang="en-US" b="1" cap="all" spc="-1" dirty="0" err="1">
                <a:uFill>
                  <a:solidFill>
                    <a:srgbClr val="FFFFFF"/>
                  </a:solidFill>
                </a:uFill>
              </a:rPr>
              <a:t>travailleuses</a:t>
            </a:r>
            <a:r>
              <a:rPr lang="en-US" b="1" cap="all" spc="-1" dirty="0"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 marL="274320" indent="-228600">
              <a:lnSpc>
                <a:spcPct val="110000"/>
              </a:lnSpc>
              <a:spcBef>
                <a:spcPts val="601"/>
              </a:spcBef>
              <a:buClr>
                <a:schemeClr val="tx1"/>
              </a:buClr>
              <a:buSzPct val="73000"/>
              <a:buFont typeface="Arial" panose="020B0604020202020204" pitchFamily="34" charset="0"/>
              <a:buChar char="•"/>
            </a:pPr>
            <a:r>
              <a:rPr lang="en-US" b="1" cap="all" spc="-1" dirty="0" err="1">
                <a:uFill>
                  <a:solidFill>
                    <a:srgbClr val="FFFFFF"/>
                  </a:solidFill>
                </a:uFill>
              </a:rPr>
              <a:t>En</a:t>
            </a:r>
            <a:r>
              <a:rPr lang="en-US" b="1" cap="all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b="1" cap="all" spc="-1" dirty="0" err="1">
                <a:uFill>
                  <a:solidFill>
                    <a:srgbClr val="FFFFFF"/>
                  </a:solidFill>
                </a:uFill>
              </a:rPr>
              <a:t>outre</a:t>
            </a:r>
            <a:r>
              <a:rPr lang="en-US" b="1" cap="all" spc="-1" dirty="0">
                <a:uFill>
                  <a:solidFill>
                    <a:srgbClr val="FFFFFF"/>
                  </a:solidFill>
                </a:uFill>
              </a:rPr>
              <a:t>, des </a:t>
            </a:r>
            <a:r>
              <a:rPr lang="en-US" b="1" cap="all" spc="-1" dirty="0" err="1">
                <a:uFill>
                  <a:solidFill>
                    <a:srgbClr val="FFFFFF"/>
                  </a:solidFill>
                </a:uFill>
              </a:rPr>
              <a:t>milliers</a:t>
            </a:r>
            <a:r>
              <a:rPr lang="en-US" b="1" cap="all" spc="-1" dirty="0">
                <a:uFill>
                  <a:solidFill>
                    <a:srgbClr val="FFFFFF"/>
                  </a:solidFill>
                </a:uFill>
              </a:rPr>
              <a:t> de femmes </a:t>
            </a:r>
            <a:r>
              <a:rPr lang="en-US" b="1" cap="all" spc="-1" dirty="0" err="1">
                <a:uFill>
                  <a:solidFill>
                    <a:srgbClr val="FFFFFF"/>
                  </a:solidFill>
                </a:uFill>
              </a:rPr>
              <a:t>sont</a:t>
            </a:r>
            <a:r>
              <a:rPr lang="en-US" b="1" cap="all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b="1" cap="all" spc="-1" dirty="0" err="1">
                <a:uFill>
                  <a:solidFill>
                    <a:srgbClr val="FFFFFF"/>
                  </a:solidFill>
                </a:uFill>
              </a:rPr>
              <a:t>allées</a:t>
            </a:r>
            <a:r>
              <a:rPr lang="en-US" b="1" cap="all" spc="-1" dirty="0">
                <a:uFill>
                  <a:solidFill>
                    <a:srgbClr val="FFFFFF"/>
                  </a:solidFill>
                </a:uFill>
              </a:rPr>
              <a:t> à </a:t>
            </a:r>
            <a:r>
              <a:rPr lang="en-US" b="1" cap="all" spc="-1" dirty="0" err="1">
                <a:uFill>
                  <a:solidFill>
                    <a:srgbClr val="FFFFFF"/>
                  </a:solidFill>
                </a:uFill>
              </a:rPr>
              <a:t>l’étranger</a:t>
            </a:r>
            <a:r>
              <a:rPr lang="en-US" b="1" cap="all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b="1" cap="all" spc="-1" dirty="0" err="1">
                <a:uFill>
                  <a:solidFill>
                    <a:srgbClr val="FFFFFF"/>
                  </a:solidFill>
                </a:uFill>
              </a:rPr>
              <a:t>comme</a:t>
            </a:r>
            <a:r>
              <a:rPr lang="en-US" b="1" cap="all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b="1" cap="all" spc="-1" dirty="0" err="1">
                <a:uFill>
                  <a:solidFill>
                    <a:srgbClr val="FFFFFF"/>
                  </a:solidFill>
                </a:uFill>
              </a:rPr>
              <a:t>infirmières</a:t>
            </a:r>
            <a:r>
              <a:rPr lang="en-US" b="1" cap="all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b="1" cap="all" spc="-1" dirty="0" err="1">
                <a:uFill>
                  <a:solidFill>
                    <a:srgbClr val="FFFFFF"/>
                  </a:solidFill>
                </a:uFill>
              </a:rPr>
              <a:t>militaires</a:t>
            </a:r>
            <a:r>
              <a:rPr lang="en-US" b="1" cap="all" spc="-1" dirty="0">
                <a:uFill>
                  <a:solidFill>
                    <a:srgbClr val="FFFFFF"/>
                  </a:solidFill>
                </a:uFill>
              </a:rPr>
              <a:t>.</a:t>
            </a:r>
            <a:endParaRPr lang="en-US" b="1" strike="noStrike" cap="all" spc="-1" dirty="0"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42" name="Picture 141">
            <a:extLst>
              <a:ext uri="{FF2B5EF4-FFF2-40B4-BE49-F238E27FC236}">
                <a16:creationId xmlns:a16="http://schemas.microsoft.com/office/drawing/2014/main" id="{6E9F1A17-7244-41F6-9EDD-026A79D90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>
            <a:extLst>
              <a:ext uri="{FF2B5EF4-FFF2-40B4-BE49-F238E27FC236}">
                <a16:creationId xmlns:a16="http://schemas.microsoft.com/office/drawing/2014/main" id="{6717B2CD-BA56-4EFA-A0EE-BF843E555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91A51ADE-02B6-4DA7-8898-788E5BFEF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0ABBED59-8852-4A1D-9AB3-6D954B93B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2">
            <a:extLst>
              <a:ext uri="{FF2B5EF4-FFF2-40B4-BE49-F238E27FC236}">
                <a16:creationId xmlns:a16="http://schemas.microsoft.com/office/drawing/2014/main" id="{5B685D86-B9A2-45CA-8EB2-E1CEA3DC1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2" name="Text Box 1">
            <a:extLst>
              <a:ext uri="{FF2B5EF4-FFF2-40B4-BE49-F238E27FC236}">
                <a16:creationId xmlns:a16="http://schemas.microsoft.com/office/drawing/2014/main" id="{ED383F4B-AAF4-446B-B95A-F4712A903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820" y="2499359"/>
            <a:ext cx="3987092" cy="21945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100000"/>
            </a:pPr>
            <a:r>
              <a:rPr lang="en-US" altLang="fr-FR" sz="4000" cap="all" dirty="0" err="1">
                <a:latin typeface="Arial Black" panose="020B0A04020102020204" pitchFamily="34" charset="0"/>
                <a:ea typeface="+mj-ea"/>
                <a:cs typeface="+mj-cs"/>
              </a:rPr>
              <a:t>Soeurs</a:t>
            </a:r>
            <a:r>
              <a:rPr lang="en-US" altLang="fr-FR" sz="4000" cap="all" dirty="0"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en-US" altLang="fr-FR" sz="4000" cap="all" dirty="0" err="1">
                <a:latin typeface="Arial Black" panose="020B0A04020102020204" pitchFamily="34" charset="0"/>
                <a:ea typeface="+mj-ea"/>
                <a:cs typeface="+mj-cs"/>
              </a:rPr>
              <a:t>infiRmières</a:t>
            </a:r>
            <a:endParaRPr lang="en-US" altLang="fr-FR" sz="4000" cap="all" dirty="0">
              <a:latin typeface="Arial Black" panose="020B0A04020102020204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100000"/>
            </a:pPr>
            <a:endParaRPr lang="en-US" altLang="fr-FR" sz="4000" cap="all" dirty="0">
              <a:latin typeface="Arial Black" panose="020B0A04020102020204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100000"/>
            </a:pPr>
            <a:r>
              <a:rPr lang="en-US" altLang="fr-FR" sz="1600" cap="all" dirty="0">
                <a:latin typeface="Arial Black" panose="020B0A04020102020204" pitchFamily="34" charset="0"/>
                <a:ea typeface="+mj-ea"/>
                <a:cs typeface="+mj-cs"/>
              </a:rPr>
              <a:t>40 </a:t>
            </a:r>
            <a:r>
              <a:rPr lang="en-US" altLang="fr-FR" sz="1600" cap="all" dirty="0" err="1">
                <a:latin typeface="Arial Black" panose="020B0A04020102020204" pitchFamily="34" charset="0"/>
                <a:ea typeface="+mj-ea"/>
                <a:cs typeface="+mj-cs"/>
              </a:rPr>
              <a:t>sont</a:t>
            </a:r>
            <a:r>
              <a:rPr lang="en-US" altLang="fr-FR" sz="1600" cap="all" dirty="0"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en-US" altLang="fr-FR" sz="1600" cap="all" dirty="0" err="1">
                <a:latin typeface="Arial Black" panose="020B0A04020102020204" pitchFamily="34" charset="0"/>
                <a:ea typeface="+mj-ea"/>
                <a:cs typeface="+mj-cs"/>
              </a:rPr>
              <a:t>mortes</a:t>
            </a:r>
            <a:endParaRPr lang="en-US" altLang="fr-FR" sz="1600" cap="all" dirty="0"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98DB179-02A3-4F0E-B1C6-F451ADD50E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701" r="21482" b="-1"/>
          <a:stretch/>
        </p:blipFill>
        <p:spPr>
          <a:xfrm>
            <a:off x="3843864" y="10"/>
            <a:ext cx="2619207" cy="3428989"/>
          </a:xfrm>
          <a:prstGeom prst="rect">
            <a:avLst/>
          </a:prstGeom>
        </p:spPr>
      </p:pic>
      <p:pic>
        <p:nvPicPr>
          <p:cNvPr id="46085" name="Picture 4">
            <a:extLst>
              <a:ext uri="{FF2B5EF4-FFF2-40B4-BE49-F238E27FC236}">
                <a16:creationId xmlns:a16="http://schemas.microsoft.com/office/drawing/2014/main" id="{0BE46A35-A494-4A72-8E3B-FE097360AE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4" r="30568" b="-3"/>
          <a:stretch/>
        </p:blipFill>
        <p:spPr bwMode="auto">
          <a:xfrm>
            <a:off x="6496565" y="10"/>
            <a:ext cx="2654597" cy="342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A8171FEA-A22C-4192-87A0-A9CCD3F23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3071" y="-3"/>
            <a:ext cx="61722" cy="3419856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084" name="Picture 3">
            <a:extLst>
              <a:ext uri="{FF2B5EF4-FFF2-40B4-BE49-F238E27FC236}">
                <a16:creationId xmlns:a16="http://schemas.microsoft.com/office/drawing/2014/main" id="{A711AD08-1048-436D-9773-169555A0AC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5" r="-3" b="22067"/>
          <a:stretch/>
        </p:blipFill>
        <p:spPr bwMode="auto">
          <a:xfrm>
            <a:off x="3843862" y="3429000"/>
            <a:ext cx="530013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066D166-2274-4490-88E6-66099CECA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71355" y="3433232"/>
            <a:ext cx="5243146" cy="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555FC5D6-8D1A-4DA5-8DE3-1509B001E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0370" y="-2"/>
            <a:ext cx="60985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67C936B2-94FE-46A0-A698-D23EABF96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ammunitionfactory">
            <a:extLst>
              <a:ext uri="{FF2B5EF4-FFF2-40B4-BE49-F238E27FC236}">
                <a16:creationId xmlns:a16="http://schemas.microsoft.com/office/drawing/2014/main" id="{1F7DDFDB-8036-4347-9211-06B8460F3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1417638"/>
            <a:ext cx="3344862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3">
            <a:extLst>
              <a:ext uri="{FF2B5EF4-FFF2-40B4-BE49-F238E27FC236}">
                <a16:creationId xmlns:a16="http://schemas.microsoft.com/office/drawing/2014/main" id="{E4ACC540-EE67-4788-A744-563A46B5A08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Nouveaux </a:t>
            </a:r>
            <a:r>
              <a:rPr lang="en-US" alt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rôles</a:t>
            </a:r>
            <a:r>
              <a:rPr lang="en-US" alt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pour les femmes</a:t>
            </a: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F4F0C721-B88E-4F48-9D9E-A54EFB72633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4038600" cy="4221163"/>
          </a:xfrm>
        </p:spPr>
        <p:txBody>
          <a:bodyPr>
            <a:normAutofit fontScale="77500" lnSpcReduction="20000"/>
          </a:bodyPr>
          <a:lstStyle/>
          <a:p>
            <a:r>
              <a:rPr lang="fr-CA" altLang="fr-FR" sz="2800" dirty="0"/>
              <a:t> Dès le début de la guerre, des centaines de femmes se sont portées volontaires pour travailler au front.</a:t>
            </a:r>
          </a:p>
          <a:p>
            <a:pPr>
              <a:buFont typeface="Calibri" panose="020F0502020204030204" pitchFamily="34" charset="0"/>
              <a:buNone/>
            </a:pPr>
            <a:endParaRPr lang="fr-CA" altLang="fr-FR" sz="2800" dirty="0"/>
          </a:p>
          <a:p>
            <a:r>
              <a:rPr lang="fr-CA" altLang="fr-FR" sz="2800" dirty="0"/>
              <a:t> 30,000 femmes travaillaient dans des usines de munitions et d’autres industries de guerre.</a:t>
            </a:r>
            <a:endParaRPr lang="en-US" altLang="fr-FR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795D4C4-B19B-41E5-9DD1-4F375302C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446" y="1377518"/>
            <a:ext cx="6133108" cy="41029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2">
            <a:extLst>
              <a:ext uri="{FF2B5EF4-FFF2-40B4-BE49-F238E27FC236}">
                <a16:creationId xmlns:a16="http://schemas.microsoft.com/office/drawing/2014/main" id="{8B9DE759-E652-4388-8FE4-67CDFF5DF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0A578717-A0F2-4FAF-80B5-2D9BB5B85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E8647EB8-A4BA-4577-BC19-D29C4DB7A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9" name="Picture 2">
            <a:extLst>
              <a:ext uri="{FF2B5EF4-FFF2-40B4-BE49-F238E27FC236}">
                <a16:creationId xmlns:a16="http://schemas.microsoft.com/office/drawing/2014/main" id="{A381ED2D-F98E-4FB5-AF44-0D271CBE3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4"/>
          <p:cNvPicPr/>
          <p:nvPr/>
        </p:nvPicPr>
        <p:blipFill>
          <a:blip r:embed="rId4"/>
          <a:stretch/>
        </p:blipFill>
        <p:spPr>
          <a:xfrm>
            <a:off x="6245610" y="618517"/>
            <a:ext cx="2261264" cy="2732646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7" name="Picture 2"/>
          <p:cNvPicPr/>
          <p:nvPr/>
        </p:nvPicPr>
        <p:blipFill>
          <a:blip r:embed="rId5"/>
          <a:stretch/>
        </p:blipFill>
        <p:spPr>
          <a:xfrm>
            <a:off x="6091083" y="4082066"/>
            <a:ext cx="2570319" cy="1600023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D6022CFA-A050-4588-AFFA-539348CC3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5" name="TextShape 1"/>
          <p:cNvSpPr txBox="1"/>
          <p:nvPr/>
        </p:nvSpPr>
        <p:spPr>
          <a:xfrm>
            <a:off x="685332" y="640831"/>
            <a:ext cx="4923153" cy="1573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strike="noStrike" cap="all" spc="-1" dirty="0"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Femmes sur le front </a:t>
            </a:r>
            <a:r>
              <a:rPr lang="en-US" sz="3600" b="1" strike="noStrike" cap="all" spc="-1" dirty="0" err="1"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intérieur</a:t>
            </a:r>
            <a:endParaRPr lang="en-US" sz="3600" b="0" strike="noStrike" cap="all" spc="-1" dirty="0">
              <a:uFill>
                <a:solidFill>
                  <a:srgbClr val="FFFFFF"/>
                </a:solidFill>
              </a:uFill>
              <a:latin typeface="+mj-lt"/>
              <a:ea typeface="+mj-ea"/>
              <a:cs typeface="+mj-cs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685330" y="2367092"/>
            <a:ext cx="4923155" cy="3881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indent="-228600">
              <a:lnSpc>
                <a:spcPct val="120000"/>
              </a:lnSpc>
              <a:spcBef>
                <a:spcPts val="601"/>
              </a:spcBef>
              <a:buClr>
                <a:schemeClr val="tx1"/>
              </a:buClr>
              <a:buSzPct val="73000"/>
              <a:buFont typeface="Arial" panose="020B0604020202020204" pitchFamily="34" charset="0"/>
              <a:buChar char="•"/>
            </a:pPr>
            <a:endParaRPr lang="en-US" b="0" strike="noStrike" cap="all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9580E5-7ED1-4DDB-A9CC-FFA0B97C1C5B}"/>
              </a:ext>
            </a:extLst>
          </p:cNvPr>
          <p:cNvSpPr/>
          <p:nvPr/>
        </p:nvSpPr>
        <p:spPr>
          <a:xfrm>
            <a:off x="296198" y="1860922"/>
            <a:ext cx="534416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dirty="0"/>
              <a:t>Les femmes devaient se sacrifier pour l’effort de guerre.</a:t>
            </a:r>
          </a:p>
          <a:p>
            <a:r>
              <a:rPr lang="fr-CA" sz="2400" dirty="0"/>
              <a:t>Les femmes rationnaient de la nourriture (surtout de la viande), faisaient des potagers et cousaient leurs propres vêtements.</a:t>
            </a:r>
          </a:p>
          <a:p>
            <a:r>
              <a:rPr lang="fr-CA" sz="2400" dirty="0"/>
              <a:t>Aussi, les femmes tricotaient des chaussettes pour les hommes dans les tranchées.</a:t>
            </a:r>
          </a:p>
          <a:p>
            <a:r>
              <a:rPr lang="fr-CA" sz="2400" dirty="0"/>
              <a:t>La campagne de plumes blanches était une tactique utilisée par les femmes pour faire honte aux hommes pour qu’ils s’inscrivent.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onds dans l’eau">
  <a:themeElements>
    <a:clrScheme name="Ronds dans l’eau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Ronds dans l’eau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onds dans l’eau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587</Words>
  <Application>Microsoft Office PowerPoint</Application>
  <PresentationFormat>Affichage à l'écran (4:3)</PresentationFormat>
  <Paragraphs>53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5" baseType="lpstr">
      <vt:lpstr>Aharoni</vt:lpstr>
      <vt:lpstr>Arial</vt:lpstr>
      <vt:lpstr>Arial Black</vt:lpstr>
      <vt:lpstr>Calibri</vt:lpstr>
      <vt:lpstr>Times New Roman</vt:lpstr>
      <vt:lpstr>Trebuchet MS</vt:lpstr>
      <vt:lpstr>Tw Cen MT</vt:lpstr>
      <vt:lpstr>Wingdings</vt:lpstr>
      <vt:lpstr>Wingdings 2</vt:lpstr>
      <vt:lpstr>Ronds dans l’eau</vt:lpstr>
      <vt:lpstr>Présentation PowerPoint</vt:lpstr>
      <vt:lpstr>PGM a révolutionné les rôles des femmes!</vt:lpstr>
      <vt:lpstr>Présentation PowerPoint</vt:lpstr>
      <vt:lpstr>Efforts des femmes et PGM</vt:lpstr>
      <vt:lpstr>Présentation PowerPoint</vt:lpstr>
      <vt:lpstr>Présentation PowerPoint</vt:lpstr>
      <vt:lpstr>Nouveaux rôles pour les femmes</vt:lpstr>
      <vt:lpstr>Présentation PowerPoint</vt:lpstr>
      <vt:lpstr>Présentation PowerPoint</vt:lpstr>
      <vt:lpstr>Présentation PowerPoint</vt:lpstr>
      <vt:lpstr>Présentation PowerPoint</vt:lpstr>
      <vt:lpstr>Défis pour les droits de la femme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Christine Lagrandeur</dc:creator>
  <cp:lastModifiedBy>Christine Lagrandeur</cp:lastModifiedBy>
  <cp:revision>2</cp:revision>
  <dcterms:created xsi:type="dcterms:W3CDTF">2019-07-08T14:30:07Z</dcterms:created>
  <dcterms:modified xsi:type="dcterms:W3CDTF">2020-02-25T14:12:36Z</dcterms:modified>
</cp:coreProperties>
</file>