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4" r:id="rId9"/>
    <p:sldId id="283" r:id="rId10"/>
    <p:sldId id="273" r:id="rId11"/>
    <p:sldId id="284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D28F4-73AD-4961-8AD1-31A500DA1114}" type="datetimeFigureOut">
              <a:rPr lang="fr-CA" smtClean="0"/>
              <a:t>2019-07-07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2B003-E059-46AB-82F6-40607853231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932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B003-E059-46AB-82F6-40607853231C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64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C3602D1-EE1E-5140-B673-152BE310A55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E396087-B6B5-D847-ABBB-3827863D5281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598" y="1385888"/>
            <a:ext cx="7678737" cy="762000"/>
          </a:xfrm>
        </p:spPr>
        <p:txBody>
          <a:bodyPr/>
          <a:lstStyle/>
          <a:p>
            <a:r>
              <a:rPr lang="en-US" sz="5400" b="1" dirty="0"/>
              <a:t>La </a:t>
            </a:r>
            <a:r>
              <a:rPr lang="en-US" sz="5400" b="1" dirty="0" err="1"/>
              <a:t>crise</a:t>
            </a:r>
            <a:r>
              <a:rPr lang="en-US" sz="5400" b="1" dirty="0"/>
              <a:t> de la conscription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7496" y="3714162"/>
            <a:ext cx="3201537" cy="798912"/>
          </a:xfrm>
        </p:spPr>
        <p:txBody>
          <a:bodyPr>
            <a:normAutofit/>
          </a:bodyPr>
          <a:lstStyle/>
          <a:p>
            <a:r>
              <a:rPr lang="en-US" sz="6000" b="1" dirty="0"/>
              <a:t>1917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12972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197E045-4870-44BD-A5B7-82CAF1FFA86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00100" y="304800"/>
            <a:ext cx="7543800" cy="14509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fr-F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War Measures Act </a:t>
            </a:r>
            <a:br>
              <a:rPr lang="en-US" altLang="fr-F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</a:br>
            <a:r>
              <a:rPr lang="en-US" altLang="fr-F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US" altLang="fr-F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loi</a:t>
            </a:r>
            <a:r>
              <a:rPr lang="en-US" alt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sur les </a:t>
            </a:r>
            <a:r>
              <a:rPr lang="en-US" altLang="fr-FR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mesures</a:t>
            </a:r>
            <a:r>
              <a:rPr lang="en-US" alt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de guerre</a:t>
            </a:r>
            <a:r>
              <a:rPr lang="en-US" altLang="fr-F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1E37C38-8911-42C8-ADA9-09972294AD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153400" cy="3657600"/>
          </a:xfrm>
        </p:spPr>
        <p:txBody>
          <a:bodyPr rtlCol="0">
            <a:noAutofit/>
          </a:bodyPr>
          <a:lstStyle/>
          <a:p>
            <a:pPr marL="91440" indent="-91440" fontAlgn="auto">
              <a:defRPr/>
            </a:pPr>
            <a:r>
              <a:rPr lang="fr-CA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Clifford Bifton a été notamment responsable de l'encouragement à l'immigration massive des Européens de l’est vers l’Ouest canadien.</a:t>
            </a:r>
          </a:p>
          <a:p>
            <a:pPr marL="91440" indent="-91440" fontAlgn="auto">
              <a:defRPr/>
            </a:pPr>
            <a:r>
              <a:rPr lang="fr-CA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 immigrants ont été victimes de discrimination et considérés comme des risques pour la sécurité. On les appelait </a:t>
            </a:r>
            <a:r>
              <a:rPr lang="fr-CA" altLang="fr-FR" sz="2400" b="1" dirty="0">
                <a:solidFill>
                  <a:schemeClr val="accent2">
                    <a:lumMod val="75000"/>
                  </a:schemeClr>
                </a:solidFill>
              </a:rPr>
              <a:t>« Aliens ennemis ».</a:t>
            </a:r>
          </a:p>
          <a:p>
            <a:pPr marL="91440" indent="-91440" fontAlgn="auto">
              <a:defRPr/>
            </a:pPr>
            <a:r>
              <a:rPr lang="fr-CA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Ukrainiens ont été ciblés parce qu’ils faisaient partie de l’empire autrichien.</a:t>
            </a:r>
          </a:p>
          <a:p>
            <a:pPr marL="91440" indent="-91440" fontAlgn="auto">
              <a:defRPr/>
            </a:pPr>
            <a:r>
              <a:rPr lang="fr-CA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Emprisonnés et envoyés dans des camps de travail.</a:t>
            </a:r>
            <a:endParaRPr lang="en-US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3">
            <a:extLst>
              <a:ext uri="{FF2B5EF4-FFF2-40B4-BE49-F238E27FC236}">
                <a16:creationId xmlns:a16="http://schemas.microsoft.com/office/drawing/2014/main" id="{F251D636-1B81-4966-A08B-F8176FDEB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85800"/>
            <a:ext cx="7391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559" y="115865"/>
            <a:ext cx="8162925" cy="762000"/>
          </a:xfrm>
        </p:spPr>
        <p:txBody>
          <a:bodyPr/>
          <a:lstStyle/>
          <a:p>
            <a:pPr algn="ctr"/>
            <a:r>
              <a:rPr lang="en-US" dirty="0" err="1"/>
              <a:t>L’élection</a:t>
            </a:r>
            <a:r>
              <a:rPr lang="en-US" dirty="0"/>
              <a:t> de 1917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44893"/>
            <a:ext cx="5528351" cy="5697242"/>
          </a:xfrm>
        </p:spPr>
        <p:txBody>
          <a:bodyPr>
            <a:normAutofit fontScale="92500" lnSpcReduction="20000"/>
          </a:bodyPr>
          <a:lstStyle/>
          <a:p>
            <a:r>
              <a:rPr lang="fr-CA" sz="2400" dirty="0"/>
              <a:t>L’élection de 1917 </a:t>
            </a:r>
            <a:r>
              <a:rPr lang="fr-CA" dirty="0"/>
              <a:t>était au sujet de la conscription.</a:t>
            </a:r>
            <a:endParaRPr lang="fr-CA" sz="2400" dirty="0"/>
          </a:p>
          <a:p>
            <a:r>
              <a:rPr lang="fr-CA" sz="2400" dirty="0"/>
              <a:t>Borden était résolu de gagner l’élection alors a fait passer </a:t>
            </a:r>
            <a:r>
              <a:rPr lang="fr-CA" sz="2400" u="sng" dirty="0"/>
              <a:t>la Loi des électeurs militaires</a:t>
            </a:r>
          </a:p>
          <a:p>
            <a:pPr lvl="1"/>
            <a:r>
              <a:rPr lang="fr-CA" sz="2000" dirty="0"/>
              <a:t>Cette loi donnait le vote à</a:t>
            </a:r>
            <a:r>
              <a:rPr lang="fr-CA" sz="2000" i="1" dirty="0"/>
              <a:t> tous </a:t>
            </a:r>
            <a:r>
              <a:rPr lang="fr-CA" sz="2000" dirty="0"/>
              <a:t>les hommes et  les </a:t>
            </a:r>
            <a:r>
              <a:rPr lang="fr-CA" sz="2000" i="1" dirty="0"/>
              <a:t>femm</a:t>
            </a:r>
            <a:r>
              <a:rPr lang="fr-CA" sz="2000" dirty="0"/>
              <a:t>es qui servaient dans les forces militaires.</a:t>
            </a:r>
          </a:p>
          <a:p>
            <a:pPr lvl="1"/>
            <a:r>
              <a:rPr lang="fr-CA" sz="2000" dirty="0"/>
              <a:t>Refuse le vote aux groupes qui opposent la guerre, ceux qui parlent la langue ou qui ont émigré des pays ennemis.</a:t>
            </a:r>
          </a:p>
          <a:p>
            <a:r>
              <a:rPr lang="fr-CA" sz="2400" u="sng" dirty="0"/>
              <a:t>La </a:t>
            </a:r>
            <a:r>
              <a:rPr lang="fr-CA" u="sng" dirty="0"/>
              <a:t>Loi des élections en temps de guerre</a:t>
            </a:r>
            <a:r>
              <a:rPr lang="fr-CA" dirty="0"/>
              <a:t> donnait le vote aux mères, sœurs, ou femmes des soldats au front.</a:t>
            </a:r>
            <a:endParaRPr lang="fr-CA" sz="2400" dirty="0"/>
          </a:p>
          <a:p>
            <a:pPr lvl="1"/>
            <a:r>
              <a:rPr lang="fr-CA" sz="2000" dirty="0"/>
              <a:t>La première fois que les femmes du Canada pouvaient voter.</a:t>
            </a:r>
          </a:p>
          <a:p>
            <a:pPr lvl="1"/>
            <a:r>
              <a:rPr lang="fr-CA" sz="2000" dirty="0"/>
              <a:t>Ne pouvaient pas encore être propriétaire de la propriété et ne sont pas encore considérées des personnes.</a:t>
            </a:r>
          </a:p>
          <a:p>
            <a:pPr lvl="1">
              <a:buFont typeface="Wingdings" charset="0"/>
              <a:buNone/>
            </a:pPr>
            <a:endParaRPr lang="en-US" sz="2000" dirty="0"/>
          </a:p>
          <a:p>
            <a:pPr lvl="1">
              <a:buFont typeface="Wingdings" charset="0"/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351" y="877865"/>
            <a:ext cx="3343275" cy="219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8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algn="ctr"/>
            <a:r>
              <a:rPr lang="en-US"/>
              <a:t>Conclusion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sz="2800" dirty="0"/>
              <a:t>Pour près de 6 mois, il y avait des émeutes/révoltes anti-conscription au Québec.</a:t>
            </a:r>
          </a:p>
          <a:p>
            <a:r>
              <a:rPr lang="fr-CA" sz="2800" dirty="0"/>
              <a:t>Plus de100 000 ont été appelés sous la Loi du service militaire, peu de ceux-ci ont vu l’action au front.</a:t>
            </a:r>
          </a:p>
          <a:p>
            <a:r>
              <a:rPr lang="fr-CA" sz="2800" dirty="0"/>
              <a:t>Les Canadiens de l’Ouest s’opposaient aussi à la guerre car on en avait besoin sur la ferme. Certains étaient connus pour avoir tirer leur propre orteil pour éviter la conscription.</a:t>
            </a:r>
          </a:p>
        </p:txBody>
      </p:sp>
    </p:spTree>
    <p:extLst>
      <p:ext uri="{BB962C8B-B14F-4D97-AF65-F5344CB8AC3E}">
        <p14:creationId xmlns:p14="http://schemas.microsoft.com/office/powerpoint/2010/main" val="10299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81013"/>
            <a:ext cx="5123654" cy="762000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4012"/>
            <a:ext cx="4779207" cy="4208919"/>
          </a:xfrm>
        </p:spPr>
        <p:txBody>
          <a:bodyPr>
            <a:normAutofit/>
          </a:bodyPr>
          <a:lstStyle/>
          <a:p>
            <a:r>
              <a:rPr lang="fr-CA" sz="2800" dirty="0"/>
              <a:t>Le Canada est entré en guerre avec un enthousiasme très patriotique. </a:t>
            </a:r>
          </a:p>
          <a:p>
            <a:r>
              <a:rPr lang="fr-CA" sz="2800" dirty="0"/>
              <a:t>Plusieurs croyaient que la guerre serait courte.</a:t>
            </a:r>
          </a:p>
          <a:p>
            <a:r>
              <a:rPr lang="fr-CA" sz="2800" dirty="0"/>
              <a:t>L’avenir de la liberté et la vie confortable semblaient menacées.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655" y="911061"/>
            <a:ext cx="3849811" cy="526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7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6898" y="354013"/>
            <a:ext cx="8162925" cy="762000"/>
          </a:xfrm>
        </p:spPr>
        <p:txBody>
          <a:bodyPr/>
          <a:lstStyle/>
          <a:p>
            <a:pPr algn="ctr"/>
            <a:r>
              <a:rPr lang="en-US" dirty="0"/>
              <a:t>Et la guerre continue…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82451" y="1624012"/>
            <a:ext cx="5048844" cy="5233987"/>
          </a:xfrm>
        </p:spPr>
        <p:txBody>
          <a:bodyPr>
            <a:normAutofit fontScale="92500" lnSpcReduction="10000"/>
          </a:bodyPr>
          <a:lstStyle/>
          <a:p>
            <a:r>
              <a:rPr lang="fr-CA" sz="2800" dirty="0"/>
              <a:t>La solidarité parmi les Canadiens diminuaient avec l’augmentation des blessés et les morts.</a:t>
            </a:r>
          </a:p>
          <a:p>
            <a:r>
              <a:rPr lang="fr-CA" sz="2800" dirty="0"/>
              <a:t>Les soldats revenaient avec des histoires d’horreur du front (par exemple la bataille de la Somme).</a:t>
            </a:r>
          </a:p>
          <a:p>
            <a:r>
              <a:rPr lang="fr-CA" sz="2800" dirty="0"/>
              <a:t>Il y avait des accusations de gens qui profitaient de la guerre.</a:t>
            </a:r>
            <a:endParaRPr lang="fr-CA" sz="2800" i="1" dirty="0"/>
          </a:p>
          <a:p>
            <a:pPr lvl="1"/>
            <a:r>
              <a:rPr lang="fr-CA" dirty="0"/>
              <a:t>Des contrats louches et de grands profits pour les entreprises de munitions (plusieurs de ceux-ci étaient des amis de SAM HUGHES - le ministre de milice).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741" y="1659084"/>
            <a:ext cx="3568259" cy="51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4133368" cy="762000"/>
          </a:xfrm>
        </p:spPr>
        <p:txBody>
          <a:bodyPr/>
          <a:lstStyle/>
          <a:p>
            <a:pPr algn="ctr"/>
            <a:r>
              <a:rPr lang="en-US" dirty="0"/>
              <a:t>1916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4434759" cy="5746453"/>
          </a:xfrm>
        </p:spPr>
        <p:txBody>
          <a:bodyPr>
            <a:normAutofit/>
          </a:bodyPr>
          <a:lstStyle/>
          <a:p>
            <a:r>
              <a:rPr lang="fr-CA" sz="2800" dirty="0"/>
              <a:t>Le gouvernement avait de la difficulté de fournir les forces armées.</a:t>
            </a:r>
          </a:p>
          <a:p>
            <a:r>
              <a:rPr lang="fr-CA" sz="2800" dirty="0"/>
              <a:t>Le taux de blessés et morts était plus élevé que le taux de recrutement.  </a:t>
            </a:r>
          </a:p>
          <a:p>
            <a:r>
              <a:rPr lang="fr-CA" sz="2800" dirty="0"/>
              <a:t>Une loi qui exige que les hommes d’une certaine âge s’engagent (la conscription) devenait populaire parmi les Canadiens anglais.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0894"/>
            <a:ext cx="4537017" cy="675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8" y="481013"/>
            <a:ext cx="8162925" cy="762000"/>
          </a:xfrm>
        </p:spPr>
        <p:txBody>
          <a:bodyPr/>
          <a:lstStyle/>
          <a:p>
            <a:pPr algn="ctr"/>
            <a:r>
              <a:rPr lang="en-US" sz="4000" dirty="0"/>
              <a:t>La perspective des </a:t>
            </a:r>
            <a:r>
              <a:rPr lang="en-US" sz="4000" dirty="0" err="1"/>
              <a:t>Canadiens</a:t>
            </a:r>
            <a:r>
              <a:rPr lang="en-US" sz="4000" dirty="0"/>
              <a:t> </a:t>
            </a:r>
            <a:r>
              <a:rPr lang="en-US" sz="4000" dirty="0" err="1"/>
              <a:t>français</a:t>
            </a:r>
            <a:endParaRPr lang="en-US" sz="4000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225506" y="1320822"/>
            <a:ext cx="5500931" cy="5825057"/>
          </a:xfrm>
        </p:spPr>
        <p:txBody>
          <a:bodyPr>
            <a:normAutofit fontScale="92500" lnSpcReduction="20000"/>
          </a:bodyPr>
          <a:lstStyle/>
          <a:p>
            <a:r>
              <a:rPr lang="fr-CA" sz="2800" dirty="0"/>
              <a:t>Les Canadiens français étaient séparés de la France depuis longtemps et ne se sentaient pas attachés ni à la France ni à la Grande Bretagne.</a:t>
            </a:r>
          </a:p>
          <a:p>
            <a:pPr marL="0" indent="0">
              <a:buNone/>
            </a:pPr>
            <a:r>
              <a:rPr lang="fr-CA" sz="2800" u="sng" dirty="0"/>
              <a:t>Comment se sentaient-ils face à l’idée de la conscription?</a:t>
            </a:r>
          </a:p>
          <a:p>
            <a:r>
              <a:rPr lang="fr-CA" sz="2800" dirty="0"/>
              <a:t>HENRI BOURASSA un chef politique questionnait déjà l’implication du Canada dans cette guerre.</a:t>
            </a:r>
          </a:p>
          <a:p>
            <a:r>
              <a:rPr lang="fr-CA" sz="2800" dirty="0"/>
              <a:t>Les Canadiens français sentaient que leurs contributions à l’effort de la guerre n’étaient pas appréciées.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407" y="1878937"/>
            <a:ext cx="23114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03238"/>
            <a:ext cx="7656394" cy="868362"/>
          </a:xfrm>
        </p:spPr>
        <p:txBody>
          <a:bodyPr/>
          <a:lstStyle/>
          <a:p>
            <a:pPr algn="ctr"/>
            <a:r>
              <a:rPr lang="fr-CA" dirty="0"/>
              <a:t>Les raisons pour le désenchantement des français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5330"/>
            <a:ext cx="4671567" cy="5152670"/>
          </a:xfrm>
        </p:spPr>
        <p:txBody>
          <a:bodyPr>
            <a:normAutofit fontScale="92500" lnSpcReduction="10000"/>
          </a:bodyPr>
          <a:lstStyle/>
          <a:p>
            <a:r>
              <a:rPr lang="fr-CA" sz="2800" dirty="0"/>
              <a:t>L’Ontario et le Manitoba venaient d’interdire le français comme langue d’instruction dans les écoles.</a:t>
            </a:r>
          </a:p>
          <a:p>
            <a:r>
              <a:rPr lang="fr-CA" sz="2800" dirty="0"/>
              <a:t>Le Canadiens français qui s’étaient inscrits étaient éparpillés parmi les régiments anglais et étaient défendus de parler en français.</a:t>
            </a:r>
          </a:p>
          <a:p>
            <a:r>
              <a:rPr lang="fr-CA" sz="2800" dirty="0"/>
              <a:t>Il y avait très peu d’officiers francophones dans le militaire canadien.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54" y="2216945"/>
            <a:ext cx="4486946" cy="334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>
            <a:extLst>
              <a:ext uri="{FF2B5EF4-FFF2-40B4-BE49-F238E27FC236}">
                <a16:creationId xmlns:a16="http://schemas.microsoft.com/office/drawing/2014/main" id="{A347E4AA-5691-487A-98EC-8FFAC1E051D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CA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Qu’est-ce que la Loi sur les mesures de guerre?</a:t>
            </a:r>
            <a:endParaRPr lang="en-US" altLang="fr-FR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8675" name="Image 3">
            <a:extLst>
              <a:ext uri="{FF2B5EF4-FFF2-40B4-BE49-F238E27FC236}">
                <a16:creationId xmlns:a16="http://schemas.microsoft.com/office/drawing/2014/main" id="{0CE51163-FBF2-4601-ADEC-194FBC83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2753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algn="ctr"/>
            <a:r>
              <a:rPr lang="en-US" dirty="0"/>
              <a:t>La </a:t>
            </a:r>
            <a:r>
              <a:rPr lang="en-US" dirty="0" err="1"/>
              <a:t>loi</a:t>
            </a:r>
            <a:r>
              <a:rPr lang="en-US" dirty="0"/>
              <a:t> du service </a:t>
            </a:r>
            <a:r>
              <a:rPr lang="en-US" dirty="0" err="1"/>
              <a:t>militaire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1" y="1735138"/>
            <a:ext cx="5102126" cy="5122862"/>
          </a:xfrm>
        </p:spPr>
        <p:txBody>
          <a:bodyPr>
            <a:normAutofit fontScale="92500" lnSpcReduction="20000"/>
          </a:bodyPr>
          <a:lstStyle/>
          <a:p>
            <a:r>
              <a:rPr lang="fr-CA" sz="2800" dirty="0"/>
              <a:t>Borden introduit la Loi du service militaire qui exige que tous les hommes de 19 à 45 ans s’inscrivent dans l’armée.</a:t>
            </a:r>
          </a:p>
          <a:p>
            <a:r>
              <a:rPr lang="fr-CA" sz="2800" dirty="0"/>
              <a:t>Il y a tellement de controverse autour de cette loi qu’elle n’est pas mise en vigueur immédiatement.</a:t>
            </a:r>
          </a:p>
          <a:p>
            <a:r>
              <a:rPr lang="fr-CA" sz="2800" dirty="0"/>
              <a:t>Cette loi a divisé le parti Libéral et le pays. </a:t>
            </a:r>
          </a:p>
          <a:p>
            <a:r>
              <a:rPr lang="fr-CA" sz="2800" dirty="0"/>
              <a:t>Il y a eu plusieurs émeutes/révoltes dans la ville de Québec.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570" y="1735138"/>
            <a:ext cx="3998893" cy="29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6">
            <a:extLst>
              <a:ext uri="{FF2B5EF4-FFF2-40B4-BE49-F238E27FC236}">
                <a16:creationId xmlns:a16="http://schemas.microsoft.com/office/drawing/2014/main" id="{791FCFF6-B19B-4B2A-B4B3-12B1947F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228600"/>
            <a:ext cx="343217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Image 7">
            <a:extLst>
              <a:ext uri="{FF2B5EF4-FFF2-40B4-BE49-F238E27FC236}">
                <a16:creationId xmlns:a16="http://schemas.microsoft.com/office/drawing/2014/main" id="{A1EF3740-8094-4575-BCF9-25F611BDF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200400"/>
            <a:ext cx="6311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331</TotalTime>
  <Words>633</Words>
  <Application>Microsoft Office PowerPoint</Application>
  <PresentationFormat>Affichage à l'écran (4:3)</PresentationFormat>
  <Paragraphs>48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 Black</vt:lpstr>
      <vt:lpstr>Calibri</vt:lpstr>
      <vt:lpstr>Goudy Old Style</vt:lpstr>
      <vt:lpstr>Impact</vt:lpstr>
      <vt:lpstr>Rockwell</vt:lpstr>
      <vt:lpstr>Wingdings</vt:lpstr>
      <vt:lpstr>Inkwell</vt:lpstr>
      <vt:lpstr>La crise de la conscription</vt:lpstr>
      <vt:lpstr>Introduction</vt:lpstr>
      <vt:lpstr>Et la guerre continue…</vt:lpstr>
      <vt:lpstr>1916</vt:lpstr>
      <vt:lpstr>La perspective des Canadiens français</vt:lpstr>
      <vt:lpstr>Les raisons pour le désenchantement des français</vt:lpstr>
      <vt:lpstr>Qu’est-ce que la Loi sur les mesures de guerre?</vt:lpstr>
      <vt:lpstr>La loi du service militaire</vt:lpstr>
      <vt:lpstr>Présentation PowerPoint</vt:lpstr>
      <vt:lpstr>War Measures Act  (loi sur les mesures de guerre)</vt:lpstr>
      <vt:lpstr>Présentation PowerPoint</vt:lpstr>
      <vt:lpstr>L’élection de 1917</vt:lpstr>
      <vt:lpstr>Conclusion</vt:lpstr>
    </vt:vector>
  </TitlesOfParts>
  <Company>Rainbow District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Conscription Crisis</dc:title>
  <dc:creator>RDSB User</dc:creator>
  <cp:lastModifiedBy>Christine Lagrandeur</cp:lastModifiedBy>
  <cp:revision>16</cp:revision>
  <dcterms:created xsi:type="dcterms:W3CDTF">2015-09-20T18:41:26Z</dcterms:created>
  <dcterms:modified xsi:type="dcterms:W3CDTF">2019-07-07T19:48:04Z</dcterms:modified>
</cp:coreProperties>
</file>