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68" r:id="rId3"/>
    <p:sldId id="269" r:id="rId4"/>
    <p:sldId id="270" r:id="rId5"/>
    <p:sldId id="271" r:id="rId6"/>
    <p:sldId id="258" r:id="rId7"/>
    <p:sldId id="259" r:id="rId8"/>
    <p:sldId id="272" r:id="rId9"/>
    <p:sldId id="257" r:id="rId10"/>
    <p:sldId id="260" r:id="rId11"/>
    <p:sldId id="273" r:id="rId12"/>
    <p:sldId id="261" r:id="rId13"/>
    <p:sldId id="274" r:id="rId14"/>
    <p:sldId id="262" r:id="rId15"/>
    <p:sldId id="267" r:id="rId16"/>
    <p:sldId id="265" r:id="rId17"/>
    <p:sldId id="263" r:id="rId18"/>
    <p:sldId id="26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32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11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0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2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3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2F91-9814-4656-85F9-40508ECA4E04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88C7AD-C3EA-4288-88CF-AEBE9E2E76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/>
              <a:t>Causes de la PGM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68411" y="3502386"/>
            <a:ext cx="8705592" cy="1096899"/>
          </a:xfrm>
        </p:spPr>
        <p:txBody>
          <a:bodyPr>
            <a:normAutofit/>
          </a:bodyPr>
          <a:lstStyle/>
          <a:p>
            <a:r>
              <a:rPr lang="fr-CA" sz="2800" dirty="0"/>
              <a:t>Court terme, long terme/sous-jacente, déclencheur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11" y="243584"/>
            <a:ext cx="4243184" cy="219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85" y="4273257"/>
            <a:ext cx="3109900" cy="23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42" y="1404451"/>
            <a:ext cx="8596668" cy="5243484"/>
          </a:xfrm>
        </p:spPr>
        <p:txBody>
          <a:bodyPr>
            <a:normAutofit/>
          </a:bodyPr>
          <a:lstStyle/>
          <a:p>
            <a:r>
              <a:rPr lang="fr-CA" sz="2800" i="1" dirty="0"/>
              <a:t>Système développé par les grands pouvoirs pour maintenir la paix en Europe. </a:t>
            </a:r>
          </a:p>
          <a:p>
            <a:r>
              <a:rPr lang="fr-CA" sz="2800" i="1" dirty="0"/>
              <a:t>La guerre avec un pays dans une alliance égale la guerre avec les autres pays de l’alliance.</a:t>
            </a:r>
          </a:p>
          <a:p>
            <a:r>
              <a:rPr lang="fr-CA" sz="2800" i="1" dirty="0"/>
              <a:t>L’intention est de décourager l’agression.</a:t>
            </a:r>
          </a:p>
          <a:p>
            <a:r>
              <a:rPr lang="fr-CA" sz="2800" dirty="0"/>
              <a:t>Deux alliances principales: Triple-Entente et Triple-Alliance.</a:t>
            </a:r>
          </a:p>
          <a:p>
            <a:r>
              <a:rPr lang="fr-CA" sz="2800" dirty="0"/>
              <a:t>L’effet des alliances était que la guerre escalade rapidement et TOUS les grands pouvoirs y sont impliqués rapidement.</a:t>
            </a:r>
          </a:p>
          <a:p>
            <a:endParaRPr lang="fr-CA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5" y="219817"/>
            <a:ext cx="3154084" cy="21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435" y="529496"/>
            <a:ext cx="8828413" cy="57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3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225965" cy="1550989"/>
          </a:xfrm>
        </p:spPr>
        <p:txBody>
          <a:bodyPr>
            <a:normAutofit/>
          </a:bodyPr>
          <a:lstStyle/>
          <a:p>
            <a:r>
              <a:rPr lang="fr-CA" dirty="0"/>
              <a:t>Élément déclencheur/la cause directe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31" y="1888740"/>
            <a:ext cx="8596668" cy="4697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800" b="1" dirty="0"/>
              <a:t>Les tensions éclatent dans la petite ville de:</a:t>
            </a:r>
            <a:r>
              <a:rPr lang="fr-CA" sz="2800" b="1" u="sng" dirty="0"/>
              <a:t> Sarajevo:</a:t>
            </a:r>
            <a:r>
              <a:rPr lang="fr-CA" sz="2800" dirty="0"/>
              <a:t> la capitale de la Bosnie mais qui est couramment sous le contrôle de l’Autriche-Hongrie.</a:t>
            </a:r>
          </a:p>
          <a:p>
            <a:r>
              <a:rPr lang="fr-CA" sz="2800" dirty="0"/>
              <a:t>La Bosnie était d’origine une province de la Serbie mais a été annexée par l’Autriche-Hongrie quand l’A-H a battu la Serbie.</a:t>
            </a:r>
          </a:p>
          <a:p>
            <a:r>
              <a:rPr lang="fr-CA" sz="2800" dirty="0"/>
              <a:t>La Bosnie était un pays </a:t>
            </a:r>
            <a:r>
              <a:rPr lang="fr-CA" sz="2800" b="1" dirty="0"/>
              <a:t>slave</a:t>
            </a:r>
            <a:r>
              <a:rPr lang="fr-CA" sz="2800" dirty="0"/>
              <a:t> majoritairement peuplé de Serbes.</a:t>
            </a:r>
          </a:p>
          <a:p>
            <a:r>
              <a:rPr lang="fr-CA" sz="2800" dirty="0"/>
              <a:t>Beaucoup de gens voulaient le retour du règne serbe tellement qu’il y avait plusieurs groupes terroristes serbes dans la région.</a:t>
            </a:r>
          </a:p>
          <a:p>
            <a:endParaRPr lang="fr-CA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CC013E-F079-4BD7-9541-593D5236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42" y="440374"/>
            <a:ext cx="3060827" cy="22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99" y="307076"/>
            <a:ext cx="9455206" cy="6550924"/>
          </a:xfrm>
        </p:spPr>
        <p:txBody>
          <a:bodyPr>
            <a:normAutofit/>
          </a:bodyPr>
          <a:lstStyle/>
          <a:p>
            <a:r>
              <a:rPr lang="fr-CA" sz="2800" i="1" u="sng" dirty="0"/>
              <a:t>Assassinat à Sarajevo</a:t>
            </a:r>
          </a:p>
          <a:p>
            <a:r>
              <a:rPr lang="fr-CA" sz="2800" dirty="0"/>
              <a:t>Le 28 juin 1914, l’archiduc François Ferdinand, héritier du trône de l’Autriche-Hongrie est assassiné par un groupe terroriste dans la ville de Sarajevo.</a:t>
            </a:r>
          </a:p>
          <a:p>
            <a:r>
              <a:rPr lang="fr-CA" sz="2800" dirty="0"/>
              <a:t>Le groupe terroriste – La Main Noire – est de la Serbie et veut son indépendance de l’Autriche-Hongrie.</a:t>
            </a:r>
          </a:p>
          <a:p>
            <a:r>
              <a:rPr lang="fr-CA" sz="2800" dirty="0"/>
              <a:t>A-H blâme l’assassinat sur la Serbie et déclare la guerre sur eux.</a:t>
            </a:r>
          </a:p>
          <a:p>
            <a:r>
              <a:rPr lang="fr-CA" sz="2800" dirty="0"/>
              <a:t>Russie mobilise son armée pour défendre la Serbie.</a:t>
            </a:r>
          </a:p>
          <a:p>
            <a:r>
              <a:rPr lang="fr-CA" sz="2800" dirty="0"/>
              <a:t>Allemagne déclare la guerre à la Russie.</a:t>
            </a:r>
          </a:p>
          <a:p>
            <a:r>
              <a:rPr lang="fr-CA" sz="2800" dirty="0"/>
              <a:t>France déclare la guerre à l’Allemagne….</a:t>
            </a:r>
          </a:p>
          <a:p>
            <a:endParaRPr lang="fr-C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BD0E10-DBC9-4A91-A520-52F31EA3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275" y="4497387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1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78" y="1175069"/>
            <a:ext cx="6298421" cy="3880773"/>
          </a:xfrm>
        </p:spPr>
        <p:txBody>
          <a:bodyPr>
            <a:normAutofit/>
          </a:bodyPr>
          <a:lstStyle/>
          <a:p>
            <a:r>
              <a:rPr lang="fr-CA" sz="2800" dirty="0"/>
              <a:t>L’Allemagne déclare la guerre à la France et l’attaque en passant par la Belgique.</a:t>
            </a:r>
          </a:p>
          <a:p>
            <a:r>
              <a:rPr lang="fr-CA" sz="2800" dirty="0"/>
              <a:t> G-B avait promis de protéger la Belgique (un pays neutre), alors quand l’Allemagne attaque la Belgique, elle déclare la guerre à l’Allemagne</a:t>
            </a:r>
          </a:p>
          <a:p>
            <a:endParaRPr lang="fr-C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5D9F04-2173-422B-9132-50E661D8B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6" r="9834" b="-1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0EBBB12-EB7B-4B0D-B852-4E9C85993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78" r="15762" b="3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7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43" y="467498"/>
            <a:ext cx="8193734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1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étapes finales menant à la guerre…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1" y="2089141"/>
            <a:ext cx="9499053" cy="4653166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fr-CA" dirty="0"/>
              <a:t>Le 28 juin 1914, Archiduc Ferdinand est assassiné à Sarajevo par </a:t>
            </a:r>
            <a:r>
              <a:rPr lang="fr-CA" dirty="0" err="1"/>
              <a:t>Gavrilo</a:t>
            </a:r>
            <a:r>
              <a:rPr lang="fr-CA" dirty="0"/>
              <a:t> </a:t>
            </a:r>
            <a:r>
              <a:rPr lang="fr-CA" dirty="0" err="1"/>
              <a:t>Princip</a:t>
            </a:r>
            <a:r>
              <a:rPr lang="fr-CA" dirty="0"/>
              <a:t>, membre de « La Main Noire » («The Black Hand»)</a:t>
            </a:r>
          </a:p>
          <a:p>
            <a:pPr>
              <a:buFont typeface="+mj-lt"/>
              <a:buAutoNum type="arabicPeriod"/>
            </a:pPr>
            <a:r>
              <a:rPr lang="fr-CA" dirty="0"/>
              <a:t>Le 23 juillet 1914, Autriche-Hongrie blâme la Serbie pour les morts de l’archiduc et sa femme (avec le support de l’Allemagne) et envoie un ultimatum à la Serbie.</a:t>
            </a:r>
          </a:p>
          <a:p>
            <a:pPr>
              <a:buFont typeface="+mj-lt"/>
              <a:buAutoNum type="arabicPeriod"/>
            </a:pPr>
            <a:r>
              <a:rPr lang="fr-CA" dirty="0"/>
              <a:t>Le 26 juillet 1914, Serbie réplique à l’ultimatum de l’Autriche-Hongrie et accepte tous les termes sauf un. Alors l’A-H envahit la Serbie.</a:t>
            </a:r>
          </a:p>
          <a:p>
            <a:pPr>
              <a:buFont typeface="+mj-lt"/>
              <a:buAutoNum type="arabicPeriod"/>
            </a:pPr>
            <a:r>
              <a:rPr lang="fr-CA" dirty="0"/>
              <a:t>Le 1 août 1914, la Russie mobilise ses troupes (supporte la Serbie) et l’Allemagne se sent menacé et ordonne à la Russie d’arrêter. Russie refuse et l’Allemagne déclare la guerre à la Russie.</a:t>
            </a:r>
          </a:p>
          <a:p>
            <a:pPr>
              <a:buFont typeface="+mj-lt"/>
              <a:buAutoNum type="arabicPeriod"/>
            </a:pPr>
            <a:r>
              <a:rPr lang="fr-CA" dirty="0"/>
              <a:t>Le 2 août 1914, la France mobilise ses troupes (supporte la Russie) et l’Allemagne se sent menacé et ordonne à la France d’arrêter. La France refuse et l’Allemagne déclare la guerre à la France.</a:t>
            </a:r>
          </a:p>
          <a:p>
            <a:pPr>
              <a:buFont typeface="+mj-lt"/>
              <a:buAutoNum type="arabicPeriod"/>
            </a:pPr>
            <a:r>
              <a:rPr lang="fr-CA" dirty="0"/>
              <a:t>Le 4 août 1914, l’Allemagne envahit la Belgique (pays neutre – protégé par la Grande-Bretagne) et la G-B déclare la guerre à l’Allemagne. Par cette date, tous les membres des alliances européennes, sauf l’Italie, sont en guerre. Le Canada est inclus dans cette guerre avec son alliance à l’Empire britannique.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2DD24F-AAB4-4DA8-B234-2043CAFC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0" y="229106"/>
            <a:ext cx="3174365" cy="17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Canada…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i="1" dirty="0"/>
              <a:t>G-B déclare la guerre le 4 août 1914</a:t>
            </a:r>
          </a:p>
          <a:p>
            <a:pPr lvl="1"/>
            <a:r>
              <a:rPr lang="fr-CA" sz="2800" i="1" dirty="0"/>
              <a:t>Puisque nous faisons partie de l’empire de la G-B, nous sommes automatiquement inclus dans cette guerre.</a:t>
            </a:r>
          </a:p>
          <a:p>
            <a:pPr lvl="1"/>
            <a:r>
              <a:rPr lang="fr-CA" sz="2800" i="1" dirty="0"/>
              <a:t>Le niveau de participation à la guerre est à déterminer par le gouvernement canadien.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09" y="60960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8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0" y="0"/>
            <a:ext cx="8719461" cy="65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TOUS LES PAYS IMPORTANTS DE L’EUROPE ÉTAIENT EN GUERRE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8133" y="2240971"/>
            <a:ext cx="3627434" cy="2975106"/>
          </a:xfrm>
          <a:prstGeom prst="rect">
            <a:avLst/>
          </a:prstGeom>
        </p:spPr>
      </p:pic>
      <p:pic>
        <p:nvPicPr>
          <p:cNvPr id="6" name="Content Placeholder 5" descr="tripleenten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40971"/>
            <a:ext cx="4031833" cy="31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2378" y="5395024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La triple entente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0978" y="5395024"/>
            <a:ext cx="3318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La triple alliance</a:t>
            </a:r>
          </a:p>
        </p:txBody>
      </p:sp>
    </p:spTree>
    <p:extLst>
      <p:ext uri="{BB962C8B-B14F-4D97-AF65-F5344CB8AC3E}">
        <p14:creationId xmlns:p14="http://schemas.microsoft.com/office/powerpoint/2010/main" val="7110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921174" cy="873211"/>
          </a:xfrm>
        </p:spPr>
        <p:txBody>
          <a:bodyPr/>
          <a:lstStyle/>
          <a:p>
            <a:r>
              <a:rPr lang="fr-CA" dirty="0"/>
              <a:t>Les grands joueurs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66898" y="873211"/>
            <a:ext cx="6871371" cy="5750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u="sng" dirty="0"/>
              <a:t>L’Angleterre:</a:t>
            </a:r>
            <a:r>
              <a:rPr lang="fr-CA" sz="2800" dirty="0"/>
              <a:t> se voit comme étant FORT et PUISSANT - le plus grand empire. Les autres pays Européens sont jaloux.</a:t>
            </a:r>
          </a:p>
          <a:p>
            <a:pPr marL="0" indent="0">
              <a:buNone/>
            </a:pPr>
            <a:r>
              <a:rPr lang="fr-CA" sz="2800" u="sng" dirty="0"/>
              <a:t>La France:</a:t>
            </a:r>
            <a:r>
              <a:rPr lang="fr-CA" sz="2800" dirty="0"/>
              <a:t> voit l’Angleterre avec dégoût - a déjà battu avec l’Angleterre. </a:t>
            </a:r>
          </a:p>
          <a:p>
            <a:pPr marL="0" indent="0">
              <a:buNone/>
            </a:pPr>
            <a:r>
              <a:rPr lang="fr-CA" sz="2800" dirty="0"/>
              <a:t>- </a:t>
            </a:r>
            <a:r>
              <a:rPr lang="fr-CA" sz="2800" b="1" dirty="0"/>
              <a:t>a récemment perdu les provinces d’Alsace et Lorraine à l’Allemagne et veut les ravoir.</a:t>
            </a:r>
          </a:p>
          <a:p>
            <a:pPr marL="0" indent="0">
              <a:buNone/>
            </a:pPr>
            <a:r>
              <a:rPr lang="fr-CA" sz="2800" u="sng" dirty="0"/>
              <a:t>Italie:</a:t>
            </a:r>
            <a:r>
              <a:rPr lang="fr-CA" sz="2800" dirty="0"/>
              <a:t> est récemment devenue un état et éprouve du ressentiment envers l’Angleterre et la France à cause de leur pouvoir.</a:t>
            </a:r>
            <a:endParaRPr lang="fr-CA" sz="2800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41" r="57592"/>
          <a:stretch/>
        </p:blipFill>
        <p:spPr>
          <a:xfrm>
            <a:off x="362461" y="873211"/>
            <a:ext cx="1659108" cy="59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921174" cy="873211"/>
          </a:xfrm>
        </p:spPr>
        <p:txBody>
          <a:bodyPr/>
          <a:lstStyle/>
          <a:p>
            <a:r>
              <a:rPr lang="fr-CA" dirty="0"/>
              <a:t>Les grands joueurs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21568" y="700215"/>
            <a:ext cx="8951231" cy="6367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800" u="sng" dirty="0"/>
              <a:t>L’Allemagne:</a:t>
            </a:r>
            <a:r>
              <a:rPr lang="fr-CA" sz="2800" dirty="0"/>
              <a:t> s’est réuni comme pays seulement depuis la fin des années 1800 mais </a:t>
            </a:r>
            <a:r>
              <a:rPr lang="fr-CA" sz="2800" b="1" dirty="0"/>
              <a:t>pensait que leur pays était le chef naturel de l’Europe. </a:t>
            </a:r>
            <a:r>
              <a:rPr lang="fr-CA" sz="2800" dirty="0"/>
              <a:t>Trouvait que l’Angleterre l’empêchait d’acquérir des colonies outremers car elle avait contrôle des mers avec sa grande flotte. Attendait une raison d’envahir. </a:t>
            </a:r>
            <a:r>
              <a:rPr lang="fr-CA" sz="2800" b="1" dirty="0"/>
              <a:t>N’IMPORTE QUI et avait des plans secrets pour envahir la France à la première chance.</a:t>
            </a:r>
          </a:p>
          <a:p>
            <a:pPr marL="0" indent="0">
              <a:buNone/>
            </a:pPr>
            <a:r>
              <a:rPr lang="fr-CA" sz="2800" u="sng" dirty="0"/>
              <a:t>L’Autriche-Hongrie:</a:t>
            </a:r>
            <a:r>
              <a:rPr lang="fr-CA" sz="2800" dirty="0"/>
              <a:t> pensait qu’ils étaient destinés à la grandeur.</a:t>
            </a:r>
          </a:p>
          <a:p>
            <a:pPr marL="0" indent="0">
              <a:buNone/>
            </a:pPr>
            <a:r>
              <a:rPr lang="fr-CA" sz="2800" u="sng" dirty="0"/>
              <a:t>La Russie:</a:t>
            </a:r>
            <a:r>
              <a:rPr lang="fr-CA" sz="2800" dirty="0"/>
              <a:t> un grand pays mais très corrompu. Se sentait ignorer par le restant de l’Europe. Elle est déterminée de s’étendre en Chine. </a:t>
            </a:r>
            <a:r>
              <a:rPr lang="fr-CA" sz="2800" b="1" dirty="0"/>
              <a:t>Avait PROMIS de protéger tous les états des slaves spécifiquement la Serbie.</a:t>
            </a:r>
            <a:r>
              <a:rPr lang="fr-CA" sz="2800" dirty="0"/>
              <a:t> </a:t>
            </a:r>
            <a:endParaRPr lang="fr-CA" sz="2800" u="sng" dirty="0"/>
          </a:p>
          <a:p>
            <a:pPr marL="0" indent="0">
              <a:buNone/>
            </a:pPr>
            <a:endParaRPr lang="fr-CA" sz="2800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41" r="57592"/>
          <a:stretch/>
        </p:blipFill>
        <p:spPr>
          <a:xfrm>
            <a:off x="362461" y="873211"/>
            <a:ext cx="1659108" cy="59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383957"/>
            <a:ext cx="6687293" cy="4744994"/>
          </a:xfrm>
        </p:spPr>
        <p:txBody>
          <a:bodyPr>
            <a:normAutofit/>
          </a:bodyPr>
          <a:lstStyle/>
          <a:p>
            <a:r>
              <a:rPr lang="fr-CA" sz="2800" dirty="0"/>
              <a:t>Robert Borden, un conservateur, devient le Premier Ministre en septembre 1911.</a:t>
            </a:r>
          </a:p>
          <a:p>
            <a:r>
              <a:rPr lang="fr-CA" sz="2800" dirty="0"/>
              <a:t>À ce temps, le Canada prospère et les gens sont optimistes.</a:t>
            </a:r>
          </a:p>
          <a:p>
            <a:r>
              <a:rPr lang="fr-CA" sz="2800" dirty="0"/>
              <a:t>Au contraire en Europe, il y des rumeurs qu’une guerre mijote.</a:t>
            </a:r>
          </a:p>
          <a:p>
            <a:pPr>
              <a:lnSpc>
                <a:spcPct val="90000"/>
              </a:lnSpc>
            </a:pPr>
            <a:endParaRPr lang="fr-CA" sz="2800" dirty="0"/>
          </a:p>
          <a:p>
            <a:pPr>
              <a:lnSpc>
                <a:spcPct val="90000"/>
              </a:lnSpc>
            </a:pPr>
            <a:r>
              <a:rPr lang="en-US" sz="2800" u="sng" dirty="0"/>
              <a:t>POURQUOI?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5430" y="899311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causes à long </a:t>
            </a:r>
            <a:r>
              <a:rPr lang="en-US" dirty="0" err="1"/>
              <a:t>terme</a:t>
            </a:r>
            <a:r>
              <a:rPr lang="en-US" dirty="0"/>
              <a:t>/sous-</a:t>
            </a:r>
            <a:r>
              <a:rPr lang="en-US" dirty="0" err="1"/>
              <a:t>jacentes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68611"/>
            <a:ext cx="4184035" cy="3880772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en-US" sz="3600" dirty="0" err="1"/>
              <a:t>Nationalisme</a:t>
            </a:r>
            <a:endParaRPr lang="en-US" sz="3600" dirty="0"/>
          </a:p>
          <a:p>
            <a:pPr marL="525780" indent="-457200">
              <a:buAutoNum type="arabicPeriod"/>
            </a:pPr>
            <a:r>
              <a:rPr lang="en-US" sz="3600" dirty="0" err="1"/>
              <a:t>Impérialisme</a:t>
            </a:r>
            <a:endParaRPr lang="en-US" sz="3600" dirty="0"/>
          </a:p>
          <a:p>
            <a:pPr marL="525780" indent="-457200">
              <a:buAutoNum type="arabicPeriod"/>
            </a:pPr>
            <a:r>
              <a:rPr lang="en-US" sz="3600" dirty="0" err="1"/>
              <a:t>Militarisme</a:t>
            </a:r>
            <a:endParaRPr lang="en-US" sz="3600" dirty="0"/>
          </a:p>
          <a:p>
            <a:pPr marL="525780" indent="-457200">
              <a:buAutoNum type="arabicPeriod"/>
            </a:pPr>
            <a:r>
              <a:rPr lang="en-US" sz="3600" dirty="0"/>
              <a:t>Le </a:t>
            </a:r>
            <a:r>
              <a:rPr lang="en-US" sz="3600" dirty="0" err="1"/>
              <a:t>système</a:t>
            </a:r>
            <a:r>
              <a:rPr lang="en-US" sz="3600" dirty="0"/>
              <a:t> </a:t>
            </a:r>
            <a:r>
              <a:rPr lang="en-US" sz="3600" dirty="0" err="1"/>
              <a:t>d’Alliances</a:t>
            </a:r>
            <a:endParaRPr lang="en-US" sz="3600" dirty="0"/>
          </a:p>
          <a:p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77" y="1270000"/>
            <a:ext cx="3480241" cy="273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9221"/>
          <a:stretch/>
        </p:blipFill>
        <p:spPr>
          <a:xfrm>
            <a:off x="3915385" y="4005498"/>
            <a:ext cx="4384054" cy="24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6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Nationalisme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069"/>
            <a:ext cx="8596668" cy="3880773"/>
          </a:xfrm>
        </p:spPr>
        <p:txBody>
          <a:bodyPr>
            <a:noAutofit/>
          </a:bodyPr>
          <a:lstStyle/>
          <a:p>
            <a:r>
              <a:rPr lang="fr-CA" sz="2800" i="1" dirty="0"/>
              <a:t>Forme extrême de patriotisme et loyauté à sa mère patrie.</a:t>
            </a:r>
          </a:p>
          <a:p>
            <a:r>
              <a:rPr lang="fr-CA" sz="2800" dirty="0"/>
              <a:t>Devient populaire en Europe.</a:t>
            </a:r>
          </a:p>
          <a:p>
            <a:r>
              <a:rPr lang="fr-CA" sz="2800" dirty="0"/>
              <a:t>Mène à la course aux armements (</a:t>
            </a:r>
            <a:r>
              <a:rPr lang="fr-CA" sz="2800" dirty="0" err="1"/>
              <a:t>war</a:t>
            </a:r>
            <a:r>
              <a:rPr lang="fr-CA" sz="2800" dirty="0"/>
              <a:t> race).</a:t>
            </a:r>
          </a:p>
          <a:p>
            <a:r>
              <a:rPr lang="fr-CA" sz="2800" dirty="0"/>
              <a:t>Agrandir le nombre de colonies outre-mer devient important.</a:t>
            </a:r>
          </a:p>
          <a:p>
            <a:r>
              <a:rPr lang="fr-CA" sz="2800" dirty="0"/>
              <a:t>Les pouvoirs européens voulaient toujours de nouveaux territoires pour augmenter la gloire de leur pays.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60" y="4350453"/>
            <a:ext cx="3054440" cy="229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719" y="1678817"/>
            <a:ext cx="2696899" cy="15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31" y="-50800"/>
            <a:ext cx="8596668" cy="1320800"/>
          </a:xfrm>
        </p:spPr>
        <p:txBody>
          <a:bodyPr/>
          <a:lstStyle/>
          <a:p>
            <a:r>
              <a:rPr lang="en-US" dirty="0" err="1"/>
              <a:t>Impérialisme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31" y="668637"/>
            <a:ext cx="9609666" cy="5979297"/>
          </a:xfrm>
        </p:spPr>
        <p:txBody>
          <a:bodyPr>
            <a:normAutofit fontScale="92500"/>
          </a:bodyPr>
          <a:lstStyle/>
          <a:p>
            <a:r>
              <a:rPr lang="fr-CA" sz="2600" i="1" dirty="0"/>
              <a:t>Autorité d’une nation sur l’économie, le gouvernement et le militaire d’une autre nation (ex. G-B et le Canada).</a:t>
            </a:r>
          </a:p>
          <a:p>
            <a:r>
              <a:rPr lang="fr-CA" sz="2600" dirty="0"/>
              <a:t>Certaines nations européennes s’argumentent au sujet des possessions territoriales lointaines.</a:t>
            </a:r>
          </a:p>
          <a:p>
            <a:r>
              <a:rPr lang="fr-CA" sz="2600" dirty="0"/>
              <a:t>Les colonies sont importantes pour l’économie de la mère patrie pour fournir des ressources primaires et vendre les produits manufacturés.</a:t>
            </a:r>
          </a:p>
          <a:p>
            <a:r>
              <a:rPr lang="fr-CA" sz="2600" dirty="0"/>
              <a:t>G-B a la plus grande empire (colonies en Amérique du Nord, les Caraïbes, l’Australie et l’Afrique).</a:t>
            </a:r>
          </a:p>
          <a:p>
            <a:r>
              <a:rPr lang="fr-CA" sz="2600" dirty="0"/>
              <a:t>France occupe certaines parties de l’Afrique et l’Extrême Orient.</a:t>
            </a:r>
          </a:p>
          <a:p>
            <a:r>
              <a:rPr lang="fr-CA" sz="2600" dirty="0"/>
              <a:t>Russie a le nord de l’Europe et l’Asie.</a:t>
            </a:r>
          </a:p>
          <a:p>
            <a:r>
              <a:rPr lang="fr-CA" sz="2600" dirty="0"/>
              <a:t>Allemagne a peu de possessions territoriales et en veut d’autres.</a:t>
            </a:r>
          </a:p>
          <a:p>
            <a:r>
              <a:rPr lang="fr-CA" sz="2600" i="1" dirty="0"/>
              <a:t>La G-B veut les prévenir.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97" y="4581009"/>
            <a:ext cx="2209800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297" y="234133"/>
            <a:ext cx="2117637" cy="20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5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colonies britanniques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62" y="2164789"/>
            <a:ext cx="9880446" cy="46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04" y="206742"/>
            <a:ext cx="8596668" cy="1320800"/>
          </a:xfrm>
        </p:spPr>
        <p:txBody>
          <a:bodyPr/>
          <a:lstStyle/>
          <a:p>
            <a:r>
              <a:rPr lang="fr-CA" dirty="0"/>
              <a:t>Militarisme (la crise navale)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03" y="946111"/>
            <a:ext cx="9974191" cy="5560067"/>
          </a:xfrm>
        </p:spPr>
        <p:txBody>
          <a:bodyPr>
            <a:normAutofit fontScale="85000" lnSpcReduction="20000"/>
          </a:bodyPr>
          <a:lstStyle/>
          <a:p>
            <a:r>
              <a:rPr lang="fr-CA" sz="3600" i="1" dirty="0"/>
              <a:t>Bâtir son armée (forces et armes) et menacer d’une attaque ou d’une guerre.</a:t>
            </a:r>
          </a:p>
          <a:p>
            <a:r>
              <a:rPr lang="fr-CA" sz="3600" dirty="0"/>
              <a:t>G-B et Allemagne dépensent des millions pour agrandir leurs armées et pour les équiper avec la technologie la plus récente.</a:t>
            </a:r>
          </a:p>
          <a:p>
            <a:r>
              <a:rPr lang="fr-CA" sz="3600" dirty="0"/>
              <a:t> Allemagne a l’armée la plus forte mais la G-B a l’armée–navale la plus forte (en Europe).</a:t>
            </a:r>
          </a:p>
          <a:p>
            <a:r>
              <a:rPr lang="fr-CA" sz="3600" dirty="0"/>
              <a:t>G-B essaie de maintenir son avantage sur l’eau et développe un nouveau navire : Dreadnought</a:t>
            </a:r>
          </a:p>
          <a:p>
            <a:r>
              <a:rPr lang="fr-CA" sz="3600" dirty="0"/>
              <a:t>En 1908, Allemagne commence la construction de leur propre navire. </a:t>
            </a:r>
          </a:p>
          <a:p>
            <a:r>
              <a:rPr lang="fr-CA" sz="3600" dirty="0"/>
              <a:t>Par 1914, l’Allemagne en a</a:t>
            </a:r>
            <a:r>
              <a:rPr lang="fr-CA" sz="3600" b="1" dirty="0">
                <a:solidFill>
                  <a:srgbClr val="FF0000"/>
                </a:solidFill>
              </a:rPr>
              <a:t> 17 </a:t>
            </a:r>
            <a:r>
              <a:rPr lang="fr-CA" sz="3600" dirty="0"/>
              <a:t>et la G-B en a </a:t>
            </a:r>
            <a:r>
              <a:rPr lang="fr-CA" sz="3600" b="1" dirty="0">
                <a:solidFill>
                  <a:srgbClr val="FF0000"/>
                </a:solidFill>
              </a:rPr>
              <a:t>29</a:t>
            </a:r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5133975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41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897</Words>
  <Application>Microsoft Office PowerPoint</Application>
  <PresentationFormat>Grand écran</PresentationFormat>
  <Paragraphs>79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Causes de la PGM </vt:lpstr>
      <vt:lpstr>Les grands joueurs</vt:lpstr>
      <vt:lpstr>Les grands joueurs</vt:lpstr>
      <vt:lpstr>La situation</vt:lpstr>
      <vt:lpstr>Les causes à long terme/sous-jacentes</vt:lpstr>
      <vt:lpstr>Nationalisme</vt:lpstr>
      <vt:lpstr>Impérialisme</vt:lpstr>
      <vt:lpstr>Les colonies britanniques</vt:lpstr>
      <vt:lpstr>Militarisme (la crise navale)</vt:lpstr>
      <vt:lpstr>Alliances</vt:lpstr>
      <vt:lpstr>Présentation PowerPoint</vt:lpstr>
      <vt:lpstr>Élément déclencheur/la cause directe</vt:lpstr>
      <vt:lpstr>Présentation PowerPoint</vt:lpstr>
      <vt:lpstr>Présentation PowerPoint</vt:lpstr>
      <vt:lpstr>Présentation PowerPoint</vt:lpstr>
      <vt:lpstr>Les étapes finales menant à la guerre…</vt:lpstr>
      <vt:lpstr>Au Canada…</vt:lpstr>
      <vt:lpstr>Présentation PowerPoint</vt:lpstr>
      <vt:lpstr>TOUS LES PAYS IMPORTANTS DE L’EUROPE ÉTAIENT EN GUERRE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de la PGM </dc:title>
  <dc:creator>Christine Lagrandeur</dc:creator>
  <cp:lastModifiedBy>Christine Lagrandeur</cp:lastModifiedBy>
  <cp:revision>2</cp:revision>
  <dcterms:created xsi:type="dcterms:W3CDTF">2019-07-06T03:22:41Z</dcterms:created>
  <dcterms:modified xsi:type="dcterms:W3CDTF">2019-07-06T14:27:04Z</dcterms:modified>
</cp:coreProperties>
</file>