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60" r:id="rId4"/>
    <p:sldId id="258" r:id="rId5"/>
    <p:sldId id="259" r:id="rId6"/>
    <p:sldId id="272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2.svg"/><Relationship Id="rId1" Type="http://schemas.openxmlformats.org/officeDocument/2006/relationships/image" Target="../media/image29.png"/><Relationship Id="rId6" Type="http://schemas.openxmlformats.org/officeDocument/2006/relationships/image" Target="../media/image26.svg"/><Relationship Id="rId5" Type="http://schemas.openxmlformats.org/officeDocument/2006/relationships/image" Target="../media/image3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35.svg"/><Relationship Id="rId1" Type="http://schemas.openxmlformats.org/officeDocument/2006/relationships/image" Target="../media/image44.png"/><Relationship Id="rId6" Type="http://schemas.openxmlformats.org/officeDocument/2006/relationships/image" Target="../media/image39.svg"/><Relationship Id="rId5" Type="http://schemas.openxmlformats.org/officeDocument/2006/relationships/image" Target="../media/image46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FA9D0-A3A8-4B7D-8E86-DB60525647A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5314A4-D2C0-4BD8-AD54-A872F1DA5909}">
      <dgm:prSet/>
      <dgm:spPr/>
      <dgm:t>
        <a:bodyPr/>
        <a:lstStyle/>
        <a:p>
          <a:r>
            <a:rPr lang="fr-CA" baseline="0" dirty="0"/>
            <a:t>L’économie du Canada dépendait de la vente d’exportations vers d’autres pays, principalement vers les États-Unis, et les ressources naturelles constituaient la plupart de ces exportations.</a:t>
          </a:r>
          <a:endParaRPr lang="en-US" dirty="0"/>
        </a:p>
      </dgm:t>
    </dgm:pt>
    <dgm:pt modelId="{E7EB2C31-972C-4DC9-BB3B-E26455796A5B}" type="parTrans" cxnId="{670AFE54-10C8-405F-B206-3F1D87001D19}">
      <dgm:prSet/>
      <dgm:spPr/>
      <dgm:t>
        <a:bodyPr/>
        <a:lstStyle/>
        <a:p>
          <a:endParaRPr lang="en-US"/>
        </a:p>
      </dgm:t>
    </dgm:pt>
    <dgm:pt modelId="{93B868FB-931C-48AE-8B50-65204C9945DD}" type="sibTrans" cxnId="{670AFE54-10C8-405F-B206-3F1D87001D19}">
      <dgm:prSet/>
      <dgm:spPr/>
      <dgm:t>
        <a:bodyPr/>
        <a:lstStyle/>
        <a:p>
          <a:endParaRPr lang="en-US"/>
        </a:p>
      </dgm:t>
    </dgm:pt>
    <dgm:pt modelId="{DF9FC1F8-E474-4BE5-8810-632713C1C176}">
      <dgm:prSet/>
      <dgm:spPr/>
      <dgm:t>
        <a:bodyPr/>
        <a:lstStyle/>
        <a:p>
          <a:r>
            <a:rPr lang="fr-CA" baseline="0" dirty="0"/>
            <a:t>Le blé, le poisson, les minéraux, le charbon et le bois ont contribué à la prospérité du Canada.</a:t>
          </a:r>
          <a:endParaRPr lang="en-US" dirty="0"/>
        </a:p>
      </dgm:t>
    </dgm:pt>
    <dgm:pt modelId="{E76F221D-5C28-4188-A69D-FD21C12AB8D1}" type="parTrans" cxnId="{79434097-C057-48F5-BE6A-2BEE725B1813}">
      <dgm:prSet/>
      <dgm:spPr/>
      <dgm:t>
        <a:bodyPr/>
        <a:lstStyle/>
        <a:p>
          <a:endParaRPr lang="en-US"/>
        </a:p>
      </dgm:t>
    </dgm:pt>
    <dgm:pt modelId="{51B23AB2-D461-43A8-AB59-3A175BE58AAC}" type="sibTrans" cxnId="{79434097-C057-48F5-BE6A-2BEE725B1813}">
      <dgm:prSet/>
      <dgm:spPr/>
      <dgm:t>
        <a:bodyPr/>
        <a:lstStyle/>
        <a:p>
          <a:endParaRPr lang="en-US"/>
        </a:p>
      </dgm:t>
    </dgm:pt>
    <dgm:pt modelId="{C38040E9-F4E5-4806-9D3C-44F9A317012F}">
      <dgm:prSet/>
      <dgm:spPr/>
      <dgm:t>
        <a:bodyPr/>
        <a:lstStyle/>
        <a:p>
          <a:r>
            <a:rPr lang="fr-CA" b="0" baseline="0" dirty="0"/>
            <a:t>Les bons moments dépendaient de la poursuite de la vente de ces produits.</a:t>
          </a:r>
          <a:r>
            <a:rPr lang="en-CA" b="0" baseline="0" dirty="0"/>
            <a:t> </a:t>
          </a:r>
          <a:endParaRPr lang="en-US" b="0" dirty="0"/>
        </a:p>
      </dgm:t>
    </dgm:pt>
    <dgm:pt modelId="{B2988671-8E7B-4104-A0DC-0150CF7CF6BD}" type="parTrans" cxnId="{31978366-0DD7-4658-91CB-DF6B13FD32D0}">
      <dgm:prSet/>
      <dgm:spPr/>
      <dgm:t>
        <a:bodyPr/>
        <a:lstStyle/>
        <a:p>
          <a:endParaRPr lang="en-US"/>
        </a:p>
      </dgm:t>
    </dgm:pt>
    <dgm:pt modelId="{E90BAF41-6BDB-41D8-919C-CC33DEA50869}" type="sibTrans" cxnId="{31978366-0DD7-4658-91CB-DF6B13FD32D0}">
      <dgm:prSet/>
      <dgm:spPr/>
      <dgm:t>
        <a:bodyPr/>
        <a:lstStyle/>
        <a:p>
          <a:endParaRPr lang="en-US"/>
        </a:p>
      </dgm:t>
    </dgm:pt>
    <dgm:pt modelId="{1820020B-16E7-492D-9AD9-27386745F9DB}" type="pres">
      <dgm:prSet presAssocID="{9A2FA9D0-A3A8-4B7D-8E86-DB60525647AD}" presName="linear" presStyleCnt="0">
        <dgm:presLayoutVars>
          <dgm:animLvl val="lvl"/>
          <dgm:resizeHandles val="exact"/>
        </dgm:presLayoutVars>
      </dgm:prSet>
      <dgm:spPr/>
    </dgm:pt>
    <dgm:pt modelId="{55F0328C-C7ED-45F3-8371-A999DDCBBEAC}" type="pres">
      <dgm:prSet presAssocID="{5C5314A4-D2C0-4BD8-AD54-A872F1DA59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218FAF-16E9-47B6-9B07-02DBBFC68FEE}" type="pres">
      <dgm:prSet presAssocID="{93B868FB-931C-48AE-8B50-65204C9945DD}" presName="spacer" presStyleCnt="0"/>
      <dgm:spPr/>
    </dgm:pt>
    <dgm:pt modelId="{99681EB4-DACF-436D-96F1-6EE4EA12678A}" type="pres">
      <dgm:prSet presAssocID="{DF9FC1F8-E474-4BE5-8810-632713C1C1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96B3E6-022B-4FD6-8CFE-4C666F8C513C}" type="pres">
      <dgm:prSet presAssocID="{51B23AB2-D461-43A8-AB59-3A175BE58AAC}" presName="spacer" presStyleCnt="0"/>
      <dgm:spPr/>
    </dgm:pt>
    <dgm:pt modelId="{28924FFA-15FB-406F-9B30-4142EEB36A47}" type="pres">
      <dgm:prSet presAssocID="{C38040E9-F4E5-4806-9D3C-44F9A31701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63035F-D6BD-4688-A547-C611A8A2BE7E}" type="presOf" srcId="{9A2FA9D0-A3A8-4B7D-8E86-DB60525647AD}" destId="{1820020B-16E7-492D-9AD9-27386745F9DB}" srcOrd="0" destOrd="0" presId="urn:microsoft.com/office/officeart/2005/8/layout/vList2"/>
    <dgm:cxn modelId="{74B07C42-D479-45FD-A941-9EEB3B56F5CC}" type="presOf" srcId="{DF9FC1F8-E474-4BE5-8810-632713C1C176}" destId="{99681EB4-DACF-436D-96F1-6EE4EA12678A}" srcOrd="0" destOrd="0" presId="urn:microsoft.com/office/officeart/2005/8/layout/vList2"/>
    <dgm:cxn modelId="{31978366-0DD7-4658-91CB-DF6B13FD32D0}" srcId="{9A2FA9D0-A3A8-4B7D-8E86-DB60525647AD}" destId="{C38040E9-F4E5-4806-9D3C-44F9A317012F}" srcOrd="2" destOrd="0" parTransId="{B2988671-8E7B-4104-A0DC-0150CF7CF6BD}" sibTransId="{E90BAF41-6BDB-41D8-919C-CC33DEA50869}"/>
    <dgm:cxn modelId="{670AFE54-10C8-405F-B206-3F1D87001D19}" srcId="{9A2FA9D0-A3A8-4B7D-8E86-DB60525647AD}" destId="{5C5314A4-D2C0-4BD8-AD54-A872F1DA5909}" srcOrd="0" destOrd="0" parTransId="{E7EB2C31-972C-4DC9-BB3B-E26455796A5B}" sibTransId="{93B868FB-931C-48AE-8B50-65204C9945DD}"/>
    <dgm:cxn modelId="{1BB01390-399D-4F41-ABBF-69C616273F25}" type="presOf" srcId="{C38040E9-F4E5-4806-9D3C-44F9A317012F}" destId="{28924FFA-15FB-406F-9B30-4142EEB36A47}" srcOrd="0" destOrd="0" presId="urn:microsoft.com/office/officeart/2005/8/layout/vList2"/>
    <dgm:cxn modelId="{79434097-C057-48F5-BE6A-2BEE725B1813}" srcId="{9A2FA9D0-A3A8-4B7D-8E86-DB60525647AD}" destId="{DF9FC1F8-E474-4BE5-8810-632713C1C176}" srcOrd="1" destOrd="0" parTransId="{E76F221D-5C28-4188-A69D-FD21C12AB8D1}" sibTransId="{51B23AB2-D461-43A8-AB59-3A175BE58AAC}"/>
    <dgm:cxn modelId="{2F30B5D1-358E-4111-B869-26FEEF34FB9F}" type="presOf" srcId="{5C5314A4-D2C0-4BD8-AD54-A872F1DA5909}" destId="{55F0328C-C7ED-45F3-8371-A999DDCBBEAC}" srcOrd="0" destOrd="0" presId="urn:microsoft.com/office/officeart/2005/8/layout/vList2"/>
    <dgm:cxn modelId="{3B13D02F-4BEB-462C-9F1E-1700D85DF8D7}" type="presParOf" srcId="{1820020B-16E7-492D-9AD9-27386745F9DB}" destId="{55F0328C-C7ED-45F3-8371-A999DDCBBEAC}" srcOrd="0" destOrd="0" presId="urn:microsoft.com/office/officeart/2005/8/layout/vList2"/>
    <dgm:cxn modelId="{CFD2EED7-4AF2-4BA7-8AB0-A111B80C8FE1}" type="presParOf" srcId="{1820020B-16E7-492D-9AD9-27386745F9DB}" destId="{DA218FAF-16E9-47B6-9B07-02DBBFC68FEE}" srcOrd="1" destOrd="0" presId="urn:microsoft.com/office/officeart/2005/8/layout/vList2"/>
    <dgm:cxn modelId="{636DAB5B-74CF-45F8-A3CC-08C258639E10}" type="presParOf" srcId="{1820020B-16E7-492D-9AD9-27386745F9DB}" destId="{99681EB4-DACF-436D-96F1-6EE4EA12678A}" srcOrd="2" destOrd="0" presId="urn:microsoft.com/office/officeart/2005/8/layout/vList2"/>
    <dgm:cxn modelId="{A7834CF7-9161-4A49-810D-3B6E790EF967}" type="presParOf" srcId="{1820020B-16E7-492D-9AD9-27386745F9DB}" destId="{D996B3E6-022B-4FD6-8CFE-4C666F8C513C}" srcOrd="3" destOrd="0" presId="urn:microsoft.com/office/officeart/2005/8/layout/vList2"/>
    <dgm:cxn modelId="{CAB8C41F-149B-4D31-A14E-3EBE729D20CF}" type="presParOf" srcId="{1820020B-16E7-492D-9AD9-27386745F9DB}" destId="{28924FFA-15FB-406F-9B30-4142EEB36A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056C7-FA27-4B56-84E8-0686EC9DAAB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E19489B-4E15-4424-86D7-D221AD311ADC}">
      <dgm:prSet/>
      <dgm:spPr/>
      <dgm:t>
        <a:bodyPr/>
        <a:lstStyle/>
        <a:p>
          <a:r>
            <a:rPr lang="fr-CA" baseline="0"/>
            <a:t>Pour protéger les entreprises canadiennes et leurs travailleurs, le gouvernement a augmenté les droits de douane sur les produits importés.</a:t>
          </a:r>
          <a:endParaRPr lang="en-US"/>
        </a:p>
      </dgm:t>
    </dgm:pt>
    <dgm:pt modelId="{29A55A47-F695-4659-8E02-59F2FDEC2339}" type="parTrans" cxnId="{BA257CA8-5C12-4537-84CB-D8CFE123DC08}">
      <dgm:prSet/>
      <dgm:spPr/>
      <dgm:t>
        <a:bodyPr/>
        <a:lstStyle/>
        <a:p>
          <a:endParaRPr lang="en-US"/>
        </a:p>
      </dgm:t>
    </dgm:pt>
    <dgm:pt modelId="{58E9E433-E0BA-4022-B506-54F9FF368578}" type="sibTrans" cxnId="{BA257CA8-5C12-4537-84CB-D8CFE123DC08}">
      <dgm:prSet/>
      <dgm:spPr/>
      <dgm:t>
        <a:bodyPr/>
        <a:lstStyle/>
        <a:p>
          <a:endParaRPr lang="en-US"/>
        </a:p>
      </dgm:t>
    </dgm:pt>
    <dgm:pt modelId="{AEA3FBE9-43A1-4D34-8BD1-7007CE82669F}">
      <dgm:prSet/>
      <dgm:spPr/>
      <dgm:t>
        <a:bodyPr/>
        <a:lstStyle/>
        <a:p>
          <a:r>
            <a:rPr lang="fr-CA" baseline="0"/>
            <a:t>D’autres pays ont également augmenté les tarifs, ce qui a entraîné une diminution du commerce et des ventes de produits canadiens.</a:t>
          </a:r>
          <a:endParaRPr lang="en-US"/>
        </a:p>
      </dgm:t>
    </dgm:pt>
    <dgm:pt modelId="{BF8F9FF3-8039-4B39-9C2F-BF6E41A331F4}" type="parTrans" cxnId="{817AD1FB-020D-429F-8096-1FECB56011CA}">
      <dgm:prSet/>
      <dgm:spPr/>
      <dgm:t>
        <a:bodyPr/>
        <a:lstStyle/>
        <a:p>
          <a:endParaRPr lang="en-US"/>
        </a:p>
      </dgm:t>
    </dgm:pt>
    <dgm:pt modelId="{5824BE8E-C281-47BE-9BB6-8FB780C8DF89}" type="sibTrans" cxnId="{817AD1FB-020D-429F-8096-1FECB56011CA}">
      <dgm:prSet/>
      <dgm:spPr/>
      <dgm:t>
        <a:bodyPr/>
        <a:lstStyle/>
        <a:p>
          <a:endParaRPr lang="en-US"/>
        </a:p>
      </dgm:t>
    </dgm:pt>
    <dgm:pt modelId="{7DF76029-763D-43DE-96A9-71498AC53DC3}">
      <dgm:prSet/>
      <dgm:spPr/>
      <dgm:t>
        <a:bodyPr/>
        <a:lstStyle/>
        <a:p>
          <a:r>
            <a:rPr lang="fr-CA" baseline="0"/>
            <a:t>La demande de marchandises en provenance du Canada a commencé à diminuer après 1928, et les travailleurs canadiens ont été mis à pied.</a:t>
          </a:r>
          <a:endParaRPr lang="en-US"/>
        </a:p>
      </dgm:t>
    </dgm:pt>
    <dgm:pt modelId="{32F9763A-8CEF-4762-8505-A958D17D8C26}" type="parTrans" cxnId="{FF9508F7-2878-4073-8B04-DBEE876DEA0F}">
      <dgm:prSet/>
      <dgm:spPr/>
      <dgm:t>
        <a:bodyPr/>
        <a:lstStyle/>
        <a:p>
          <a:endParaRPr lang="en-US"/>
        </a:p>
      </dgm:t>
    </dgm:pt>
    <dgm:pt modelId="{2E352AA8-477B-4A25-BE36-15F595D663EF}" type="sibTrans" cxnId="{FF9508F7-2878-4073-8B04-DBEE876DEA0F}">
      <dgm:prSet/>
      <dgm:spPr/>
      <dgm:t>
        <a:bodyPr/>
        <a:lstStyle/>
        <a:p>
          <a:endParaRPr lang="en-US"/>
        </a:p>
      </dgm:t>
    </dgm:pt>
    <dgm:pt modelId="{BECE13B8-5A1E-42BA-88F4-98A9312C8B82}">
      <dgm:prSet/>
      <dgm:spPr/>
      <dgm:t>
        <a:bodyPr/>
        <a:lstStyle/>
        <a:p>
          <a:r>
            <a:rPr lang="fr-CA" baseline="0"/>
            <a:t>L’augmentation des tarifs a encore endommagé les économies.</a:t>
          </a:r>
          <a:endParaRPr lang="en-US"/>
        </a:p>
      </dgm:t>
    </dgm:pt>
    <dgm:pt modelId="{06DC2730-8053-440C-93C8-CADCE96FA08F}" type="parTrans" cxnId="{2F21E0A7-18B8-4F0D-ADD7-0DF2DFD0D927}">
      <dgm:prSet/>
      <dgm:spPr/>
      <dgm:t>
        <a:bodyPr/>
        <a:lstStyle/>
        <a:p>
          <a:endParaRPr lang="en-US"/>
        </a:p>
      </dgm:t>
    </dgm:pt>
    <dgm:pt modelId="{649CB7B6-A6ED-4405-9F77-9BF3E94F4901}" type="sibTrans" cxnId="{2F21E0A7-18B8-4F0D-ADD7-0DF2DFD0D927}">
      <dgm:prSet/>
      <dgm:spPr/>
      <dgm:t>
        <a:bodyPr/>
        <a:lstStyle/>
        <a:p>
          <a:endParaRPr lang="en-US"/>
        </a:p>
      </dgm:t>
    </dgm:pt>
    <dgm:pt modelId="{AFDA8ACA-6835-4E52-A4E5-18D2F2774D4A}" type="pres">
      <dgm:prSet presAssocID="{2E3056C7-FA27-4B56-84E8-0686EC9DAAB0}" presName="root" presStyleCnt="0">
        <dgm:presLayoutVars>
          <dgm:dir/>
          <dgm:resizeHandles val="exact"/>
        </dgm:presLayoutVars>
      </dgm:prSet>
      <dgm:spPr/>
    </dgm:pt>
    <dgm:pt modelId="{95F47373-3C17-4BEA-B957-390762CD8E2B}" type="pres">
      <dgm:prSet presAssocID="{2E3056C7-FA27-4B56-84E8-0686EC9DAAB0}" presName="container" presStyleCnt="0">
        <dgm:presLayoutVars>
          <dgm:dir/>
          <dgm:resizeHandles val="exact"/>
        </dgm:presLayoutVars>
      </dgm:prSet>
      <dgm:spPr/>
    </dgm:pt>
    <dgm:pt modelId="{88073026-8F8B-46D1-BF91-E4D0F1B9672B}" type="pres">
      <dgm:prSet presAssocID="{7E19489B-4E15-4424-86D7-D221AD311ADC}" presName="compNode" presStyleCnt="0"/>
      <dgm:spPr/>
    </dgm:pt>
    <dgm:pt modelId="{5F1047D5-636E-42DD-9783-BFF1E84A8CE5}" type="pres">
      <dgm:prSet presAssocID="{7E19489B-4E15-4424-86D7-D221AD311ADC}" presName="iconBgRect" presStyleLbl="bgShp" presStyleIdx="0" presStyleCnt="4"/>
      <dgm:spPr/>
    </dgm:pt>
    <dgm:pt modelId="{17C89337-241B-402D-998C-D034E5B16CDC}" type="pres">
      <dgm:prSet presAssocID="{7E19489B-4E15-4424-86D7-D221AD311A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53614F9-F34E-4E29-A20B-9363159F1FDC}" type="pres">
      <dgm:prSet presAssocID="{7E19489B-4E15-4424-86D7-D221AD311ADC}" presName="spaceRect" presStyleCnt="0"/>
      <dgm:spPr/>
    </dgm:pt>
    <dgm:pt modelId="{B29BF407-CC90-45DA-B143-0269F2CD4F87}" type="pres">
      <dgm:prSet presAssocID="{7E19489B-4E15-4424-86D7-D221AD311ADC}" presName="textRect" presStyleLbl="revTx" presStyleIdx="0" presStyleCnt="4">
        <dgm:presLayoutVars>
          <dgm:chMax val="1"/>
          <dgm:chPref val="1"/>
        </dgm:presLayoutVars>
      </dgm:prSet>
      <dgm:spPr/>
    </dgm:pt>
    <dgm:pt modelId="{61831151-B2D5-4A45-8D92-8621351302DB}" type="pres">
      <dgm:prSet presAssocID="{58E9E433-E0BA-4022-B506-54F9FF368578}" presName="sibTrans" presStyleLbl="sibTrans2D1" presStyleIdx="0" presStyleCnt="0"/>
      <dgm:spPr/>
    </dgm:pt>
    <dgm:pt modelId="{E7638DF2-D757-4131-93A5-88A6ADC6DFA4}" type="pres">
      <dgm:prSet presAssocID="{AEA3FBE9-43A1-4D34-8BD1-7007CE82669F}" presName="compNode" presStyleCnt="0"/>
      <dgm:spPr/>
    </dgm:pt>
    <dgm:pt modelId="{1DC92E0C-3EC6-455C-9A6B-E5302D0D12ED}" type="pres">
      <dgm:prSet presAssocID="{AEA3FBE9-43A1-4D34-8BD1-7007CE82669F}" presName="iconBgRect" presStyleLbl="bgShp" presStyleIdx="1" presStyleCnt="4"/>
      <dgm:spPr/>
    </dgm:pt>
    <dgm:pt modelId="{E6B13F53-B448-435E-8EFA-54AB2C4B1391}" type="pres">
      <dgm:prSet presAssocID="{AEA3FBE9-43A1-4D34-8BD1-7007CE8266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1E7C6CC-4D8C-49DB-9301-AABB6F419D82}" type="pres">
      <dgm:prSet presAssocID="{AEA3FBE9-43A1-4D34-8BD1-7007CE82669F}" presName="spaceRect" presStyleCnt="0"/>
      <dgm:spPr/>
    </dgm:pt>
    <dgm:pt modelId="{79D37E23-6E9C-4C9B-A805-F6D9E8E2862D}" type="pres">
      <dgm:prSet presAssocID="{AEA3FBE9-43A1-4D34-8BD1-7007CE82669F}" presName="textRect" presStyleLbl="revTx" presStyleIdx="1" presStyleCnt="4">
        <dgm:presLayoutVars>
          <dgm:chMax val="1"/>
          <dgm:chPref val="1"/>
        </dgm:presLayoutVars>
      </dgm:prSet>
      <dgm:spPr/>
    </dgm:pt>
    <dgm:pt modelId="{CB1FF0FB-4961-47A4-8D97-E09950E25A82}" type="pres">
      <dgm:prSet presAssocID="{5824BE8E-C281-47BE-9BB6-8FB780C8DF89}" presName="sibTrans" presStyleLbl="sibTrans2D1" presStyleIdx="0" presStyleCnt="0"/>
      <dgm:spPr/>
    </dgm:pt>
    <dgm:pt modelId="{188BFD85-CA63-45C6-9339-4E923100B20C}" type="pres">
      <dgm:prSet presAssocID="{7DF76029-763D-43DE-96A9-71498AC53DC3}" presName="compNode" presStyleCnt="0"/>
      <dgm:spPr/>
    </dgm:pt>
    <dgm:pt modelId="{E4AF4E6F-6367-4680-B9C9-47A1D6392131}" type="pres">
      <dgm:prSet presAssocID="{7DF76029-763D-43DE-96A9-71498AC53DC3}" presName="iconBgRect" presStyleLbl="bgShp" presStyleIdx="2" presStyleCnt="4"/>
      <dgm:spPr/>
    </dgm:pt>
    <dgm:pt modelId="{0A8FBFC7-75A9-4AEE-8856-B6D253AD36AF}" type="pres">
      <dgm:prSet presAssocID="{7DF76029-763D-43DE-96A9-71498AC53D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3AE25EDB-507E-4F1A-9978-3D2846102EF6}" type="pres">
      <dgm:prSet presAssocID="{7DF76029-763D-43DE-96A9-71498AC53DC3}" presName="spaceRect" presStyleCnt="0"/>
      <dgm:spPr/>
    </dgm:pt>
    <dgm:pt modelId="{B46ACF46-BBC8-4A59-AB7B-C0CD48A245FA}" type="pres">
      <dgm:prSet presAssocID="{7DF76029-763D-43DE-96A9-71498AC53DC3}" presName="textRect" presStyleLbl="revTx" presStyleIdx="2" presStyleCnt="4">
        <dgm:presLayoutVars>
          <dgm:chMax val="1"/>
          <dgm:chPref val="1"/>
        </dgm:presLayoutVars>
      </dgm:prSet>
      <dgm:spPr/>
    </dgm:pt>
    <dgm:pt modelId="{3A170877-6065-4096-9D42-76F2246A6164}" type="pres">
      <dgm:prSet presAssocID="{2E352AA8-477B-4A25-BE36-15F595D663EF}" presName="sibTrans" presStyleLbl="sibTrans2D1" presStyleIdx="0" presStyleCnt="0"/>
      <dgm:spPr/>
    </dgm:pt>
    <dgm:pt modelId="{B73F620C-9343-4372-8A40-A2CE908CD44F}" type="pres">
      <dgm:prSet presAssocID="{BECE13B8-5A1E-42BA-88F4-98A9312C8B82}" presName="compNode" presStyleCnt="0"/>
      <dgm:spPr/>
    </dgm:pt>
    <dgm:pt modelId="{89689882-A6A8-48CB-917A-C528842689AC}" type="pres">
      <dgm:prSet presAssocID="{BECE13B8-5A1E-42BA-88F4-98A9312C8B82}" presName="iconBgRect" presStyleLbl="bgShp" presStyleIdx="3" presStyleCnt="4"/>
      <dgm:spPr/>
    </dgm:pt>
    <dgm:pt modelId="{A9CE1EFF-D7A9-4D8E-979F-51C4DD15B638}" type="pres">
      <dgm:prSet presAssocID="{BECE13B8-5A1E-42BA-88F4-98A9312C8B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95AAF9-735C-4106-848A-CCD22C1A73AA}" type="pres">
      <dgm:prSet presAssocID="{BECE13B8-5A1E-42BA-88F4-98A9312C8B82}" presName="spaceRect" presStyleCnt="0"/>
      <dgm:spPr/>
    </dgm:pt>
    <dgm:pt modelId="{9B911653-3C4D-4D01-AEF9-2996AB30408A}" type="pres">
      <dgm:prSet presAssocID="{BECE13B8-5A1E-42BA-88F4-98A9312C8B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F354E2B-DA5B-4CB8-B167-1EFEDF2893A8}" type="presOf" srcId="{7DF76029-763D-43DE-96A9-71498AC53DC3}" destId="{B46ACF46-BBC8-4A59-AB7B-C0CD48A245FA}" srcOrd="0" destOrd="0" presId="urn:microsoft.com/office/officeart/2018/2/layout/IconCircleList"/>
    <dgm:cxn modelId="{034B252D-2CCF-4FA2-B526-8945B6CB1575}" type="presOf" srcId="{BECE13B8-5A1E-42BA-88F4-98A9312C8B82}" destId="{9B911653-3C4D-4D01-AEF9-2996AB30408A}" srcOrd="0" destOrd="0" presId="urn:microsoft.com/office/officeart/2018/2/layout/IconCircleList"/>
    <dgm:cxn modelId="{43AB0037-FD2F-4DCF-B96F-3071F76F3604}" type="presOf" srcId="{AEA3FBE9-43A1-4D34-8BD1-7007CE82669F}" destId="{79D37E23-6E9C-4C9B-A805-F6D9E8E2862D}" srcOrd="0" destOrd="0" presId="urn:microsoft.com/office/officeart/2018/2/layout/IconCircleList"/>
    <dgm:cxn modelId="{C840C76D-9B4E-44C1-A8AB-6D8ABB44CE96}" type="presOf" srcId="{7E19489B-4E15-4424-86D7-D221AD311ADC}" destId="{B29BF407-CC90-45DA-B143-0269F2CD4F87}" srcOrd="0" destOrd="0" presId="urn:microsoft.com/office/officeart/2018/2/layout/IconCircleList"/>
    <dgm:cxn modelId="{E0E6BD86-4A53-4A36-81A9-4B076E061557}" type="presOf" srcId="{2E3056C7-FA27-4B56-84E8-0686EC9DAAB0}" destId="{AFDA8ACA-6835-4E52-A4E5-18D2F2774D4A}" srcOrd="0" destOrd="0" presId="urn:microsoft.com/office/officeart/2018/2/layout/IconCircleList"/>
    <dgm:cxn modelId="{D2B7CCA0-3286-47E2-A222-CD615E7856BC}" type="presOf" srcId="{5824BE8E-C281-47BE-9BB6-8FB780C8DF89}" destId="{CB1FF0FB-4961-47A4-8D97-E09950E25A82}" srcOrd="0" destOrd="0" presId="urn:microsoft.com/office/officeart/2018/2/layout/IconCircleList"/>
    <dgm:cxn modelId="{2F21E0A7-18B8-4F0D-ADD7-0DF2DFD0D927}" srcId="{2E3056C7-FA27-4B56-84E8-0686EC9DAAB0}" destId="{BECE13B8-5A1E-42BA-88F4-98A9312C8B82}" srcOrd="3" destOrd="0" parTransId="{06DC2730-8053-440C-93C8-CADCE96FA08F}" sibTransId="{649CB7B6-A6ED-4405-9F77-9BF3E94F4901}"/>
    <dgm:cxn modelId="{BA257CA8-5C12-4537-84CB-D8CFE123DC08}" srcId="{2E3056C7-FA27-4B56-84E8-0686EC9DAAB0}" destId="{7E19489B-4E15-4424-86D7-D221AD311ADC}" srcOrd="0" destOrd="0" parTransId="{29A55A47-F695-4659-8E02-59F2FDEC2339}" sibTransId="{58E9E433-E0BA-4022-B506-54F9FF368578}"/>
    <dgm:cxn modelId="{197704B0-8544-4CD9-B1D9-254660C8BE5B}" type="presOf" srcId="{2E352AA8-477B-4A25-BE36-15F595D663EF}" destId="{3A170877-6065-4096-9D42-76F2246A6164}" srcOrd="0" destOrd="0" presId="urn:microsoft.com/office/officeart/2018/2/layout/IconCircleList"/>
    <dgm:cxn modelId="{E7BC95CA-4723-418C-B4F5-D6AF2D73D7AA}" type="presOf" srcId="{58E9E433-E0BA-4022-B506-54F9FF368578}" destId="{61831151-B2D5-4A45-8D92-8621351302DB}" srcOrd="0" destOrd="0" presId="urn:microsoft.com/office/officeart/2018/2/layout/IconCircleList"/>
    <dgm:cxn modelId="{FF9508F7-2878-4073-8B04-DBEE876DEA0F}" srcId="{2E3056C7-FA27-4B56-84E8-0686EC9DAAB0}" destId="{7DF76029-763D-43DE-96A9-71498AC53DC3}" srcOrd="2" destOrd="0" parTransId="{32F9763A-8CEF-4762-8505-A958D17D8C26}" sibTransId="{2E352AA8-477B-4A25-BE36-15F595D663EF}"/>
    <dgm:cxn modelId="{817AD1FB-020D-429F-8096-1FECB56011CA}" srcId="{2E3056C7-FA27-4B56-84E8-0686EC9DAAB0}" destId="{AEA3FBE9-43A1-4D34-8BD1-7007CE82669F}" srcOrd="1" destOrd="0" parTransId="{BF8F9FF3-8039-4B39-9C2F-BF6E41A331F4}" sibTransId="{5824BE8E-C281-47BE-9BB6-8FB780C8DF89}"/>
    <dgm:cxn modelId="{FD9C5A9A-C5D8-4668-A1CA-87F1DFEA8D3A}" type="presParOf" srcId="{AFDA8ACA-6835-4E52-A4E5-18D2F2774D4A}" destId="{95F47373-3C17-4BEA-B957-390762CD8E2B}" srcOrd="0" destOrd="0" presId="urn:microsoft.com/office/officeart/2018/2/layout/IconCircleList"/>
    <dgm:cxn modelId="{0BB6C639-C4E0-4D30-B725-B3DD3F07F1FD}" type="presParOf" srcId="{95F47373-3C17-4BEA-B957-390762CD8E2B}" destId="{88073026-8F8B-46D1-BF91-E4D0F1B9672B}" srcOrd="0" destOrd="0" presId="urn:microsoft.com/office/officeart/2018/2/layout/IconCircleList"/>
    <dgm:cxn modelId="{792022CD-4CA9-424B-A894-A37BD3BDFFF0}" type="presParOf" srcId="{88073026-8F8B-46D1-BF91-E4D0F1B9672B}" destId="{5F1047D5-636E-42DD-9783-BFF1E84A8CE5}" srcOrd="0" destOrd="0" presId="urn:microsoft.com/office/officeart/2018/2/layout/IconCircleList"/>
    <dgm:cxn modelId="{5F8B2E62-72FE-4454-8B85-698C87CDDD3A}" type="presParOf" srcId="{88073026-8F8B-46D1-BF91-E4D0F1B9672B}" destId="{17C89337-241B-402D-998C-D034E5B16CDC}" srcOrd="1" destOrd="0" presId="urn:microsoft.com/office/officeart/2018/2/layout/IconCircleList"/>
    <dgm:cxn modelId="{BA9101E9-722A-4302-A580-DFF0519F644A}" type="presParOf" srcId="{88073026-8F8B-46D1-BF91-E4D0F1B9672B}" destId="{553614F9-F34E-4E29-A20B-9363159F1FDC}" srcOrd="2" destOrd="0" presId="urn:microsoft.com/office/officeart/2018/2/layout/IconCircleList"/>
    <dgm:cxn modelId="{A7934690-B68B-4534-9E4A-6D31E38368C7}" type="presParOf" srcId="{88073026-8F8B-46D1-BF91-E4D0F1B9672B}" destId="{B29BF407-CC90-45DA-B143-0269F2CD4F87}" srcOrd="3" destOrd="0" presId="urn:microsoft.com/office/officeart/2018/2/layout/IconCircleList"/>
    <dgm:cxn modelId="{77D237C7-6E7F-4532-B5F4-787EF0F51CB8}" type="presParOf" srcId="{95F47373-3C17-4BEA-B957-390762CD8E2B}" destId="{61831151-B2D5-4A45-8D92-8621351302DB}" srcOrd="1" destOrd="0" presId="urn:microsoft.com/office/officeart/2018/2/layout/IconCircleList"/>
    <dgm:cxn modelId="{006E5F6E-8A72-48B5-BAA1-B208520E7614}" type="presParOf" srcId="{95F47373-3C17-4BEA-B957-390762CD8E2B}" destId="{E7638DF2-D757-4131-93A5-88A6ADC6DFA4}" srcOrd="2" destOrd="0" presId="urn:microsoft.com/office/officeart/2018/2/layout/IconCircleList"/>
    <dgm:cxn modelId="{7C9AE07A-3896-4FC4-A970-3467BFD42919}" type="presParOf" srcId="{E7638DF2-D757-4131-93A5-88A6ADC6DFA4}" destId="{1DC92E0C-3EC6-455C-9A6B-E5302D0D12ED}" srcOrd="0" destOrd="0" presId="urn:microsoft.com/office/officeart/2018/2/layout/IconCircleList"/>
    <dgm:cxn modelId="{A8837E00-2C15-4242-9A5D-5542DD01E975}" type="presParOf" srcId="{E7638DF2-D757-4131-93A5-88A6ADC6DFA4}" destId="{E6B13F53-B448-435E-8EFA-54AB2C4B1391}" srcOrd="1" destOrd="0" presId="urn:microsoft.com/office/officeart/2018/2/layout/IconCircleList"/>
    <dgm:cxn modelId="{5B2548FF-5085-440C-81D7-25538BBF8AF5}" type="presParOf" srcId="{E7638DF2-D757-4131-93A5-88A6ADC6DFA4}" destId="{A1E7C6CC-4D8C-49DB-9301-AABB6F419D82}" srcOrd="2" destOrd="0" presId="urn:microsoft.com/office/officeart/2018/2/layout/IconCircleList"/>
    <dgm:cxn modelId="{93BE3EC7-6915-4FE4-966B-B0D456CBADBA}" type="presParOf" srcId="{E7638DF2-D757-4131-93A5-88A6ADC6DFA4}" destId="{79D37E23-6E9C-4C9B-A805-F6D9E8E2862D}" srcOrd="3" destOrd="0" presId="urn:microsoft.com/office/officeart/2018/2/layout/IconCircleList"/>
    <dgm:cxn modelId="{FD518427-D23A-4A47-B300-069172DB3840}" type="presParOf" srcId="{95F47373-3C17-4BEA-B957-390762CD8E2B}" destId="{CB1FF0FB-4961-47A4-8D97-E09950E25A82}" srcOrd="3" destOrd="0" presId="urn:microsoft.com/office/officeart/2018/2/layout/IconCircleList"/>
    <dgm:cxn modelId="{96E8363E-70BF-4A13-A95D-0EEFFFBB943E}" type="presParOf" srcId="{95F47373-3C17-4BEA-B957-390762CD8E2B}" destId="{188BFD85-CA63-45C6-9339-4E923100B20C}" srcOrd="4" destOrd="0" presId="urn:microsoft.com/office/officeart/2018/2/layout/IconCircleList"/>
    <dgm:cxn modelId="{F4EC5B45-82A3-4262-8EB2-4E72CA6D70FF}" type="presParOf" srcId="{188BFD85-CA63-45C6-9339-4E923100B20C}" destId="{E4AF4E6F-6367-4680-B9C9-47A1D6392131}" srcOrd="0" destOrd="0" presId="urn:microsoft.com/office/officeart/2018/2/layout/IconCircleList"/>
    <dgm:cxn modelId="{91DD29D4-0363-4B0A-89E5-BC8E1843A758}" type="presParOf" srcId="{188BFD85-CA63-45C6-9339-4E923100B20C}" destId="{0A8FBFC7-75A9-4AEE-8856-B6D253AD36AF}" srcOrd="1" destOrd="0" presId="urn:microsoft.com/office/officeart/2018/2/layout/IconCircleList"/>
    <dgm:cxn modelId="{B3BAE15E-B2D1-4B45-BFF3-28194FD0C3F7}" type="presParOf" srcId="{188BFD85-CA63-45C6-9339-4E923100B20C}" destId="{3AE25EDB-507E-4F1A-9978-3D2846102EF6}" srcOrd="2" destOrd="0" presId="urn:microsoft.com/office/officeart/2018/2/layout/IconCircleList"/>
    <dgm:cxn modelId="{EC063571-CEFC-4926-A1E0-A537AEC4EE8C}" type="presParOf" srcId="{188BFD85-CA63-45C6-9339-4E923100B20C}" destId="{B46ACF46-BBC8-4A59-AB7B-C0CD48A245FA}" srcOrd="3" destOrd="0" presId="urn:microsoft.com/office/officeart/2018/2/layout/IconCircleList"/>
    <dgm:cxn modelId="{EF754B40-594E-4941-A753-61CA975D8B95}" type="presParOf" srcId="{95F47373-3C17-4BEA-B957-390762CD8E2B}" destId="{3A170877-6065-4096-9D42-76F2246A6164}" srcOrd="5" destOrd="0" presId="urn:microsoft.com/office/officeart/2018/2/layout/IconCircleList"/>
    <dgm:cxn modelId="{9ED6D946-2E38-4EF2-8FDB-2691F1E0022A}" type="presParOf" srcId="{95F47373-3C17-4BEA-B957-390762CD8E2B}" destId="{B73F620C-9343-4372-8A40-A2CE908CD44F}" srcOrd="6" destOrd="0" presId="urn:microsoft.com/office/officeart/2018/2/layout/IconCircleList"/>
    <dgm:cxn modelId="{3F46EE24-E44E-4665-8C66-9E9764A3710F}" type="presParOf" srcId="{B73F620C-9343-4372-8A40-A2CE908CD44F}" destId="{89689882-A6A8-48CB-917A-C528842689AC}" srcOrd="0" destOrd="0" presId="urn:microsoft.com/office/officeart/2018/2/layout/IconCircleList"/>
    <dgm:cxn modelId="{160C743B-9EE9-4915-88F7-47FD39D19368}" type="presParOf" srcId="{B73F620C-9343-4372-8A40-A2CE908CD44F}" destId="{A9CE1EFF-D7A9-4D8E-979F-51C4DD15B638}" srcOrd="1" destOrd="0" presId="urn:microsoft.com/office/officeart/2018/2/layout/IconCircleList"/>
    <dgm:cxn modelId="{8102FE80-4D77-4709-8977-9DA72EBB80F5}" type="presParOf" srcId="{B73F620C-9343-4372-8A40-A2CE908CD44F}" destId="{CF95AAF9-735C-4106-848A-CCD22C1A73AA}" srcOrd="2" destOrd="0" presId="urn:microsoft.com/office/officeart/2018/2/layout/IconCircleList"/>
    <dgm:cxn modelId="{AC96ED7B-FF3E-409C-B8CD-B4C7DF72BC4E}" type="presParOf" srcId="{B73F620C-9343-4372-8A40-A2CE908CD44F}" destId="{9B911653-3C4D-4D01-AEF9-2996AB30408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7ED58-7B4F-4D10-A75D-04E15E7C0A2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FB9905E-3558-4ABC-B0A3-4AE8D3EBB5FD}">
      <dgm:prSet custT="1"/>
      <dgm:spPr/>
      <dgm:t>
        <a:bodyPr/>
        <a:lstStyle/>
        <a:p>
          <a:r>
            <a:rPr lang="fr-CA" sz="1600" baseline="0" dirty="0"/>
            <a:t>Contrairement à ce qu’on croit, ce ne sont pas tous les Canadiens qui ont participé à la prospérité des années 1920.</a:t>
          </a:r>
          <a:endParaRPr lang="en-US" sz="1600" dirty="0"/>
        </a:p>
      </dgm:t>
    </dgm:pt>
    <dgm:pt modelId="{B3D5E556-681A-474B-AE6E-7328422EA76D}" type="parTrans" cxnId="{8812E6D2-7FF6-4D75-8864-D5E2010E5F68}">
      <dgm:prSet/>
      <dgm:spPr/>
      <dgm:t>
        <a:bodyPr/>
        <a:lstStyle/>
        <a:p>
          <a:endParaRPr lang="en-US"/>
        </a:p>
      </dgm:t>
    </dgm:pt>
    <dgm:pt modelId="{DCCDA102-5838-4708-87EF-F46AF42C0C07}" type="sibTrans" cxnId="{8812E6D2-7FF6-4D75-8864-D5E2010E5F68}">
      <dgm:prSet/>
      <dgm:spPr/>
      <dgm:t>
        <a:bodyPr/>
        <a:lstStyle/>
        <a:p>
          <a:endParaRPr lang="en-US"/>
        </a:p>
      </dgm:t>
    </dgm:pt>
    <dgm:pt modelId="{4A6EAD86-EA37-4135-B756-D5A8005A817A}">
      <dgm:prSet custT="1"/>
      <dgm:spPr/>
      <dgm:t>
        <a:bodyPr/>
        <a:lstStyle/>
        <a:p>
          <a:r>
            <a:rPr lang="fr-CA" sz="1600" baseline="0" dirty="0"/>
            <a:t>Certaines personnes occupaient encore des emplois mal rémunérés et avaient un faible niveau de vie.</a:t>
          </a:r>
          <a:endParaRPr lang="en-US" sz="1600" dirty="0"/>
        </a:p>
      </dgm:t>
    </dgm:pt>
    <dgm:pt modelId="{394902CB-7D3F-4BB3-9683-FB017D749B07}" type="parTrans" cxnId="{C40A560A-5339-4D26-BA33-719DBA5C54F0}">
      <dgm:prSet/>
      <dgm:spPr/>
      <dgm:t>
        <a:bodyPr/>
        <a:lstStyle/>
        <a:p>
          <a:endParaRPr lang="en-US"/>
        </a:p>
      </dgm:t>
    </dgm:pt>
    <dgm:pt modelId="{8B7C1B44-F785-4AFE-B9A9-BA3AC8221FE9}" type="sibTrans" cxnId="{C40A560A-5339-4D26-BA33-719DBA5C54F0}">
      <dgm:prSet/>
      <dgm:spPr/>
      <dgm:t>
        <a:bodyPr/>
        <a:lstStyle/>
        <a:p>
          <a:endParaRPr lang="en-US"/>
        </a:p>
      </dgm:t>
    </dgm:pt>
    <dgm:pt modelId="{F92A778E-3CCF-4D42-99A5-739F5DFC1BBE}">
      <dgm:prSet custT="1"/>
      <dgm:spPr/>
      <dgm:t>
        <a:bodyPr/>
        <a:lstStyle/>
        <a:p>
          <a:r>
            <a:rPr lang="fr-CA" sz="1600" baseline="0" dirty="0"/>
            <a:t>Les agriculteurs qui ne produisaient pas de céréales ne recevaient pas de prix élevés pour leurs récoltes.</a:t>
          </a:r>
          <a:endParaRPr lang="en-US" sz="1600" dirty="0"/>
        </a:p>
      </dgm:t>
    </dgm:pt>
    <dgm:pt modelId="{899F27E1-5DC7-4A00-B0A2-41D8199D39E1}" type="parTrans" cxnId="{15F1F060-4AD6-448A-9F1D-2A065D463918}">
      <dgm:prSet/>
      <dgm:spPr/>
      <dgm:t>
        <a:bodyPr/>
        <a:lstStyle/>
        <a:p>
          <a:endParaRPr lang="en-US"/>
        </a:p>
      </dgm:t>
    </dgm:pt>
    <dgm:pt modelId="{24268005-9556-43B6-AD65-66D9E8C56246}" type="sibTrans" cxnId="{15F1F060-4AD6-448A-9F1D-2A065D463918}">
      <dgm:prSet/>
      <dgm:spPr/>
      <dgm:t>
        <a:bodyPr/>
        <a:lstStyle/>
        <a:p>
          <a:endParaRPr lang="en-US"/>
        </a:p>
      </dgm:t>
    </dgm:pt>
    <dgm:pt modelId="{E2D3B232-889F-425D-9F24-9143278D50FD}">
      <dgm:prSet custT="1"/>
      <dgm:spPr/>
      <dgm:t>
        <a:bodyPr/>
        <a:lstStyle/>
        <a:p>
          <a:r>
            <a:rPr lang="fr-CA" sz="1600" baseline="0" dirty="0"/>
            <a:t>Certaines régions, comme les Maritimes, n’ont pas participé au boom économique des années 1920.</a:t>
          </a:r>
          <a:endParaRPr lang="en-US" sz="1600" dirty="0"/>
        </a:p>
      </dgm:t>
    </dgm:pt>
    <dgm:pt modelId="{C0C1B9F3-1B3D-4EC0-ACF8-0CCB4390B6CD}" type="parTrans" cxnId="{3BB27412-6BA1-4365-9963-65A8BD958A41}">
      <dgm:prSet/>
      <dgm:spPr/>
      <dgm:t>
        <a:bodyPr/>
        <a:lstStyle/>
        <a:p>
          <a:endParaRPr lang="en-US"/>
        </a:p>
      </dgm:t>
    </dgm:pt>
    <dgm:pt modelId="{418ADBC6-0EA1-47A2-9B4E-978A298A9B5E}" type="sibTrans" cxnId="{3BB27412-6BA1-4365-9963-65A8BD958A41}">
      <dgm:prSet/>
      <dgm:spPr/>
      <dgm:t>
        <a:bodyPr/>
        <a:lstStyle/>
        <a:p>
          <a:endParaRPr lang="en-US"/>
        </a:p>
      </dgm:t>
    </dgm:pt>
    <dgm:pt modelId="{AC726296-46AD-4251-8915-5EA4A3926DB5}">
      <dgm:prSet custT="1"/>
      <dgm:spPr/>
      <dgm:t>
        <a:bodyPr/>
        <a:lstStyle/>
        <a:p>
          <a:r>
            <a:rPr lang="fr-CA" sz="1600" baseline="0" dirty="0"/>
            <a:t>Tous ces facteurs ont réduit la demande de biens et de services canadiens.</a:t>
          </a:r>
          <a:r>
            <a:rPr lang="en-CA" sz="1600" baseline="0" dirty="0"/>
            <a:t> </a:t>
          </a:r>
          <a:endParaRPr lang="en-US" sz="1600" dirty="0"/>
        </a:p>
      </dgm:t>
    </dgm:pt>
    <dgm:pt modelId="{43B61574-BDD6-451E-A8E8-211C1DA13539}" type="parTrans" cxnId="{7CF4AE6B-4431-4D5E-B7FD-A8302777AC45}">
      <dgm:prSet/>
      <dgm:spPr/>
      <dgm:t>
        <a:bodyPr/>
        <a:lstStyle/>
        <a:p>
          <a:endParaRPr lang="en-US"/>
        </a:p>
      </dgm:t>
    </dgm:pt>
    <dgm:pt modelId="{3CA5F193-7AC3-429F-876C-57AD63E265CA}" type="sibTrans" cxnId="{7CF4AE6B-4431-4D5E-B7FD-A8302777AC45}">
      <dgm:prSet/>
      <dgm:spPr/>
      <dgm:t>
        <a:bodyPr/>
        <a:lstStyle/>
        <a:p>
          <a:endParaRPr lang="en-US"/>
        </a:p>
      </dgm:t>
    </dgm:pt>
    <dgm:pt modelId="{A81C1E13-3C66-4D86-81F6-2EE1FF791173}" type="pres">
      <dgm:prSet presAssocID="{7547ED58-7B4F-4D10-A75D-04E15E7C0A28}" presName="root" presStyleCnt="0">
        <dgm:presLayoutVars>
          <dgm:dir/>
          <dgm:resizeHandles val="exact"/>
        </dgm:presLayoutVars>
      </dgm:prSet>
      <dgm:spPr/>
    </dgm:pt>
    <dgm:pt modelId="{0C1F64C3-14DC-42CB-973F-2D99E4D5587D}" type="pres">
      <dgm:prSet presAssocID="{7547ED58-7B4F-4D10-A75D-04E15E7C0A28}" presName="container" presStyleCnt="0">
        <dgm:presLayoutVars>
          <dgm:dir/>
          <dgm:resizeHandles val="exact"/>
        </dgm:presLayoutVars>
      </dgm:prSet>
      <dgm:spPr/>
    </dgm:pt>
    <dgm:pt modelId="{D10B1653-4D75-47E8-A106-45AA51A7B627}" type="pres">
      <dgm:prSet presAssocID="{0FB9905E-3558-4ABC-B0A3-4AE8D3EBB5FD}" presName="compNode" presStyleCnt="0"/>
      <dgm:spPr/>
    </dgm:pt>
    <dgm:pt modelId="{03ACC608-4155-4E93-A24A-585ABFB94FD8}" type="pres">
      <dgm:prSet presAssocID="{0FB9905E-3558-4ABC-B0A3-4AE8D3EBB5FD}" presName="iconBgRect" presStyleLbl="bgShp" presStyleIdx="0" presStyleCnt="5"/>
      <dgm:spPr/>
    </dgm:pt>
    <dgm:pt modelId="{958FCC97-3809-4FEA-8322-8B91D655BA4C}" type="pres">
      <dgm:prSet presAssocID="{0FB9905E-3558-4ABC-B0A3-4AE8D3EBB5F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F1B3D897-63E0-42BA-ACDB-94ACC3A36BF2}" type="pres">
      <dgm:prSet presAssocID="{0FB9905E-3558-4ABC-B0A3-4AE8D3EBB5FD}" presName="spaceRect" presStyleCnt="0"/>
      <dgm:spPr/>
    </dgm:pt>
    <dgm:pt modelId="{7574A166-6DF7-4ABF-8B2A-242252980838}" type="pres">
      <dgm:prSet presAssocID="{0FB9905E-3558-4ABC-B0A3-4AE8D3EBB5FD}" presName="textRect" presStyleLbl="revTx" presStyleIdx="0" presStyleCnt="5" custScaleX="104624" custScaleY="135299">
        <dgm:presLayoutVars>
          <dgm:chMax val="1"/>
          <dgm:chPref val="1"/>
        </dgm:presLayoutVars>
      </dgm:prSet>
      <dgm:spPr/>
    </dgm:pt>
    <dgm:pt modelId="{BA62F6B6-7D52-4BBE-9F98-DE9C8C8FE6F8}" type="pres">
      <dgm:prSet presAssocID="{DCCDA102-5838-4708-87EF-F46AF42C0C07}" presName="sibTrans" presStyleLbl="sibTrans2D1" presStyleIdx="0" presStyleCnt="0"/>
      <dgm:spPr/>
    </dgm:pt>
    <dgm:pt modelId="{BCD034FF-E65A-4A69-801F-6B1B2BCB17B7}" type="pres">
      <dgm:prSet presAssocID="{4A6EAD86-EA37-4135-B756-D5A8005A817A}" presName="compNode" presStyleCnt="0"/>
      <dgm:spPr/>
    </dgm:pt>
    <dgm:pt modelId="{F83CC525-BAD3-4783-BA71-B9BD0EB3E870}" type="pres">
      <dgm:prSet presAssocID="{4A6EAD86-EA37-4135-B756-D5A8005A817A}" presName="iconBgRect" presStyleLbl="bgShp" presStyleIdx="1" presStyleCnt="5"/>
      <dgm:spPr/>
    </dgm:pt>
    <dgm:pt modelId="{10042DE7-9C77-4310-80F0-CFFDEED15EFF}" type="pres">
      <dgm:prSet presAssocID="{4A6EAD86-EA37-4135-B756-D5A8005A81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FD450EBE-4D00-444F-822A-15C18A75A2CA}" type="pres">
      <dgm:prSet presAssocID="{4A6EAD86-EA37-4135-B756-D5A8005A817A}" presName="spaceRect" presStyleCnt="0"/>
      <dgm:spPr/>
    </dgm:pt>
    <dgm:pt modelId="{8602A4BF-4F74-40B3-B4A6-82C8E1347537}" type="pres">
      <dgm:prSet presAssocID="{4A6EAD86-EA37-4135-B756-D5A8005A817A}" presName="textRect" presStyleLbl="revTx" presStyleIdx="1" presStyleCnt="5" custScaleY="165300">
        <dgm:presLayoutVars>
          <dgm:chMax val="1"/>
          <dgm:chPref val="1"/>
        </dgm:presLayoutVars>
      </dgm:prSet>
      <dgm:spPr/>
    </dgm:pt>
    <dgm:pt modelId="{29A81754-E4B9-43D3-ABEE-7EF08DED0EE7}" type="pres">
      <dgm:prSet presAssocID="{8B7C1B44-F785-4AFE-B9A9-BA3AC8221FE9}" presName="sibTrans" presStyleLbl="sibTrans2D1" presStyleIdx="0" presStyleCnt="0"/>
      <dgm:spPr/>
    </dgm:pt>
    <dgm:pt modelId="{CD3D4E00-A02D-4B82-8B77-9334431C9529}" type="pres">
      <dgm:prSet presAssocID="{F92A778E-3CCF-4D42-99A5-739F5DFC1BBE}" presName="compNode" presStyleCnt="0"/>
      <dgm:spPr/>
    </dgm:pt>
    <dgm:pt modelId="{D15ECA12-6D32-4B1B-951B-C4B1E9A0E26B}" type="pres">
      <dgm:prSet presAssocID="{F92A778E-3CCF-4D42-99A5-739F5DFC1BBE}" presName="iconBgRect" presStyleLbl="bgShp" presStyleIdx="2" presStyleCnt="5"/>
      <dgm:spPr/>
    </dgm:pt>
    <dgm:pt modelId="{E05F6393-0BCD-49FF-8AE0-AA8E26DFE895}" type="pres">
      <dgm:prSet presAssocID="{F92A778E-3CCF-4D42-99A5-739F5DFC1BB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Beans"/>
        </a:ext>
      </dgm:extLst>
    </dgm:pt>
    <dgm:pt modelId="{FBD1150C-42EB-465A-A26B-D06E174D1008}" type="pres">
      <dgm:prSet presAssocID="{F92A778E-3CCF-4D42-99A5-739F5DFC1BBE}" presName="spaceRect" presStyleCnt="0"/>
      <dgm:spPr/>
    </dgm:pt>
    <dgm:pt modelId="{F2F42212-DA1E-4200-ADD6-EFB840B42B8F}" type="pres">
      <dgm:prSet presAssocID="{F92A778E-3CCF-4D42-99A5-739F5DFC1BBE}" presName="textRect" presStyleLbl="revTx" presStyleIdx="2" presStyleCnt="5" custScaleY="183932">
        <dgm:presLayoutVars>
          <dgm:chMax val="1"/>
          <dgm:chPref val="1"/>
        </dgm:presLayoutVars>
      </dgm:prSet>
      <dgm:spPr/>
    </dgm:pt>
    <dgm:pt modelId="{3D94055D-535F-4FCF-AB22-A5A5B91438A8}" type="pres">
      <dgm:prSet presAssocID="{24268005-9556-43B6-AD65-66D9E8C56246}" presName="sibTrans" presStyleLbl="sibTrans2D1" presStyleIdx="0" presStyleCnt="0"/>
      <dgm:spPr/>
    </dgm:pt>
    <dgm:pt modelId="{06C48FEC-F5A9-4301-87ED-EDDBB2D76628}" type="pres">
      <dgm:prSet presAssocID="{E2D3B232-889F-425D-9F24-9143278D50FD}" presName="compNode" presStyleCnt="0"/>
      <dgm:spPr/>
    </dgm:pt>
    <dgm:pt modelId="{2F1C0968-E913-4E59-BD21-184C2A6127D7}" type="pres">
      <dgm:prSet presAssocID="{E2D3B232-889F-425D-9F24-9143278D50FD}" presName="iconBgRect" presStyleLbl="bgShp" presStyleIdx="3" presStyleCnt="5"/>
      <dgm:spPr/>
    </dgm:pt>
    <dgm:pt modelId="{A050E327-9E4D-4B65-95F3-806A3AB2767C}" type="pres">
      <dgm:prSet presAssocID="{E2D3B232-889F-425D-9F24-9143278D50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172FECF9-A32E-4F82-AE0B-4FE718E4A035}" type="pres">
      <dgm:prSet presAssocID="{E2D3B232-889F-425D-9F24-9143278D50FD}" presName="spaceRect" presStyleCnt="0"/>
      <dgm:spPr/>
    </dgm:pt>
    <dgm:pt modelId="{238B7D08-1A4E-4351-8B4A-7EC6B6FD1680}" type="pres">
      <dgm:prSet presAssocID="{E2D3B232-889F-425D-9F24-9143278D50FD}" presName="textRect" presStyleLbl="revTx" presStyleIdx="3" presStyleCnt="5" custScaleY="153740">
        <dgm:presLayoutVars>
          <dgm:chMax val="1"/>
          <dgm:chPref val="1"/>
        </dgm:presLayoutVars>
      </dgm:prSet>
      <dgm:spPr/>
    </dgm:pt>
    <dgm:pt modelId="{FAEF3DEB-3A93-47AC-8449-E37EECE992C9}" type="pres">
      <dgm:prSet presAssocID="{418ADBC6-0EA1-47A2-9B4E-978A298A9B5E}" presName="sibTrans" presStyleLbl="sibTrans2D1" presStyleIdx="0" presStyleCnt="0"/>
      <dgm:spPr/>
    </dgm:pt>
    <dgm:pt modelId="{48F380CD-639C-4852-B645-496F85CB0A09}" type="pres">
      <dgm:prSet presAssocID="{AC726296-46AD-4251-8915-5EA4A3926DB5}" presName="compNode" presStyleCnt="0"/>
      <dgm:spPr/>
    </dgm:pt>
    <dgm:pt modelId="{AB90BDC6-54F9-4CF8-9BE5-4B42B5CE68E0}" type="pres">
      <dgm:prSet presAssocID="{AC726296-46AD-4251-8915-5EA4A3926DB5}" presName="iconBgRect" presStyleLbl="bgShp" presStyleIdx="4" presStyleCnt="5"/>
      <dgm:spPr/>
    </dgm:pt>
    <dgm:pt modelId="{ECAE49AE-5816-4196-B202-30E49D465DD4}" type="pres">
      <dgm:prSet presAssocID="{AC726296-46AD-4251-8915-5EA4A3926DB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"/>
        </a:ext>
      </dgm:extLst>
    </dgm:pt>
    <dgm:pt modelId="{B348448E-12B6-4F28-8FA7-6C28AC42B81B}" type="pres">
      <dgm:prSet presAssocID="{AC726296-46AD-4251-8915-5EA4A3926DB5}" presName="spaceRect" presStyleCnt="0"/>
      <dgm:spPr/>
    </dgm:pt>
    <dgm:pt modelId="{0CBA2869-7587-4E04-8462-46E4ECAF01A4}" type="pres">
      <dgm:prSet presAssocID="{AC726296-46AD-4251-8915-5EA4A3926DB5}" presName="textRect" presStyleLbl="revTx" presStyleIdx="4" presStyleCnt="5" custScaleY="152722">
        <dgm:presLayoutVars>
          <dgm:chMax val="1"/>
          <dgm:chPref val="1"/>
        </dgm:presLayoutVars>
      </dgm:prSet>
      <dgm:spPr/>
    </dgm:pt>
  </dgm:ptLst>
  <dgm:cxnLst>
    <dgm:cxn modelId="{C40A560A-5339-4D26-BA33-719DBA5C54F0}" srcId="{7547ED58-7B4F-4D10-A75D-04E15E7C0A28}" destId="{4A6EAD86-EA37-4135-B756-D5A8005A817A}" srcOrd="1" destOrd="0" parTransId="{394902CB-7D3F-4BB3-9683-FB017D749B07}" sibTransId="{8B7C1B44-F785-4AFE-B9A9-BA3AC8221FE9}"/>
    <dgm:cxn modelId="{FA5BF70C-E84F-4C42-88BC-9A425B797CC4}" type="presOf" srcId="{0FB9905E-3558-4ABC-B0A3-4AE8D3EBB5FD}" destId="{7574A166-6DF7-4ABF-8B2A-242252980838}" srcOrd="0" destOrd="0" presId="urn:microsoft.com/office/officeart/2018/2/layout/IconCircleList"/>
    <dgm:cxn modelId="{3BB27412-6BA1-4365-9963-65A8BD958A41}" srcId="{7547ED58-7B4F-4D10-A75D-04E15E7C0A28}" destId="{E2D3B232-889F-425D-9F24-9143278D50FD}" srcOrd="3" destOrd="0" parTransId="{C0C1B9F3-1B3D-4EC0-ACF8-0CCB4390B6CD}" sibTransId="{418ADBC6-0EA1-47A2-9B4E-978A298A9B5E}"/>
    <dgm:cxn modelId="{E1AC4C3F-75BE-4E02-814C-B8B862211F4F}" type="presOf" srcId="{4A6EAD86-EA37-4135-B756-D5A8005A817A}" destId="{8602A4BF-4F74-40B3-B4A6-82C8E1347537}" srcOrd="0" destOrd="0" presId="urn:microsoft.com/office/officeart/2018/2/layout/IconCircleList"/>
    <dgm:cxn modelId="{6BC10F40-D5E5-4435-8B5B-3E0D898741BD}" type="presOf" srcId="{E2D3B232-889F-425D-9F24-9143278D50FD}" destId="{238B7D08-1A4E-4351-8B4A-7EC6B6FD1680}" srcOrd="0" destOrd="0" presId="urn:microsoft.com/office/officeart/2018/2/layout/IconCircleList"/>
    <dgm:cxn modelId="{15F1F060-4AD6-448A-9F1D-2A065D463918}" srcId="{7547ED58-7B4F-4D10-A75D-04E15E7C0A28}" destId="{F92A778E-3CCF-4D42-99A5-739F5DFC1BBE}" srcOrd="2" destOrd="0" parTransId="{899F27E1-5DC7-4A00-B0A2-41D8199D39E1}" sibTransId="{24268005-9556-43B6-AD65-66D9E8C56246}"/>
    <dgm:cxn modelId="{7CF4AE6B-4431-4D5E-B7FD-A8302777AC45}" srcId="{7547ED58-7B4F-4D10-A75D-04E15E7C0A28}" destId="{AC726296-46AD-4251-8915-5EA4A3926DB5}" srcOrd="4" destOrd="0" parTransId="{43B61574-BDD6-451E-A8E8-211C1DA13539}" sibTransId="{3CA5F193-7AC3-429F-876C-57AD63E265CA}"/>
    <dgm:cxn modelId="{FC5AC078-CB3E-4CE0-9B53-86BC20B137BC}" type="presOf" srcId="{7547ED58-7B4F-4D10-A75D-04E15E7C0A28}" destId="{A81C1E13-3C66-4D86-81F6-2EE1FF791173}" srcOrd="0" destOrd="0" presId="urn:microsoft.com/office/officeart/2018/2/layout/IconCircleList"/>
    <dgm:cxn modelId="{F0374899-7AE7-450A-9D50-14AEAD411A1C}" type="presOf" srcId="{F92A778E-3CCF-4D42-99A5-739F5DFC1BBE}" destId="{F2F42212-DA1E-4200-ADD6-EFB840B42B8F}" srcOrd="0" destOrd="0" presId="urn:microsoft.com/office/officeart/2018/2/layout/IconCircleList"/>
    <dgm:cxn modelId="{9111F4AB-CE76-4C95-8480-75414A5EA823}" type="presOf" srcId="{8B7C1B44-F785-4AFE-B9A9-BA3AC8221FE9}" destId="{29A81754-E4B9-43D3-ABEE-7EF08DED0EE7}" srcOrd="0" destOrd="0" presId="urn:microsoft.com/office/officeart/2018/2/layout/IconCircleList"/>
    <dgm:cxn modelId="{A57FD8C1-62BC-49D1-B1F0-935D0EEDFE75}" type="presOf" srcId="{AC726296-46AD-4251-8915-5EA4A3926DB5}" destId="{0CBA2869-7587-4E04-8462-46E4ECAF01A4}" srcOrd="0" destOrd="0" presId="urn:microsoft.com/office/officeart/2018/2/layout/IconCircleList"/>
    <dgm:cxn modelId="{8812E6D2-7FF6-4D75-8864-D5E2010E5F68}" srcId="{7547ED58-7B4F-4D10-A75D-04E15E7C0A28}" destId="{0FB9905E-3558-4ABC-B0A3-4AE8D3EBB5FD}" srcOrd="0" destOrd="0" parTransId="{B3D5E556-681A-474B-AE6E-7328422EA76D}" sibTransId="{DCCDA102-5838-4708-87EF-F46AF42C0C07}"/>
    <dgm:cxn modelId="{D3C78DD6-AFDC-4510-9507-9B0562E1EF1F}" type="presOf" srcId="{DCCDA102-5838-4708-87EF-F46AF42C0C07}" destId="{BA62F6B6-7D52-4BBE-9F98-DE9C8C8FE6F8}" srcOrd="0" destOrd="0" presId="urn:microsoft.com/office/officeart/2018/2/layout/IconCircleList"/>
    <dgm:cxn modelId="{CB38ABE6-B9A1-4534-AF72-C6D35B942409}" type="presOf" srcId="{24268005-9556-43B6-AD65-66D9E8C56246}" destId="{3D94055D-535F-4FCF-AB22-A5A5B91438A8}" srcOrd="0" destOrd="0" presId="urn:microsoft.com/office/officeart/2018/2/layout/IconCircleList"/>
    <dgm:cxn modelId="{CEFC6EE9-7597-49F4-A3D4-D827FE72D592}" type="presOf" srcId="{418ADBC6-0EA1-47A2-9B4E-978A298A9B5E}" destId="{FAEF3DEB-3A93-47AC-8449-E37EECE992C9}" srcOrd="0" destOrd="0" presId="urn:microsoft.com/office/officeart/2018/2/layout/IconCircleList"/>
    <dgm:cxn modelId="{F2D644F4-65B3-40A5-A3D1-11D6B8D96099}" type="presParOf" srcId="{A81C1E13-3C66-4D86-81F6-2EE1FF791173}" destId="{0C1F64C3-14DC-42CB-973F-2D99E4D5587D}" srcOrd="0" destOrd="0" presId="urn:microsoft.com/office/officeart/2018/2/layout/IconCircleList"/>
    <dgm:cxn modelId="{28E9A94B-58DF-4278-A6BA-0A23EB7BC9AB}" type="presParOf" srcId="{0C1F64C3-14DC-42CB-973F-2D99E4D5587D}" destId="{D10B1653-4D75-47E8-A106-45AA51A7B627}" srcOrd="0" destOrd="0" presId="urn:microsoft.com/office/officeart/2018/2/layout/IconCircleList"/>
    <dgm:cxn modelId="{C7E37FAF-849B-4C70-933C-4552E1586367}" type="presParOf" srcId="{D10B1653-4D75-47E8-A106-45AA51A7B627}" destId="{03ACC608-4155-4E93-A24A-585ABFB94FD8}" srcOrd="0" destOrd="0" presId="urn:microsoft.com/office/officeart/2018/2/layout/IconCircleList"/>
    <dgm:cxn modelId="{987CC8AA-BD44-4EE1-A7C6-8A40422E9CDA}" type="presParOf" srcId="{D10B1653-4D75-47E8-A106-45AA51A7B627}" destId="{958FCC97-3809-4FEA-8322-8B91D655BA4C}" srcOrd="1" destOrd="0" presId="urn:microsoft.com/office/officeart/2018/2/layout/IconCircleList"/>
    <dgm:cxn modelId="{90A6C079-89CA-4DAD-A986-22592EBD5791}" type="presParOf" srcId="{D10B1653-4D75-47E8-A106-45AA51A7B627}" destId="{F1B3D897-63E0-42BA-ACDB-94ACC3A36BF2}" srcOrd="2" destOrd="0" presId="urn:microsoft.com/office/officeart/2018/2/layout/IconCircleList"/>
    <dgm:cxn modelId="{5DAA66D9-F216-4168-8D3C-BC38AED33DEC}" type="presParOf" srcId="{D10B1653-4D75-47E8-A106-45AA51A7B627}" destId="{7574A166-6DF7-4ABF-8B2A-242252980838}" srcOrd="3" destOrd="0" presId="urn:microsoft.com/office/officeart/2018/2/layout/IconCircleList"/>
    <dgm:cxn modelId="{C84ED534-C312-40DD-BE76-235105D7273A}" type="presParOf" srcId="{0C1F64C3-14DC-42CB-973F-2D99E4D5587D}" destId="{BA62F6B6-7D52-4BBE-9F98-DE9C8C8FE6F8}" srcOrd="1" destOrd="0" presId="urn:microsoft.com/office/officeart/2018/2/layout/IconCircleList"/>
    <dgm:cxn modelId="{88A55D7E-A456-41C9-9895-A87521B9FC28}" type="presParOf" srcId="{0C1F64C3-14DC-42CB-973F-2D99E4D5587D}" destId="{BCD034FF-E65A-4A69-801F-6B1B2BCB17B7}" srcOrd="2" destOrd="0" presId="urn:microsoft.com/office/officeart/2018/2/layout/IconCircleList"/>
    <dgm:cxn modelId="{BD4404F2-3F8E-4C6A-8CED-DBDA15310822}" type="presParOf" srcId="{BCD034FF-E65A-4A69-801F-6B1B2BCB17B7}" destId="{F83CC525-BAD3-4783-BA71-B9BD0EB3E870}" srcOrd="0" destOrd="0" presId="urn:microsoft.com/office/officeart/2018/2/layout/IconCircleList"/>
    <dgm:cxn modelId="{78F0650F-0917-4F96-99F5-F2380E726637}" type="presParOf" srcId="{BCD034FF-E65A-4A69-801F-6B1B2BCB17B7}" destId="{10042DE7-9C77-4310-80F0-CFFDEED15EFF}" srcOrd="1" destOrd="0" presId="urn:microsoft.com/office/officeart/2018/2/layout/IconCircleList"/>
    <dgm:cxn modelId="{AA210076-557B-4D32-9BEA-949613A1A796}" type="presParOf" srcId="{BCD034FF-E65A-4A69-801F-6B1B2BCB17B7}" destId="{FD450EBE-4D00-444F-822A-15C18A75A2CA}" srcOrd="2" destOrd="0" presId="urn:microsoft.com/office/officeart/2018/2/layout/IconCircleList"/>
    <dgm:cxn modelId="{1B7291DF-C313-4FB0-AA19-638D273FB579}" type="presParOf" srcId="{BCD034FF-E65A-4A69-801F-6B1B2BCB17B7}" destId="{8602A4BF-4F74-40B3-B4A6-82C8E1347537}" srcOrd="3" destOrd="0" presId="urn:microsoft.com/office/officeart/2018/2/layout/IconCircleList"/>
    <dgm:cxn modelId="{11715F9F-7DE9-4A75-9B38-EF14ADAC96C6}" type="presParOf" srcId="{0C1F64C3-14DC-42CB-973F-2D99E4D5587D}" destId="{29A81754-E4B9-43D3-ABEE-7EF08DED0EE7}" srcOrd="3" destOrd="0" presId="urn:microsoft.com/office/officeart/2018/2/layout/IconCircleList"/>
    <dgm:cxn modelId="{DFE4BE79-1161-4CC1-A0C2-B36950136D2D}" type="presParOf" srcId="{0C1F64C3-14DC-42CB-973F-2D99E4D5587D}" destId="{CD3D4E00-A02D-4B82-8B77-9334431C9529}" srcOrd="4" destOrd="0" presId="urn:microsoft.com/office/officeart/2018/2/layout/IconCircleList"/>
    <dgm:cxn modelId="{59FAAB7F-749B-4D5D-BADC-9298A994544C}" type="presParOf" srcId="{CD3D4E00-A02D-4B82-8B77-9334431C9529}" destId="{D15ECA12-6D32-4B1B-951B-C4B1E9A0E26B}" srcOrd="0" destOrd="0" presId="urn:microsoft.com/office/officeart/2018/2/layout/IconCircleList"/>
    <dgm:cxn modelId="{7DE019D8-3555-4763-9C52-78C28B0B43A8}" type="presParOf" srcId="{CD3D4E00-A02D-4B82-8B77-9334431C9529}" destId="{E05F6393-0BCD-49FF-8AE0-AA8E26DFE895}" srcOrd="1" destOrd="0" presId="urn:microsoft.com/office/officeart/2018/2/layout/IconCircleList"/>
    <dgm:cxn modelId="{8113436C-9B16-40F6-8199-880DFC75D419}" type="presParOf" srcId="{CD3D4E00-A02D-4B82-8B77-9334431C9529}" destId="{FBD1150C-42EB-465A-A26B-D06E174D1008}" srcOrd="2" destOrd="0" presId="urn:microsoft.com/office/officeart/2018/2/layout/IconCircleList"/>
    <dgm:cxn modelId="{EDABC8F9-8306-4985-BA1F-1739811F7E31}" type="presParOf" srcId="{CD3D4E00-A02D-4B82-8B77-9334431C9529}" destId="{F2F42212-DA1E-4200-ADD6-EFB840B42B8F}" srcOrd="3" destOrd="0" presId="urn:microsoft.com/office/officeart/2018/2/layout/IconCircleList"/>
    <dgm:cxn modelId="{5B9CBD37-5F05-42C0-93F3-644984BF14D6}" type="presParOf" srcId="{0C1F64C3-14DC-42CB-973F-2D99E4D5587D}" destId="{3D94055D-535F-4FCF-AB22-A5A5B91438A8}" srcOrd="5" destOrd="0" presId="urn:microsoft.com/office/officeart/2018/2/layout/IconCircleList"/>
    <dgm:cxn modelId="{C6B445FE-A515-47DD-9E1F-AC0DCFC58C7C}" type="presParOf" srcId="{0C1F64C3-14DC-42CB-973F-2D99E4D5587D}" destId="{06C48FEC-F5A9-4301-87ED-EDDBB2D76628}" srcOrd="6" destOrd="0" presId="urn:microsoft.com/office/officeart/2018/2/layout/IconCircleList"/>
    <dgm:cxn modelId="{9B84470B-9DD3-4E8E-A8CE-7C809B83A103}" type="presParOf" srcId="{06C48FEC-F5A9-4301-87ED-EDDBB2D76628}" destId="{2F1C0968-E913-4E59-BD21-184C2A6127D7}" srcOrd="0" destOrd="0" presId="urn:microsoft.com/office/officeart/2018/2/layout/IconCircleList"/>
    <dgm:cxn modelId="{6AE3E06A-CF4D-45BB-A440-5964ADC666BF}" type="presParOf" srcId="{06C48FEC-F5A9-4301-87ED-EDDBB2D76628}" destId="{A050E327-9E4D-4B65-95F3-806A3AB2767C}" srcOrd="1" destOrd="0" presId="urn:microsoft.com/office/officeart/2018/2/layout/IconCircleList"/>
    <dgm:cxn modelId="{825FE7C6-B82A-4E2E-97E9-7D66B0F2EDD4}" type="presParOf" srcId="{06C48FEC-F5A9-4301-87ED-EDDBB2D76628}" destId="{172FECF9-A32E-4F82-AE0B-4FE718E4A035}" srcOrd="2" destOrd="0" presId="urn:microsoft.com/office/officeart/2018/2/layout/IconCircleList"/>
    <dgm:cxn modelId="{7C3FAC53-D045-478E-B73B-6A61803E817E}" type="presParOf" srcId="{06C48FEC-F5A9-4301-87ED-EDDBB2D76628}" destId="{238B7D08-1A4E-4351-8B4A-7EC6B6FD1680}" srcOrd="3" destOrd="0" presId="urn:microsoft.com/office/officeart/2018/2/layout/IconCircleList"/>
    <dgm:cxn modelId="{F4305017-87CC-4FE5-A5C4-D738367AADD2}" type="presParOf" srcId="{0C1F64C3-14DC-42CB-973F-2D99E4D5587D}" destId="{FAEF3DEB-3A93-47AC-8449-E37EECE992C9}" srcOrd="7" destOrd="0" presId="urn:microsoft.com/office/officeart/2018/2/layout/IconCircleList"/>
    <dgm:cxn modelId="{695861E5-4B14-4093-B057-F057EFAB1BF8}" type="presParOf" srcId="{0C1F64C3-14DC-42CB-973F-2D99E4D5587D}" destId="{48F380CD-639C-4852-B645-496F85CB0A09}" srcOrd="8" destOrd="0" presId="urn:microsoft.com/office/officeart/2018/2/layout/IconCircleList"/>
    <dgm:cxn modelId="{1B2722E7-FE19-4D5A-A93F-06D7AA8E8F01}" type="presParOf" srcId="{48F380CD-639C-4852-B645-496F85CB0A09}" destId="{AB90BDC6-54F9-4CF8-9BE5-4B42B5CE68E0}" srcOrd="0" destOrd="0" presId="urn:microsoft.com/office/officeart/2018/2/layout/IconCircleList"/>
    <dgm:cxn modelId="{B5A105B0-FEB4-4B18-B18B-FB958FF80336}" type="presParOf" srcId="{48F380CD-639C-4852-B645-496F85CB0A09}" destId="{ECAE49AE-5816-4196-B202-30E49D465DD4}" srcOrd="1" destOrd="0" presId="urn:microsoft.com/office/officeart/2018/2/layout/IconCircleList"/>
    <dgm:cxn modelId="{FB4DCFE3-DE89-4F6A-B59B-9E28215E9F3D}" type="presParOf" srcId="{48F380CD-639C-4852-B645-496F85CB0A09}" destId="{B348448E-12B6-4F28-8FA7-6C28AC42B81B}" srcOrd="2" destOrd="0" presId="urn:microsoft.com/office/officeart/2018/2/layout/IconCircleList"/>
    <dgm:cxn modelId="{9C6574FC-0889-44BB-813E-CCC7DB6723D3}" type="presParOf" srcId="{48F380CD-639C-4852-B645-496F85CB0A09}" destId="{0CBA2869-7587-4E04-8462-46E4ECAF01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328C-C7ED-45F3-8371-A999DDCBBEAC}">
      <dsp:nvSpPr>
        <dsp:cNvPr id="0" name=""/>
        <dsp:cNvSpPr/>
      </dsp:nvSpPr>
      <dsp:spPr>
        <a:xfrm>
          <a:off x="0" y="4913"/>
          <a:ext cx="6527798" cy="1570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baseline="0" dirty="0"/>
            <a:t>L’économie du Canada dépendait de la vente d’exportations vers d’autres pays, principalement vers les États-Unis, et les ressources naturelles constituaient la plupart de ces exportations.</a:t>
          </a:r>
          <a:endParaRPr lang="en-US" sz="2200" kern="1200" dirty="0"/>
        </a:p>
      </dsp:txBody>
      <dsp:txXfrm>
        <a:off x="76648" y="81561"/>
        <a:ext cx="6374502" cy="1416844"/>
      </dsp:txXfrm>
    </dsp:sp>
    <dsp:sp modelId="{99681EB4-DACF-436D-96F1-6EE4EA12678A}">
      <dsp:nvSpPr>
        <dsp:cNvPr id="0" name=""/>
        <dsp:cNvSpPr/>
      </dsp:nvSpPr>
      <dsp:spPr>
        <a:xfrm>
          <a:off x="0" y="1638413"/>
          <a:ext cx="6527798" cy="1570140"/>
        </a:xfrm>
        <a:prstGeom prst="roundRect">
          <a:avLst/>
        </a:prstGeom>
        <a:solidFill>
          <a:schemeClr val="accent2">
            <a:hueOff val="1799994"/>
            <a:satOff val="-92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baseline="0" dirty="0"/>
            <a:t>Le blé, le poisson, les minéraux, le charbon et le bois ont contribué à la prospérité du Canada.</a:t>
          </a:r>
          <a:endParaRPr lang="en-US" sz="2200" kern="1200" dirty="0"/>
        </a:p>
      </dsp:txBody>
      <dsp:txXfrm>
        <a:off x="76648" y="1715061"/>
        <a:ext cx="6374502" cy="1416844"/>
      </dsp:txXfrm>
    </dsp:sp>
    <dsp:sp modelId="{28924FFA-15FB-406F-9B30-4142EEB36A47}">
      <dsp:nvSpPr>
        <dsp:cNvPr id="0" name=""/>
        <dsp:cNvSpPr/>
      </dsp:nvSpPr>
      <dsp:spPr>
        <a:xfrm>
          <a:off x="0" y="3271913"/>
          <a:ext cx="6527798" cy="1570140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baseline="0" dirty="0"/>
            <a:t>Les bons moments dépendaient de la poursuite de la vente de ces produits.</a:t>
          </a:r>
          <a:r>
            <a:rPr lang="en-CA" sz="2200" b="0" kern="1200" baseline="0" dirty="0"/>
            <a:t> </a:t>
          </a:r>
          <a:endParaRPr lang="en-US" sz="2200" b="0" kern="1200" dirty="0"/>
        </a:p>
      </dsp:txBody>
      <dsp:txXfrm>
        <a:off x="76648" y="3348561"/>
        <a:ext cx="6374502" cy="141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47D5-636E-42DD-9783-BFF1E84A8CE5}">
      <dsp:nvSpPr>
        <dsp:cNvPr id="0" name=""/>
        <dsp:cNvSpPr/>
      </dsp:nvSpPr>
      <dsp:spPr>
        <a:xfrm>
          <a:off x="191881" y="48924"/>
          <a:ext cx="1325358" cy="13253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89337-241B-402D-998C-D034E5B16CDC}">
      <dsp:nvSpPr>
        <dsp:cNvPr id="0" name=""/>
        <dsp:cNvSpPr/>
      </dsp:nvSpPr>
      <dsp:spPr>
        <a:xfrm>
          <a:off x="470206" y="327249"/>
          <a:ext cx="768707" cy="768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BF407-CC90-45DA-B143-0269F2CD4F87}">
      <dsp:nvSpPr>
        <dsp:cNvPr id="0" name=""/>
        <dsp:cNvSpPr/>
      </dsp:nvSpPr>
      <dsp:spPr>
        <a:xfrm>
          <a:off x="1801244" y="48924"/>
          <a:ext cx="3124058" cy="13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baseline="0"/>
            <a:t>Pour protéger les entreprises canadiennes et leurs travailleurs, le gouvernement a augmenté les droits de douane sur les produits importés.</a:t>
          </a:r>
          <a:endParaRPr lang="en-US" sz="1900" kern="1200"/>
        </a:p>
      </dsp:txBody>
      <dsp:txXfrm>
        <a:off x="1801244" y="48924"/>
        <a:ext cx="3124058" cy="1325358"/>
      </dsp:txXfrm>
    </dsp:sp>
    <dsp:sp modelId="{1DC92E0C-3EC6-455C-9A6B-E5302D0D12ED}">
      <dsp:nvSpPr>
        <dsp:cNvPr id="0" name=""/>
        <dsp:cNvSpPr/>
      </dsp:nvSpPr>
      <dsp:spPr>
        <a:xfrm>
          <a:off x="5469646" y="48924"/>
          <a:ext cx="1325358" cy="1325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13F53-B448-435E-8EFA-54AB2C4B1391}">
      <dsp:nvSpPr>
        <dsp:cNvPr id="0" name=""/>
        <dsp:cNvSpPr/>
      </dsp:nvSpPr>
      <dsp:spPr>
        <a:xfrm>
          <a:off x="5747971" y="327249"/>
          <a:ext cx="768707" cy="768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37E23-6E9C-4C9B-A805-F6D9E8E2862D}">
      <dsp:nvSpPr>
        <dsp:cNvPr id="0" name=""/>
        <dsp:cNvSpPr/>
      </dsp:nvSpPr>
      <dsp:spPr>
        <a:xfrm>
          <a:off x="7079010" y="48924"/>
          <a:ext cx="3124058" cy="13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baseline="0"/>
            <a:t>D’autres pays ont également augmenté les tarifs, ce qui a entraîné une diminution du commerce et des ventes de produits canadiens.</a:t>
          </a:r>
          <a:endParaRPr lang="en-US" sz="1900" kern="1200"/>
        </a:p>
      </dsp:txBody>
      <dsp:txXfrm>
        <a:off x="7079010" y="48924"/>
        <a:ext cx="3124058" cy="1325358"/>
      </dsp:txXfrm>
    </dsp:sp>
    <dsp:sp modelId="{E4AF4E6F-6367-4680-B9C9-47A1D6392131}">
      <dsp:nvSpPr>
        <dsp:cNvPr id="0" name=""/>
        <dsp:cNvSpPr/>
      </dsp:nvSpPr>
      <dsp:spPr>
        <a:xfrm>
          <a:off x="191881" y="1937242"/>
          <a:ext cx="1325358" cy="13253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FBFC7-75A9-4AEE-8856-B6D253AD36AF}">
      <dsp:nvSpPr>
        <dsp:cNvPr id="0" name=""/>
        <dsp:cNvSpPr/>
      </dsp:nvSpPr>
      <dsp:spPr>
        <a:xfrm>
          <a:off x="470206" y="2215567"/>
          <a:ext cx="768707" cy="7687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ACF46-BBC8-4A59-AB7B-C0CD48A245FA}">
      <dsp:nvSpPr>
        <dsp:cNvPr id="0" name=""/>
        <dsp:cNvSpPr/>
      </dsp:nvSpPr>
      <dsp:spPr>
        <a:xfrm>
          <a:off x="1801244" y="1937242"/>
          <a:ext cx="3124058" cy="13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baseline="0"/>
            <a:t>La demande de marchandises en provenance du Canada a commencé à diminuer après 1928, et les travailleurs canadiens ont été mis à pied.</a:t>
          </a:r>
          <a:endParaRPr lang="en-US" sz="1900" kern="1200"/>
        </a:p>
      </dsp:txBody>
      <dsp:txXfrm>
        <a:off x="1801244" y="1937242"/>
        <a:ext cx="3124058" cy="1325358"/>
      </dsp:txXfrm>
    </dsp:sp>
    <dsp:sp modelId="{89689882-A6A8-48CB-917A-C528842689AC}">
      <dsp:nvSpPr>
        <dsp:cNvPr id="0" name=""/>
        <dsp:cNvSpPr/>
      </dsp:nvSpPr>
      <dsp:spPr>
        <a:xfrm>
          <a:off x="5469646" y="1937242"/>
          <a:ext cx="1325358" cy="13253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E1EFF-D7A9-4D8E-979F-51C4DD15B638}">
      <dsp:nvSpPr>
        <dsp:cNvPr id="0" name=""/>
        <dsp:cNvSpPr/>
      </dsp:nvSpPr>
      <dsp:spPr>
        <a:xfrm>
          <a:off x="5747971" y="2215567"/>
          <a:ext cx="768707" cy="768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1653-3C4D-4D01-AEF9-2996AB30408A}">
      <dsp:nvSpPr>
        <dsp:cNvPr id="0" name=""/>
        <dsp:cNvSpPr/>
      </dsp:nvSpPr>
      <dsp:spPr>
        <a:xfrm>
          <a:off x="7079010" y="1937242"/>
          <a:ext cx="3124058" cy="13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baseline="0"/>
            <a:t>L’augmentation des tarifs a encore endommagé les économies.</a:t>
          </a:r>
          <a:endParaRPr lang="en-US" sz="1900" kern="1200"/>
        </a:p>
      </dsp:txBody>
      <dsp:txXfrm>
        <a:off x="7079010" y="1937242"/>
        <a:ext cx="3124058" cy="1325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CC608-4155-4E93-A24A-585ABFB94FD8}">
      <dsp:nvSpPr>
        <dsp:cNvPr id="0" name=""/>
        <dsp:cNvSpPr/>
      </dsp:nvSpPr>
      <dsp:spPr>
        <a:xfrm>
          <a:off x="252906" y="688307"/>
          <a:ext cx="920182" cy="920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FCC97-3809-4FEA-8322-8B91D655BA4C}">
      <dsp:nvSpPr>
        <dsp:cNvPr id="0" name=""/>
        <dsp:cNvSpPr/>
      </dsp:nvSpPr>
      <dsp:spPr>
        <a:xfrm>
          <a:off x="446145" y="881546"/>
          <a:ext cx="533705" cy="533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4A166-6DF7-4ABF-8B2A-242252980838}">
      <dsp:nvSpPr>
        <dsp:cNvPr id="0" name=""/>
        <dsp:cNvSpPr/>
      </dsp:nvSpPr>
      <dsp:spPr>
        <a:xfrm>
          <a:off x="1320123" y="525900"/>
          <a:ext cx="2269295" cy="124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baseline="0" dirty="0"/>
            <a:t>Contrairement à ce qu’on croit, ce ne sont pas tous les Canadiens qui ont participé à la prospérité des années 1920.</a:t>
          </a:r>
          <a:endParaRPr lang="en-US" sz="1600" kern="1200" dirty="0"/>
        </a:p>
      </dsp:txBody>
      <dsp:txXfrm>
        <a:off x="1320123" y="525900"/>
        <a:ext cx="2269295" cy="1244997"/>
      </dsp:txXfrm>
    </dsp:sp>
    <dsp:sp modelId="{F83CC525-BAD3-4783-BA71-B9BD0EB3E870}">
      <dsp:nvSpPr>
        <dsp:cNvPr id="0" name=""/>
        <dsp:cNvSpPr/>
      </dsp:nvSpPr>
      <dsp:spPr>
        <a:xfrm>
          <a:off x="3967351" y="688307"/>
          <a:ext cx="920182" cy="920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2DE7-9C77-4310-80F0-CFFDEED15EFF}">
      <dsp:nvSpPr>
        <dsp:cNvPr id="0" name=""/>
        <dsp:cNvSpPr/>
      </dsp:nvSpPr>
      <dsp:spPr>
        <a:xfrm>
          <a:off x="4160589" y="881546"/>
          <a:ext cx="533705" cy="533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2A4BF-4F74-40B3-B4A6-82C8E1347537}">
      <dsp:nvSpPr>
        <dsp:cNvPr id="0" name=""/>
        <dsp:cNvSpPr/>
      </dsp:nvSpPr>
      <dsp:spPr>
        <a:xfrm>
          <a:off x="5084715" y="387868"/>
          <a:ext cx="2169000" cy="15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baseline="0" dirty="0"/>
            <a:t>Certaines personnes occupaient encore des emplois mal rémunérés et avaient un faible niveau de vie.</a:t>
          </a:r>
          <a:endParaRPr lang="en-US" sz="1600" kern="1200" dirty="0"/>
        </a:p>
      </dsp:txBody>
      <dsp:txXfrm>
        <a:off x="5084715" y="387868"/>
        <a:ext cx="2169000" cy="1521061"/>
      </dsp:txXfrm>
    </dsp:sp>
    <dsp:sp modelId="{D15ECA12-6D32-4B1B-951B-C4B1E9A0E26B}">
      <dsp:nvSpPr>
        <dsp:cNvPr id="0" name=""/>
        <dsp:cNvSpPr/>
      </dsp:nvSpPr>
      <dsp:spPr>
        <a:xfrm>
          <a:off x="7631648" y="688307"/>
          <a:ext cx="920182" cy="920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6393-0BCD-49FF-8AE0-AA8E26DFE895}">
      <dsp:nvSpPr>
        <dsp:cNvPr id="0" name=""/>
        <dsp:cNvSpPr/>
      </dsp:nvSpPr>
      <dsp:spPr>
        <a:xfrm>
          <a:off x="7824886" y="881546"/>
          <a:ext cx="533705" cy="533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42212-DA1E-4200-ADD6-EFB840B42B8F}">
      <dsp:nvSpPr>
        <dsp:cNvPr id="0" name=""/>
        <dsp:cNvSpPr/>
      </dsp:nvSpPr>
      <dsp:spPr>
        <a:xfrm>
          <a:off x="8749012" y="302144"/>
          <a:ext cx="2169000" cy="169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baseline="0" dirty="0"/>
            <a:t>Les agriculteurs qui ne produisaient pas de céréales ne recevaient pas de prix élevés pour leurs récoltes.</a:t>
          </a:r>
          <a:endParaRPr lang="en-US" sz="1600" kern="1200" dirty="0"/>
        </a:p>
      </dsp:txBody>
      <dsp:txXfrm>
        <a:off x="8749012" y="302144"/>
        <a:ext cx="2169000" cy="1692509"/>
      </dsp:txXfrm>
    </dsp:sp>
    <dsp:sp modelId="{2F1C0968-E913-4E59-BD21-184C2A6127D7}">
      <dsp:nvSpPr>
        <dsp:cNvPr id="0" name=""/>
        <dsp:cNvSpPr/>
      </dsp:nvSpPr>
      <dsp:spPr>
        <a:xfrm>
          <a:off x="252906" y="3002090"/>
          <a:ext cx="920182" cy="9201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0E327-9E4D-4B65-95F3-806A3AB2767C}">
      <dsp:nvSpPr>
        <dsp:cNvPr id="0" name=""/>
        <dsp:cNvSpPr/>
      </dsp:nvSpPr>
      <dsp:spPr>
        <a:xfrm>
          <a:off x="446145" y="3195328"/>
          <a:ext cx="533705" cy="533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B7D08-1A4E-4351-8B4A-7EC6B6FD1680}">
      <dsp:nvSpPr>
        <dsp:cNvPr id="0" name=""/>
        <dsp:cNvSpPr/>
      </dsp:nvSpPr>
      <dsp:spPr>
        <a:xfrm>
          <a:off x="1370270" y="2754837"/>
          <a:ext cx="2169000" cy="141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baseline="0" dirty="0"/>
            <a:t>Certaines régions, comme les Maritimes, n’ont pas participé au boom économique des années 1920.</a:t>
          </a:r>
          <a:endParaRPr lang="en-US" sz="1600" kern="1200" dirty="0"/>
        </a:p>
      </dsp:txBody>
      <dsp:txXfrm>
        <a:off x="1370270" y="2754837"/>
        <a:ext cx="2169000" cy="1414688"/>
      </dsp:txXfrm>
    </dsp:sp>
    <dsp:sp modelId="{AB90BDC6-54F9-4CF8-9BE5-4B42B5CE68E0}">
      <dsp:nvSpPr>
        <dsp:cNvPr id="0" name=""/>
        <dsp:cNvSpPr/>
      </dsp:nvSpPr>
      <dsp:spPr>
        <a:xfrm>
          <a:off x="3917203" y="3002090"/>
          <a:ext cx="920182" cy="9201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E49AE-5816-4196-B202-30E49D465DD4}">
      <dsp:nvSpPr>
        <dsp:cNvPr id="0" name=""/>
        <dsp:cNvSpPr/>
      </dsp:nvSpPr>
      <dsp:spPr>
        <a:xfrm>
          <a:off x="4110442" y="3195328"/>
          <a:ext cx="533705" cy="5337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A2869-7587-4E04-8462-46E4ECAF01A4}">
      <dsp:nvSpPr>
        <dsp:cNvPr id="0" name=""/>
        <dsp:cNvSpPr/>
      </dsp:nvSpPr>
      <dsp:spPr>
        <a:xfrm>
          <a:off x="5034567" y="2759521"/>
          <a:ext cx="2169000" cy="140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baseline="0" dirty="0"/>
            <a:t>Tous ces facteurs ont réduit la demande de biens et de services canadiens.</a:t>
          </a:r>
          <a:r>
            <a:rPr lang="en-CA" sz="1600" kern="1200" baseline="0" dirty="0"/>
            <a:t> </a:t>
          </a:r>
          <a:endParaRPr lang="en-US" sz="1600" kern="1200" dirty="0"/>
        </a:p>
      </dsp:txBody>
      <dsp:txXfrm>
        <a:off x="5034567" y="2759521"/>
        <a:ext cx="2169000" cy="140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01891-4C1E-45DB-9045-6F393BA67E29}" type="datetimeFigureOut">
              <a:rPr lang="en-CA" smtClean="0"/>
              <a:t>2019-07-18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CC173C-243C-407F-AA27-66781E292752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45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68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63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2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7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8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5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7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2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6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ehy2jEeNuWk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LES Causes de la </a:t>
            </a:r>
            <a:r>
              <a:rPr lang="en-CA" b="1" dirty="0" err="1"/>
              <a:t>grande</a:t>
            </a:r>
            <a:r>
              <a:rPr lang="en-CA" b="1" dirty="0"/>
              <a:t> </a:t>
            </a:r>
            <a:r>
              <a:rPr lang="en-CA" b="1" dirty="0" err="1"/>
              <a:t>dépression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1163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b="1"/>
              <a:t>Les Causes sous-jacentes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E47D7F-254B-4FE6-9B2A-F8C80A571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6437841" y="880189"/>
            <a:ext cx="4208217" cy="28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CA" sz="4800" b="1">
                <a:solidFill>
                  <a:srgbClr val="FFFFFF"/>
                </a:solidFill>
              </a:rPr>
              <a:t>Ressources naturelles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2AEB91-4A74-45A4-A675-C6532006B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57251"/>
              </p:ext>
            </p:extLst>
          </p:nvPr>
        </p:nvGraphicFramePr>
        <p:xfrm>
          <a:off x="4978400" y="685800"/>
          <a:ext cx="6527798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408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7ED5FD-58E5-479A-8F77-20402710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3BA66D-4279-457B-825F-7D12901B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6201" y="135467"/>
            <a:ext cx="3860800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CE8447DB-9010-4C87-BB71-52D4BB8A8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9C9A2A-977F-4455-98B6-161C92DA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00356"/>
            <a:ext cx="6415463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Acheter</a:t>
            </a:r>
            <a:r>
              <a:rPr lang="en-US" dirty="0">
                <a:solidFill>
                  <a:schemeClr val="bg1"/>
                </a:solidFill>
              </a:rPr>
              <a:t> à </a:t>
            </a:r>
            <a:r>
              <a:rPr lang="en-US" dirty="0" err="1">
                <a:solidFill>
                  <a:schemeClr val="bg1"/>
                </a:solidFill>
              </a:rPr>
              <a:t>crédit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1" y="1666240"/>
            <a:ext cx="6979344" cy="447152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fr-CA" sz="2400" dirty="0">
                <a:solidFill>
                  <a:schemeClr val="bg1"/>
                </a:solidFill>
              </a:rPr>
              <a:t>Acheter à crédit est devenu très populaire dans les années 1920 (dépenser de l’argent que tu n’as pas).</a:t>
            </a:r>
          </a:p>
          <a:p>
            <a:r>
              <a:rPr lang="fr-CA" sz="2400" dirty="0">
                <a:solidFill>
                  <a:schemeClr val="bg1"/>
                </a:solidFill>
              </a:rPr>
              <a:t>La plupart des gens et des entreprises des années 1920 étaient trop optimistes quant à l’avenir.</a:t>
            </a:r>
          </a:p>
          <a:p>
            <a:r>
              <a:rPr lang="fr-CA" sz="2400" dirty="0">
                <a:solidFill>
                  <a:schemeClr val="bg1"/>
                </a:solidFill>
              </a:rPr>
              <a:t>Les agriculteurs, les entreprises et les individus ont emprunté de l’argent et se sont endettés aussi longtemps qu’ils avaient les moyens de faire leurs paiements mensuels.</a:t>
            </a:r>
          </a:p>
          <a:p>
            <a:r>
              <a:rPr lang="fr-CA" sz="2400" dirty="0">
                <a:solidFill>
                  <a:schemeClr val="bg1"/>
                </a:solidFill>
              </a:rPr>
              <a:t>Certaines personnes ont acheté des actions de la société à crédit</a:t>
            </a:r>
            <a:r>
              <a:rPr lang="fr-CA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C5AA24-A740-4892-81DE-29ECD8D6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618" y="231418"/>
            <a:ext cx="1909416" cy="289559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D5A5F4-22C4-4838-ADDD-FACE648AC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769" y="3250087"/>
            <a:ext cx="23751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7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0" y="274941"/>
            <a:ext cx="4949172" cy="1151965"/>
          </a:xfrm>
        </p:spPr>
        <p:txBody>
          <a:bodyPr>
            <a:normAutofit/>
          </a:bodyPr>
          <a:lstStyle/>
          <a:p>
            <a:r>
              <a:rPr lang="en-CA" sz="3800" dirty="0" err="1">
                <a:solidFill>
                  <a:schemeClr val="bg1"/>
                </a:solidFill>
              </a:rPr>
              <a:t>Surproduction</a:t>
            </a:r>
            <a:r>
              <a:rPr lang="en-CA" sz="3800" dirty="0">
                <a:solidFill>
                  <a:schemeClr val="bg1"/>
                </a:solidFill>
              </a:rPr>
              <a:t> de </a:t>
            </a:r>
            <a:r>
              <a:rPr lang="en-CA" sz="3800" dirty="0" err="1">
                <a:solidFill>
                  <a:schemeClr val="bg1"/>
                </a:solidFill>
              </a:rPr>
              <a:t>marchandises</a:t>
            </a:r>
            <a:endParaRPr lang="en-CA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47" y="1426905"/>
            <a:ext cx="5619793" cy="47108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dirty="0">
                <a:solidFill>
                  <a:schemeClr val="bg1"/>
                </a:solidFill>
              </a:rPr>
              <a:t>De nombreuses entreprises surproduisent et stockent leurs marchandises dans des entrepôts dans les années 1920.</a:t>
            </a:r>
          </a:p>
          <a:p>
            <a:pPr>
              <a:lnSpc>
                <a:spcPct val="110000"/>
              </a:lnSpc>
            </a:pPr>
            <a:r>
              <a:rPr lang="fr-CA" dirty="0">
                <a:solidFill>
                  <a:schemeClr val="bg1"/>
                </a:solidFill>
              </a:rPr>
              <a:t>Il n’y avait pas assez de demande pour tous les produits.</a:t>
            </a:r>
          </a:p>
          <a:p>
            <a:pPr>
              <a:lnSpc>
                <a:spcPct val="110000"/>
              </a:lnSpc>
            </a:pPr>
            <a:r>
              <a:rPr lang="fr-CA" dirty="0">
                <a:solidFill>
                  <a:schemeClr val="bg1"/>
                </a:solidFill>
              </a:rPr>
              <a:t>Les entreprises ont acheté plus de machines et embauché plus de travailleurs pour les usines dans les années 1920.</a:t>
            </a:r>
          </a:p>
          <a:p>
            <a:pPr>
              <a:lnSpc>
                <a:spcPct val="110000"/>
              </a:lnSpc>
            </a:pPr>
            <a:r>
              <a:rPr lang="fr-CA" dirty="0">
                <a:solidFill>
                  <a:schemeClr val="bg1"/>
                </a:solidFill>
              </a:rPr>
              <a:t>Les agriculteurs ont acheté plus de terres parce qu’ils étaient optimistes comme tout le monde au sujet de l’avenir.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AE42B5BA-015A-4284-9435-01AC194DF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59" r="-1" b="25582"/>
          <a:stretch/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37ABB5-D849-4D98-8560-7682D0BB0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" r="4918" b="2"/>
          <a:stretch/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16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 b="1" dirty="0" err="1"/>
              <a:t>Tarifs</a:t>
            </a:r>
            <a:r>
              <a:rPr lang="en-CA" b="1" dirty="0"/>
              <a:t> </a:t>
            </a:r>
            <a:r>
              <a:rPr lang="en-CA" b="1" dirty="0" err="1"/>
              <a:t>élevés</a:t>
            </a:r>
            <a:endParaRPr lang="en-CA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C158E5-6960-4A0D-BCAD-50CA97883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2199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41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b="1"/>
              <a:t>Selon toi, quel est le message derrière cette caricature politique?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high tariff depression cana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0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"/>
            <a:ext cx="10396882" cy="1151965"/>
          </a:xfrm>
        </p:spPr>
        <p:txBody>
          <a:bodyPr>
            <a:normAutofit/>
          </a:bodyPr>
          <a:lstStyle/>
          <a:p>
            <a:r>
              <a:rPr lang="fr-CA" sz="4600" dirty="0"/>
              <a:t>Faibles revenus de certains Canadiens</a:t>
            </a:r>
            <a:endParaRPr lang="en-CA" sz="46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3293C8-14CE-4DD6-A7C6-768A871AA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262909"/>
              </p:ext>
            </p:extLst>
          </p:nvPr>
        </p:nvGraphicFramePr>
        <p:xfrm>
          <a:off x="335280" y="1249680"/>
          <a:ext cx="11170920" cy="447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65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676"/>
            <a:ext cx="9601200" cy="846786"/>
          </a:xfrm>
        </p:spPr>
        <p:txBody>
          <a:bodyPr/>
          <a:lstStyle/>
          <a:p>
            <a:pPr algn="ctr"/>
            <a:r>
              <a:rPr lang="en-CA" b="1" dirty="0"/>
              <a:t>résumé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120462"/>
            <a:ext cx="11344275" cy="5074276"/>
          </a:xfrm>
        </p:spPr>
        <p:txBody>
          <a:bodyPr>
            <a:normAutofit/>
          </a:bodyPr>
          <a:lstStyle/>
          <a:p>
            <a:r>
              <a:rPr lang="fr-CA" sz="2800" dirty="0"/>
              <a:t>Tous ces facteurs ont joué un rôle dans les causes de la dépression.</a:t>
            </a:r>
          </a:p>
          <a:p>
            <a:r>
              <a:rPr lang="fr-CA" sz="2800" dirty="0"/>
              <a:t>L’effondrement du marché boursier a fait comprendre aux entreprises qu’elles avaient trop dépensé et trop produit.</a:t>
            </a:r>
          </a:p>
          <a:p>
            <a:r>
              <a:rPr lang="fr-CA" sz="2800" dirty="0"/>
              <a:t>Les résultats ont été le chômage et moins d’argent dans l’économie.</a:t>
            </a:r>
          </a:p>
          <a:p>
            <a:r>
              <a:rPr lang="fr-CA" sz="2800" dirty="0"/>
              <a:t>Les gens ne pouvaient pas payer leurs dettes et ils perdaient des maisons, des voitures, des appareils électroménagers, etc.</a:t>
            </a:r>
          </a:p>
          <a:p>
            <a:r>
              <a:rPr lang="fr-CA" sz="2800" dirty="0"/>
              <a:t>Il y avait moins d’argent à dépenser et l’économie a chuté.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6524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Bolotta</a:t>
            </a:r>
            <a:r>
              <a:rPr lang="en-CA" dirty="0"/>
              <a:t>, Angelo, and Charles Hawkes, Fred </a:t>
            </a:r>
            <a:r>
              <a:rPr lang="en-CA" dirty="0" err="1"/>
              <a:t>Jarman</a:t>
            </a:r>
            <a:r>
              <a:rPr lang="en-CA" dirty="0"/>
              <a:t>, Marc </a:t>
            </a:r>
            <a:r>
              <a:rPr lang="en-CA" dirty="0" err="1"/>
              <a:t>Keirstead</a:t>
            </a:r>
            <a:r>
              <a:rPr lang="en-CA" dirty="0"/>
              <a:t>, and Jennifer Watt. 2000. </a:t>
            </a:r>
            <a:r>
              <a:rPr lang="en-CA" i="1" dirty="0"/>
              <a:t>Canada: Face of a Nation</a:t>
            </a:r>
            <a:r>
              <a:rPr lang="en-CA" dirty="0"/>
              <a:t>. Toronto: Gage Educational Publishing Company.</a:t>
            </a:r>
          </a:p>
        </p:txBody>
      </p:sp>
    </p:spTree>
    <p:extLst>
      <p:ext uri="{BB962C8B-B14F-4D97-AF65-F5344CB8AC3E}">
        <p14:creationId xmlns:p14="http://schemas.microsoft.com/office/powerpoint/2010/main" val="22844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06" y="355263"/>
            <a:ext cx="5216266" cy="1151965"/>
          </a:xfrm>
        </p:spPr>
        <p:txBody>
          <a:bodyPr>
            <a:normAutofit/>
          </a:bodyPr>
          <a:lstStyle/>
          <a:p>
            <a:pPr algn="ctr"/>
            <a:r>
              <a:rPr lang="en-CA" sz="3800" dirty="0">
                <a:solidFill>
                  <a:schemeClr val="bg1"/>
                </a:solidFill>
              </a:rPr>
              <a:t>Quelle </a:t>
            </a:r>
            <a:r>
              <a:rPr lang="en-CA" sz="3800" dirty="0" err="1">
                <a:solidFill>
                  <a:schemeClr val="bg1"/>
                </a:solidFill>
              </a:rPr>
              <a:t>est</a:t>
            </a:r>
            <a:r>
              <a:rPr lang="en-CA" sz="3800" dirty="0">
                <a:solidFill>
                  <a:schemeClr val="bg1"/>
                </a:solidFill>
              </a:rPr>
              <a:t> la </a:t>
            </a:r>
            <a:r>
              <a:rPr lang="en-CA" sz="3800" dirty="0" err="1">
                <a:solidFill>
                  <a:schemeClr val="bg1"/>
                </a:solidFill>
              </a:rPr>
              <a:t>grande</a:t>
            </a:r>
            <a:r>
              <a:rPr lang="en-CA" sz="3800" dirty="0">
                <a:solidFill>
                  <a:schemeClr val="bg1"/>
                </a:solidFill>
              </a:rPr>
              <a:t> </a:t>
            </a:r>
            <a:r>
              <a:rPr lang="en-CA" sz="3800" dirty="0" err="1">
                <a:solidFill>
                  <a:schemeClr val="bg1"/>
                </a:solidFill>
              </a:rPr>
              <a:t>dépression</a:t>
            </a:r>
            <a:r>
              <a:rPr lang="en-CA" sz="3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399" y="1178560"/>
            <a:ext cx="6061867" cy="4993640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fr-CA" sz="2400" dirty="0">
                <a:solidFill>
                  <a:schemeClr val="bg1"/>
                </a:solidFill>
              </a:rPr>
              <a:t>La Grande Dépression a duré de 1929 - 1939 et a été la pire catastrophe économique à frapper le monde moderne.</a:t>
            </a:r>
          </a:p>
          <a:p>
            <a:r>
              <a:rPr lang="fr-CA" sz="2400" dirty="0">
                <a:solidFill>
                  <a:schemeClr val="bg1"/>
                </a:solidFill>
              </a:rPr>
              <a:t>Des millions de personnes ont souffert lorsqu’elles perdaient leur emploi et que les conditions de vie se détérioraient.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8E5DBD-B02D-4609-9D16-D25839B0F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" r="2" b="2"/>
          <a:stretch/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7473F78-BB5C-41A9-9B0C-A934CC86F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03" r="1" b="40253"/>
          <a:stretch/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06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/>
              <a:t>Les causes Immédiates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233EEC-CEF0-4214-A9D0-66219A2D4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7" r="-1" b="-1"/>
          <a:stretch/>
        </p:blipFill>
        <p:spPr>
          <a:xfrm rot="21420000">
            <a:off x="6434380" y="-4410"/>
            <a:ext cx="4672896" cy="4425352"/>
          </a:xfrm>
          <a:custGeom>
            <a:avLst/>
            <a:gdLst>
              <a:gd name="connsiteX0" fmla="*/ 2262547 w 4672896"/>
              <a:gd name="connsiteY0" fmla="*/ 0 h 4425352"/>
              <a:gd name="connsiteX1" fmla="*/ 4672895 w 4672896"/>
              <a:gd name="connsiteY1" fmla="*/ 126321 h 4425352"/>
              <a:gd name="connsiteX2" fmla="*/ 4672896 w 4672896"/>
              <a:gd name="connsiteY2" fmla="*/ 4425352 h 4425352"/>
              <a:gd name="connsiteX3" fmla="*/ 0 w 4672896"/>
              <a:gd name="connsiteY3" fmla="*/ 4425352 h 4425352"/>
              <a:gd name="connsiteX4" fmla="*/ 0 w 4672896"/>
              <a:gd name="connsiteY4" fmla="*/ 0 h 442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829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18" y="173866"/>
            <a:ext cx="10396882" cy="1151965"/>
          </a:xfrm>
        </p:spPr>
        <p:txBody>
          <a:bodyPr/>
          <a:lstStyle/>
          <a:p>
            <a:r>
              <a:rPr lang="fr-CA" b="1" dirty="0"/>
              <a:t>Le krach boursier de 1929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101679"/>
            <a:ext cx="11130307" cy="5087155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/>
              <a:t> </a:t>
            </a:r>
            <a:r>
              <a:rPr lang="fr-CA" sz="2800" dirty="0"/>
              <a:t>La Grande Dépression a été déclenchée par L’effondrement du marché le 29 octobre 1929.</a:t>
            </a:r>
          </a:p>
          <a:p>
            <a:r>
              <a:rPr lang="fr-CA" sz="2800" dirty="0"/>
              <a:t>C’est devenu le « mardi noir » ou « black Tuesday ».</a:t>
            </a:r>
          </a:p>
          <a:p>
            <a:r>
              <a:rPr lang="fr-CA" sz="2800" dirty="0"/>
              <a:t>Les prix des actions (</a:t>
            </a:r>
            <a:r>
              <a:rPr lang="fr-CA" sz="2800" dirty="0" err="1"/>
              <a:t>shares</a:t>
            </a:r>
            <a:r>
              <a:rPr lang="fr-CA" sz="2800" dirty="0"/>
              <a:t>) se sont effondrés aux É.-U. et au Canada.</a:t>
            </a:r>
          </a:p>
          <a:p>
            <a:r>
              <a:rPr lang="fr-CA" sz="2800" dirty="0"/>
              <a:t>Les investisseurs se sont rendus compte que leurs actions (</a:t>
            </a:r>
            <a:r>
              <a:rPr lang="fr-CA" sz="2800" dirty="0" err="1"/>
              <a:t>shares</a:t>
            </a:r>
            <a:r>
              <a:rPr lang="fr-CA" sz="2800" dirty="0"/>
              <a:t>) étaient trop chères et ont essayé de les vendre toutes en même temps.</a:t>
            </a:r>
          </a:p>
          <a:p>
            <a:r>
              <a:rPr lang="fr-CA" sz="2800" dirty="0"/>
              <a:t>16 419 030 actions ont été échangées et ont perdu la moitié de leur valeur (9 milliards de dollars).</a:t>
            </a:r>
          </a:p>
          <a:p>
            <a:r>
              <a:rPr lang="fr-CA" sz="2800" dirty="0"/>
              <a:t>De nombreux investisseurs ont perdu toutes leurs économies et ont fait faillite (</a:t>
            </a:r>
            <a:r>
              <a:rPr lang="fr-CA" sz="2800" dirty="0" err="1"/>
              <a:t>Bankrupt</a:t>
            </a:r>
            <a:r>
              <a:rPr lang="fr-CA" sz="2800" dirty="0"/>
              <a:t>).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6888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CF4D03-B51B-4B3A-9152-B1E487384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5" y="1057155"/>
            <a:ext cx="5295543" cy="350829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C283D5F-4475-41EE-8139-441558A36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8596"/>
            <a:ext cx="5503618" cy="330217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68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22A5FA-B9AF-4125-8C4A-8929E8E4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558" y="468696"/>
            <a:ext cx="4503198" cy="5458422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690478"/>
            <a:ext cx="5618479" cy="1605682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</a:rPr>
              <a:t>Dossier historique : Mardi noir (chute du marché boursier)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https://www.youtube.com/watch?v=ehy2jEeNuWk</a:t>
            </a:r>
            <a:endParaRPr lang="en-CA" sz="1800" dirty="0">
              <a:solidFill>
                <a:schemeClr val="bg2"/>
              </a:solidFill>
            </a:endParaRPr>
          </a:p>
          <a:p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1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06" y="438486"/>
            <a:ext cx="5418214" cy="1151965"/>
          </a:xfrm>
        </p:spPr>
        <p:txBody>
          <a:bodyPr>
            <a:normAutofit/>
          </a:bodyPr>
          <a:lstStyle/>
          <a:p>
            <a:pPr algn="ctr"/>
            <a:r>
              <a:rPr lang="fr-CA" sz="3800" dirty="0">
                <a:solidFill>
                  <a:schemeClr val="bg1"/>
                </a:solidFill>
              </a:rPr>
              <a:t>Sécheresse des Prairies de 1929</a:t>
            </a:r>
            <a:endParaRPr lang="en-CA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14" y="1588544"/>
            <a:ext cx="5650306" cy="4412205"/>
          </a:xfrm>
        </p:spPr>
        <p:txBody>
          <a:bodyPr>
            <a:normAutofit fontScale="92500"/>
          </a:bodyPr>
          <a:lstStyle/>
          <a:p>
            <a:r>
              <a:rPr lang="en-CA" sz="1900" dirty="0">
                <a:solidFill>
                  <a:schemeClr val="bg1"/>
                </a:solidFill>
              </a:rPr>
              <a:t> </a:t>
            </a:r>
            <a:r>
              <a:rPr lang="fr-CA" sz="2400" dirty="0">
                <a:solidFill>
                  <a:schemeClr val="bg1"/>
                </a:solidFill>
              </a:rPr>
              <a:t>La sécheresse a duré 10 ans.</a:t>
            </a:r>
          </a:p>
          <a:p>
            <a:r>
              <a:rPr lang="fr-CA" sz="2400" dirty="0">
                <a:solidFill>
                  <a:schemeClr val="bg1"/>
                </a:solidFill>
              </a:rPr>
              <a:t>La peste des sauterelles a détruit de nombreuses cultures.</a:t>
            </a:r>
          </a:p>
          <a:p>
            <a:r>
              <a:rPr lang="fr-CA" sz="2400" dirty="0">
                <a:solidFill>
                  <a:schemeClr val="bg1"/>
                </a:solidFill>
              </a:rPr>
              <a:t>L’absence de pluie a transformé des sections de l’ouest en bancs de poussière.</a:t>
            </a:r>
          </a:p>
          <a:p>
            <a:r>
              <a:rPr lang="fr-CA" sz="2400" dirty="0">
                <a:solidFill>
                  <a:schemeClr val="bg1"/>
                </a:solidFill>
              </a:rPr>
              <a:t>Les économies de l’Ontario et du Québec ont souffert parce que les agriculteurs ne pouvaient plus se permettre d’acheter des produits manufacturés.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3839BA-B5C3-4431-9AEA-16732229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8"/>
          <a:stretch/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8E8630-B89F-44A0-8EEB-90FDEC618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14"/>
          <a:stretch/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2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7ED5FD-58E5-479A-8F77-20402710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BA66D-4279-457B-825F-7D12901B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6201" y="135467"/>
            <a:ext cx="3860800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CE8447DB-9010-4C87-BB71-52D4BB8A8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9C9A2A-977F-4455-98B6-161C92DA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318A4B-511F-4648-8BED-A0D52925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461233"/>
            <a:ext cx="6415463" cy="1151965"/>
          </a:xfrm>
        </p:spPr>
        <p:txBody>
          <a:bodyPr>
            <a:normAutofit/>
          </a:bodyPr>
          <a:lstStyle/>
          <a:p>
            <a:pPr algn="ctr"/>
            <a:r>
              <a:rPr lang="fr-CA" sz="3800" dirty="0">
                <a:solidFill>
                  <a:schemeClr val="bg1"/>
                </a:solidFill>
              </a:rPr>
              <a:t>Sécheresse des Prairies de 1929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E537D-1E57-4443-B1A0-E2CD80D6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07" y="1837765"/>
            <a:ext cx="6657158" cy="42074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900" dirty="0">
                <a:solidFill>
                  <a:schemeClr val="bg1"/>
                </a:solidFill>
              </a:rPr>
              <a:t>Pendant que les agriculteurs des Prairies luttaient pour survivre, l’Australie, la Russie et l’Argentine avaient d’énormes récoltes de blé.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solidFill>
                  <a:schemeClr val="bg1"/>
                </a:solidFill>
              </a:rPr>
              <a:t>Le prix du blé est ainsi passé de 1,29 $ le boisseau en 1928 à 34 cents en 1932.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solidFill>
                  <a:schemeClr val="bg1"/>
                </a:solidFill>
              </a:rPr>
              <a:t>Les choses sont revenues à la normale en 1939, mais 250 000 agriculteurs avaient abandonné leur ferme dans l’Ouest et étaient au chômage dans toutes les villes canadiennes.</a:t>
            </a:r>
          </a:p>
          <a:p>
            <a:pPr>
              <a:lnSpc>
                <a:spcPct val="110000"/>
              </a:lnSpc>
            </a:pPr>
            <a:endParaRPr lang="fr-CA" sz="19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778116-1EE2-45FE-92C5-19F30661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64" y="456773"/>
            <a:ext cx="3676524" cy="2444888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3B1EE1-197A-4FC9-899C-825388B0B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64" y="3664498"/>
            <a:ext cx="3676524" cy="2058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7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0">
            <a:extLst>
              <a:ext uri="{FF2B5EF4-FFF2-40B4-BE49-F238E27FC236}">
                <a16:creationId xmlns:a16="http://schemas.microsoft.com/office/drawing/2014/main" id="{41682D3D-57B9-48C7-8C31-4D963971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77" name="Group 72">
            <a:extLst>
              <a:ext uri="{FF2B5EF4-FFF2-40B4-BE49-F238E27FC236}">
                <a16:creationId xmlns:a16="http://schemas.microsoft.com/office/drawing/2014/main" id="{D6940423-3E05-4C11-A599-87460C79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BDF232DF-2519-46B4-A5DB-6E956426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78848D5-8CDD-4F00-8F7E-B68730F52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BFFA796-2B2D-4FB8-848E-F40FD83E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8FD7CBC-2819-4BC9-B90E-354D9AC52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4" r="14261" b="-1"/>
          <a:stretch/>
        </p:blipFill>
        <p:spPr>
          <a:xfrm>
            <a:off x="1" y="-1"/>
            <a:ext cx="5791144" cy="3980623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Image result for dust bowl great depression map canad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2901" b="-1"/>
          <a:stretch/>
        </p:blipFill>
        <p:spPr bwMode="auto">
          <a:xfrm>
            <a:off x="5914589" y="10"/>
            <a:ext cx="5794811" cy="39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77">
            <a:extLst>
              <a:ext uri="{FF2B5EF4-FFF2-40B4-BE49-F238E27FC236}">
                <a16:creationId xmlns:a16="http://schemas.microsoft.com/office/drawing/2014/main" id="{19075C07-CFB6-4B00-8D9D-38D8FB766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67829"/>
            <a:ext cx="3373149" cy="1608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Dust Bowls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2213" y="4267829"/>
            <a:ext cx="7433985" cy="2041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2400" dirty="0">
                <a:solidFill>
                  <a:schemeClr val="bg1"/>
                </a:solidFill>
              </a:rPr>
              <a:t>Un bol à poussière est « une zone de terre où la végétation a été perdue et le sol réduit à la poussière et érodé, surtout en raison de la sécheresse ou de pratiques agricoles inappropriées. »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70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767</Words>
  <Application>Microsoft Office PowerPoint</Application>
  <PresentationFormat>Grand écran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Impact</vt:lpstr>
      <vt:lpstr>Grand événement</vt:lpstr>
      <vt:lpstr>LES Causes de la grande dépression</vt:lpstr>
      <vt:lpstr>Quelle est la grande dépression?</vt:lpstr>
      <vt:lpstr>Les causes Immédiates</vt:lpstr>
      <vt:lpstr>Le krach boursier de 1929</vt:lpstr>
      <vt:lpstr>Présentation PowerPoint</vt:lpstr>
      <vt:lpstr>Dossier historique : Mardi noir (chute du marché boursier)</vt:lpstr>
      <vt:lpstr>Sécheresse des Prairies de 1929</vt:lpstr>
      <vt:lpstr>Sécheresse des Prairies de 1929</vt:lpstr>
      <vt:lpstr>Dust Bowls</vt:lpstr>
      <vt:lpstr>Les Causes sous-jacentes</vt:lpstr>
      <vt:lpstr>Ressources naturelles</vt:lpstr>
      <vt:lpstr>Acheter à crédit</vt:lpstr>
      <vt:lpstr>Surproduction de marchandises</vt:lpstr>
      <vt:lpstr>Tarifs élevés</vt:lpstr>
      <vt:lpstr>Selon toi, quel est le message derrière cette caricature politique?</vt:lpstr>
      <vt:lpstr>Faibles revenus de certains Canadiens</vt:lpstr>
      <vt:lpstr>résumé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Causes de la grande dépression</dc:title>
  <dc:creator>Christine Lagrandeur</dc:creator>
  <cp:lastModifiedBy>Christine Lagrandeur</cp:lastModifiedBy>
  <cp:revision>7</cp:revision>
  <dcterms:created xsi:type="dcterms:W3CDTF">2019-07-19T00:16:51Z</dcterms:created>
  <dcterms:modified xsi:type="dcterms:W3CDTF">2019-07-19T03:09:01Z</dcterms:modified>
</cp:coreProperties>
</file>