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CFE552-BBA3-4E34-88F9-A1216EDD93F7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1E4A76-4B97-46CD-9A50-D99B96626C4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303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E552-BBA3-4E34-88F9-A1216EDD93F7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4A76-4B97-46CD-9A50-D99B96626C4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3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E552-BBA3-4E34-88F9-A1216EDD93F7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4A76-4B97-46CD-9A50-D99B96626C4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8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E552-BBA3-4E34-88F9-A1216EDD93F7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4A76-4B97-46CD-9A50-D99B96626C4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7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1CFE552-BBA3-4E34-88F9-A1216EDD93F7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81E4A76-4B97-46CD-9A50-D99B96626C4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78273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E552-BBA3-4E34-88F9-A1216EDD93F7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4A76-4B97-46CD-9A50-D99B96626C4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44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E552-BBA3-4E34-88F9-A1216EDD93F7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4A76-4B97-46CD-9A50-D99B96626C4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99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E552-BBA3-4E34-88F9-A1216EDD93F7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4A76-4B97-46CD-9A50-D99B96626C4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1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E552-BBA3-4E34-88F9-A1216EDD93F7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4A76-4B97-46CD-9A50-D99B96626C4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1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31CFE552-BBA3-4E34-88F9-A1216EDD93F7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81E4A76-4B97-46CD-9A50-D99B96626C4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7794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31CFE552-BBA3-4E34-88F9-A1216EDD93F7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81E4A76-4B97-46CD-9A50-D99B96626C4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071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CFE552-BBA3-4E34-88F9-A1216EDD93F7}" type="datetimeFigureOut">
              <a:rPr lang="en-US" smtClean="0"/>
              <a:pPr/>
              <a:t>7/6/2019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1E4A76-4B97-46CD-9A50-D99B96626C4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158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7406640" cy="2511426"/>
          </a:xfrm>
        </p:spPr>
        <p:txBody>
          <a:bodyPr>
            <a:noAutofit/>
          </a:bodyPr>
          <a:lstStyle/>
          <a:p>
            <a:pPr algn="ctr"/>
            <a:br>
              <a:rPr lang="en-US" sz="6600" dirty="0"/>
            </a:br>
            <a:br>
              <a:rPr lang="en-US" sz="6600" dirty="0"/>
            </a:br>
            <a:r>
              <a:rPr lang="en-US" sz="6600" dirty="0" err="1"/>
              <a:t>L’assassinat</a:t>
            </a:r>
            <a:r>
              <a:rPr lang="en-US" sz="6600" dirty="0"/>
              <a:t> de </a:t>
            </a:r>
            <a:br>
              <a:rPr lang="en-US" sz="6600" dirty="0"/>
            </a:br>
            <a:r>
              <a:rPr lang="en-US" sz="6600" dirty="0" err="1"/>
              <a:t>l’Archduke</a:t>
            </a:r>
            <a:r>
              <a:rPr lang="en-US" sz="6600" dirty="0"/>
              <a:t> Franz Ferdinand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8" y="4114800"/>
            <a:ext cx="416329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19" y="4194175"/>
            <a:ext cx="3810001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758" y="1255713"/>
            <a:ext cx="173892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123" y="152400"/>
            <a:ext cx="5550477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 </a:t>
            </a:r>
            <a:r>
              <a:rPr lang="en-CA" sz="4400" dirty="0" err="1"/>
              <a:t>Austriche</a:t>
            </a:r>
            <a:r>
              <a:rPr lang="en-CA" sz="4400" dirty="0"/>
              <a:t> </a:t>
            </a:r>
            <a:r>
              <a:rPr lang="en-CA" sz="4400" dirty="0" err="1"/>
              <a:t>Déclare</a:t>
            </a:r>
            <a:r>
              <a:rPr lang="en-CA" sz="4400" dirty="0"/>
              <a:t> la guerre à la </a:t>
            </a:r>
            <a:r>
              <a:rPr lang="en-CA" sz="4400" dirty="0" err="1"/>
              <a:t>Serbie</a:t>
            </a:r>
            <a:r>
              <a:rPr lang="en-CA" sz="44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123" y="1447800"/>
            <a:ext cx="8369877" cy="4953000"/>
          </a:xfrm>
        </p:spPr>
        <p:txBody>
          <a:bodyPr>
            <a:normAutofit/>
          </a:bodyPr>
          <a:lstStyle/>
          <a:p>
            <a:r>
              <a:rPr lang="fr-CA" sz="2400" dirty="0"/>
              <a:t>L’Autriche-Hongrie s’est tournée vers l’Allemagne pour obtenir du soutien (craignant la Russie).</a:t>
            </a:r>
          </a:p>
          <a:p>
            <a:r>
              <a:rPr lang="fr-CA" sz="2400" dirty="0"/>
              <a:t>L’Allemagne a offert un « chèque blanc », ce qui signifie que l’Allemagne offrirait tout l’argent dont l’Autriche aurait besoin pour vaincre la Serbie.</a:t>
            </a:r>
          </a:p>
          <a:p>
            <a:r>
              <a:rPr lang="fr-CA" sz="2400" dirty="0"/>
              <a:t>L’Autriche a ensuite donné à la Serbie des exigences/ultimatums qui doivent être respectés.</a:t>
            </a:r>
          </a:p>
          <a:p>
            <a:r>
              <a:rPr lang="fr-CA" sz="2400" dirty="0"/>
              <a:t>La Serbie a accepté toutes les demandes sauf une.</a:t>
            </a:r>
          </a:p>
          <a:p>
            <a:r>
              <a:rPr lang="fr-CA" sz="2400" dirty="0"/>
              <a:t>La Serbie ne permettrait pas aux Autrichiens de mener leur enquête en Serbie.</a:t>
            </a:r>
          </a:p>
          <a:p>
            <a:r>
              <a:rPr lang="fr-CA" sz="2400" dirty="0"/>
              <a:t>L’Autriche a alors déclaré la guerre à la Serbie!</a:t>
            </a:r>
            <a:endParaRPr lang="en-CA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459"/>
            <a:ext cx="1447800" cy="144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866888" cy="836815"/>
          </a:xfrm>
        </p:spPr>
        <p:txBody>
          <a:bodyPr/>
          <a:lstStyle/>
          <a:p>
            <a:r>
              <a:rPr lang="en-CA" dirty="0"/>
              <a:t>Mobilisation de la </a:t>
            </a:r>
            <a:r>
              <a:rPr lang="en-CA" dirty="0" err="1"/>
              <a:t>russie</a:t>
            </a:r>
            <a:r>
              <a:rPr lang="en-CA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88" y="1208608"/>
            <a:ext cx="7866888" cy="4800600"/>
          </a:xfrm>
        </p:spPr>
        <p:txBody>
          <a:bodyPr>
            <a:noAutofit/>
          </a:bodyPr>
          <a:lstStyle/>
          <a:p>
            <a:r>
              <a:rPr lang="fr-CA" dirty="0"/>
              <a:t>Dès que l’Autriche-Hongrie a déclaré la guerre, la Russie a mobilisé son armée le long de toute sa frontière avec l’Allemagne et l’Autriche.</a:t>
            </a:r>
          </a:p>
          <a:p>
            <a:r>
              <a:rPr lang="fr-CA" dirty="0"/>
              <a:t>L’Allemagne a demandé que les Russes reculent, mais a refusé.</a:t>
            </a:r>
          </a:p>
          <a:p>
            <a:r>
              <a:rPr lang="fr-CA" dirty="0"/>
              <a:t>Kaiser Wilhelm d’Allemagne a envoyé des télégrammes au tsar Nicolas II de Russie, le suppliant de se retirer (arrêter la mobilisation de l’armée).</a:t>
            </a:r>
          </a:p>
          <a:p>
            <a:r>
              <a:rPr lang="fr-CA" dirty="0"/>
              <a:t>Cependant, les plans de bataille qui avaient été faits des années auparavant se déroulaient et les deux rois se sentaient impuissants à les arrêter.</a:t>
            </a:r>
          </a:p>
          <a:p>
            <a:r>
              <a:rPr lang="fr-CA" dirty="0"/>
              <a:t>Une guerre commençait et personne ne savait comment l’arrêter.</a:t>
            </a:r>
          </a:p>
          <a:p>
            <a:r>
              <a:rPr lang="fr-CA" dirty="0"/>
              <a:t>La seule question était qui tirerait le premier coup ?</a:t>
            </a:r>
            <a:endParaRPr lang="en-CA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8" y="5181087"/>
            <a:ext cx="2535382" cy="167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44" y="5191246"/>
            <a:ext cx="2992582" cy="166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882" y="5171729"/>
            <a:ext cx="2147455" cy="167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themontrealreview.com/pics/First-World-War-before19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26" y="0"/>
            <a:ext cx="9082574" cy="6613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178636" cy="68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008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6">
            <a:extLst>
              <a:ext uri="{FF2B5EF4-FFF2-40B4-BE49-F238E27FC236}">
                <a16:creationId xmlns:a16="http://schemas.microsoft.com/office/drawing/2014/main" id="{84574769-622A-4DC6-9C80-C21D1899F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AE0022E2-857A-4FF7-B6FA-C9DC7E28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2F97C7-B382-47A8-BA08-D3066B4CD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3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74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6C60096-92F6-4319-A1EE-84AAE2AF0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469" y="796343"/>
            <a:ext cx="5557060" cy="52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9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7" y="382385"/>
            <a:ext cx="8001003" cy="1113295"/>
          </a:xfrm>
        </p:spPr>
        <p:txBody>
          <a:bodyPr anchor="b">
            <a:normAutofit/>
          </a:bodyPr>
          <a:lstStyle/>
          <a:p>
            <a:pPr algn="ctr"/>
            <a:r>
              <a:rPr lang="en-CA" u="sng" dirty="0"/>
              <a:t>Points </a:t>
            </a:r>
            <a:r>
              <a:rPr lang="en-CA" u="sng" dirty="0" err="1"/>
              <a:t>importants</a:t>
            </a:r>
            <a:endParaRPr lang="en-CA" u="sng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71497" y="1785257"/>
            <a:ext cx="8001003" cy="392974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CA" sz="2400" b="1" dirty="0"/>
              <a:t>Franz Ferdinand a été assassiné par </a:t>
            </a:r>
            <a:r>
              <a:rPr lang="fr-CA" sz="2400" b="1" dirty="0" err="1"/>
              <a:t>Gavrilo</a:t>
            </a:r>
            <a:r>
              <a:rPr lang="fr-CA" sz="2400" b="1" dirty="0"/>
              <a:t> </a:t>
            </a:r>
            <a:r>
              <a:rPr lang="fr-CA" sz="2400" b="1" dirty="0" err="1"/>
              <a:t>Princip</a:t>
            </a:r>
            <a:r>
              <a:rPr lang="fr-CA" sz="2400" b="1" dirty="0"/>
              <a:t>.</a:t>
            </a:r>
          </a:p>
          <a:p>
            <a:pPr>
              <a:lnSpc>
                <a:spcPct val="100000"/>
              </a:lnSpc>
            </a:pPr>
            <a:r>
              <a:rPr lang="fr-CA" sz="2400" b="1" dirty="0"/>
              <a:t>Principe faisait partie de la « Main Noire » (un groupe terroriste serbe).</a:t>
            </a:r>
          </a:p>
          <a:p>
            <a:pPr>
              <a:lnSpc>
                <a:spcPct val="100000"/>
              </a:lnSpc>
            </a:pPr>
            <a:r>
              <a:rPr lang="fr-CA" sz="2400" b="1" dirty="0"/>
              <a:t>L’Autriche-Hongrie a déclaré la guerre à la Serbie après avoir obtenu le soutien total de l’Allemagne.</a:t>
            </a:r>
          </a:p>
          <a:p>
            <a:pPr>
              <a:lnSpc>
                <a:spcPct val="100000"/>
              </a:lnSpc>
            </a:pPr>
            <a:r>
              <a:rPr lang="fr-CA" sz="2400" b="1" dirty="0"/>
              <a:t>La Russie a déplacé son armée vers l’Autriche-Hongrie et l’Allemagne et a refusé de se retirer.</a:t>
            </a:r>
          </a:p>
          <a:p>
            <a:pPr>
              <a:lnSpc>
                <a:spcPct val="100000"/>
              </a:lnSpc>
            </a:pPr>
            <a:r>
              <a:rPr lang="fr-CA" sz="2400" b="1" dirty="0"/>
              <a:t>La guerre aurait pu être évitée si tous les pays d’Europe ne l’avaient pas soigneusement planifiée depuis des décennies.</a:t>
            </a:r>
            <a:endParaRPr lang="en-CA" sz="2400" b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06736"/>
            <a:ext cx="9143999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836815"/>
          </a:xfrm>
        </p:spPr>
        <p:txBody>
          <a:bodyPr/>
          <a:lstStyle/>
          <a:p>
            <a:pPr algn="ctr"/>
            <a:r>
              <a:rPr lang="en-US" dirty="0" err="1"/>
              <a:t>Histoire</a:t>
            </a:r>
            <a:r>
              <a:rPr lang="en-US" dirty="0"/>
              <a:t> des Balkans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47799"/>
            <a:ext cx="4876800" cy="5027815"/>
          </a:xfrm>
        </p:spPr>
        <p:txBody>
          <a:bodyPr>
            <a:normAutofit/>
          </a:bodyPr>
          <a:lstStyle/>
          <a:p>
            <a:r>
              <a:rPr lang="fr-CA" sz="2200" b="1" dirty="0"/>
              <a:t>Les Balkans sont un groupe de pays situés en Europe du Sud-Est.</a:t>
            </a:r>
          </a:p>
          <a:p>
            <a:endParaRPr lang="fr-CA" sz="2200" b="1" dirty="0"/>
          </a:p>
          <a:p>
            <a:r>
              <a:rPr lang="fr-CA" sz="2200" b="1" dirty="0"/>
              <a:t>Cette région entière était autrefois contrôlée par l’Empire ottoman (Turquie).</a:t>
            </a:r>
          </a:p>
          <a:p>
            <a:endParaRPr lang="fr-CA" sz="2200" b="1" dirty="0"/>
          </a:p>
          <a:p>
            <a:r>
              <a:rPr lang="fr-CA" sz="2200" b="1" dirty="0"/>
              <a:t>Cependant, au cours des années 1800, de nombreuses nations balkaniques ont obtenu leur indépendance après avoir révolté contre l’Empire ottoman.</a:t>
            </a:r>
            <a:endParaRPr lang="en-US" sz="2200" b="1" dirty="0"/>
          </a:p>
        </p:txBody>
      </p:sp>
      <p:pic>
        <p:nvPicPr>
          <p:cNvPr id="1026" name="Picture 2" descr="http://upload.wikimedia.org/wikipedia/commons/4/4d/Balkans-political-map-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1626" y="4419600"/>
            <a:ext cx="3391594" cy="24384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862" y="1371600"/>
            <a:ext cx="245723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24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AutriChe-Hongrie</a:t>
            </a:r>
            <a:r>
              <a:rPr lang="en-US" dirty="0"/>
              <a:t> VS. </a:t>
            </a:r>
            <a:r>
              <a:rPr lang="en-US" dirty="0" err="1"/>
              <a:t>Russie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88" y="990600"/>
            <a:ext cx="4876800" cy="5410200"/>
          </a:xfrm>
        </p:spPr>
        <p:txBody>
          <a:bodyPr>
            <a:noAutofit/>
          </a:bodyPr>
          <a:lstStyle/>
          <a:p>
            <a:r>
              <a:rPr lang="fr-CA" dirty="0"/>
              <a:t>L’Autriche-Hongrie a conquis la Bosnie en 1908.</a:t>
            </a:r>
          </a:p>
          <a:p>
            <a:r>
              <a:rPr lang="fr-CA" dirty="0"/>
              <a:t>Serbie, a été en colère parce que l’Autriche était une menace pour eux et les Serbes ethniques qui ont vécu en Bosnie étaient maintenant coincés en Autriche (nationalisme).</a:t>
            </a:r>
          </a:p>
          <a:p>
            <a:r>
              <a:rPr lang="fr-CA" dirty="0"/>
              <a:t>La Serbie avait un ami très puissant en Russie.</a:t>
            </a:r>
          </a:p>
          <a:p>
            <a:r>
              <a:rPr lang="fr-CA" dirty="0"/>
              <a:t>La Russie a estimé qu’il était de son devoir de protéger tout le peuple slave.</a:t>
            </a:r>
          </a:p>
          <a:p>
            <a:r>
              <a:rPr lang="fr-CA" dirty="0"/>
              <a:t>De mauvaises relations se sont rapidement développées entre la Russie et l’Autriche car les deux croyaient que les Balkans devraient être contrôlés par eux.</a:t>
            </a:r>
            <a:endParaRPr lang="en-US" sz="2000" dirty="0"/>
          </a:p>
        </p:txBody>
      </p:sp>
      <p:pic>
        <p:nvPicPr>
          <p:cNvPr id="15362" name="Picture 2" descr="http://www.transanatolie.com/English/Turkey/Turks/balkan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888" y="990600"/>
            <a:ext cx="3255617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Archduke </a:t>
            </a:r>
            <a:r>
              <a:rPr lang="en-CA" dirty="0" err="1"/>
              <a:t>Visite</a:t>
            </a:r>
            <a:r>
              <a:rPr lang="en-CA" dirty="0"/>
              <a:t> </a:t>
            </a:r>
            <a:r>
              <a:rPr lang="en-CA" dirty="0" err="1"/>
              <a:t>BosniE</a:t>
            </a:r>
            <a:br>
              <a:rPr lang="en-CA" dirty="0"/>
            </a:br>
            <a:r>
              <a:rPr lang="en-CA" dirty="0"/>
              <a:t>28 June 1914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31103"/>
            <a:ext cx="5410200" cy="5105400"/>
          </a:xfrm>
        </p:spPr>
        <p:txBody>
          <a:bodyPr>
            <a:normAutofit/>
          </a:bodyPr>
          <a:lstStyle/>
          <a:p>
            <a:r>
              <a:rPr lang="fr-CA" sz="2200" dirty="0"/>
              <a:t>L’archiduc Franz Ferdinand (fils du roi d’Autriche) et son épouse Sophie se sont rendus à Sarajevo, en Bosnie, pour inspecter les troupes autrichiennes.</a:t>
            </a:r>
          </a:p>
          <a:p>
            <a:pPr marL="0" indent="0">
              <a:buNone/>
            </a:pPr>
            <a:endParaRPr lang="fr-CA" sz="2200" dirty="0"/>
          </a:p>
          <a:p>
            <a:r>
              <a:rPr lang="fr-CA" sz="2200" dirty="0"/>
              <a:t>Cependant, il s’agissait d’un petit groupe de jeunes hommes qui profiteraient de cette occasion pour faire une déclaration politique et les attaquer.</a:t>
            </a:r>
            <a:endParaRPr lang="en-CA" sz="2200" dirty="0"/>
          </a:p>
        </p:txBody>
      </p:sp>
      <p:pic>
        <p:nvPicPr>
          <p:cNvPr id="1026" name="Picture 2" descr="http://www.spartacus.schoolnet.co.uk/FWWarchduke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2720827" cy="2362024"/>
          </a:xfrm>
          <a:prstGeom prst="rect">
            <a:avLst/>
          </a:prstGeom>
          <a:noFill/>
        </p:spPr>
      </p:pic>
      <p:pic>
        <p:nvPicPr>
          <p:cNvPr id="1028" name="Picture 4" descr="http://emperorcharles.org/images/JPG%20800/cd%201/01--Line%20of%20Succession/Cat%20No%2016--Archduke%20Franz%20Ferdinand%20and%20Family,%201913--Phot,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613" y="4102969"/>
            <a:ext cx="3186214" cy="2528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absoluteastronomy.com/images/topicimages/b/bl/black_ha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170" y="3656215"/>
            <a:ext cx="3703137" cy="27605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6986042" cy="928950"/>
          </a:xfrm>
        </p:spPr>
        <p:txBody>
          <a:bodyPr>
            <a:normAutofit/>
          </a:bodyPr>
          <a:lstStyle/>
          <a:p>
            <a:pPr algn="ctr"/>
            <a:r>
              <a:rPr lang="en-CA" sz="5400" dirty="0"/>
              <a:t>    la main noire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296095"/>
            <a:ext cx="7467600" cy="5105400"/>
          </a:xfrm>
        </p:spPr>
        <p:txBody>
          <a:bodyPr>
            <a:normAutofit/>
          </a:bodyPr>
          <a:lstStyle/>
          <a:p>
            <a:r>
              <a:rPr lang="fr-CA" sz="2400" dirty="0"/>
              <a:t>Une petite organisation terroriste de Bosnie.</a:t>
            </a:r>
          </a:p>
          <a:p>
            <a:r>
              <a:rPr lang="fr-CA" sz="2400" dirty="0"/>
              <a:t>Composé de jeunes Serbes ethniques.</a:t>
            </a:r>
          </a:p>
          <a:p>
            <a:r>
              <a:rPr lang="fr-CA" sz="2400" dirty="0"/>
              <a:t>L’objectif ultime était de forcer l’Autriche/la Hongrie à quitter la Bosnie et de faire en sorte que la Bosnie fasse partie de la Serbie.</a:t>
            </a:r>
            <a:endParaRPr lang="en-CA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3656215"/>
            <a:ext cx="365760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934200" cy="990600"/>
          </a:xfrm>
        </p:spPr>
        <p:txBody>
          <a:bodyPr>
            <a:noAutofit/>
          </a:bodyPr>
          <a:lstStyle/>
          <a:p>
            <a:pPr algn="ctr"/>
            <a:r>
              <a:rPr lang="en-CA" sz="6600" dirty="0"/>
              <a:t>Une bombe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77200" cy="5029200"/>
          </a:xfrm>
        </p:spPr>
        <p:txBody>
          <a:bodyPr>
            <a:normAutofit/>
          </a:bodyPr>
          <a:lstStyle/>
          <a:p>
            <a:r>
              <a:rPr lang="fr-CA" sz="2200" dirty="0"/>
              <a:t>Alors que l’archiduc traversait les rues de Sarajevo, un membre de la Main Noire, M. </a:t>
            </a:r>
            <a:r>
              <a:rPr lang="fr-CA" sz="2200" dirty="0" err="1"/>
              <a:t>Cabrinovic</a:t>
            </a:r>
            <a:r>
              <a:rPr lang="fr-CA" sz="2200" dirty="0"/>
              <a:t>, a lancé une bombe sur la voiture de Ferdinand.</a:t>
            </a:r>
          </a:p>
          <a:p>
            <a:r>
              <a:rPr lang="fr-CA" sz="2200" dirty="0"/>
              <a:t>La bombe a raté et a percuté une voiture qui suivait l’archiduc.</a:t>
            </a:r>
          </a:p>
          <a:p>
            <a:r>
              <a:rPr lang="fr-CA" sz="2200" dirty="0" err="1"/>
              <a:t>Cabrinovic</a:t>
            </a:r>
            <a:r>
              <a:rPr lang="fr-CA" sz="2200" dirty="0"/>
              <a:t> a pris du poison et a sauté dans la rivière.</a:t>
            </a:r>
          </a:p>
          <a:p>
            <a:r>
              <a:rPr lang="fr-CA" sz="2200" dirty="0"/>
              <a:t>Il a ensuite été capturé et arrêté.</a:t>
            </a:r>
            <a:endParaRPr lang="en-CA" sz="2200" dirty="0"/>
          </a:p>
        </p:txBody>
      </p:sp>
      <p:pic>
        <p:nvPicPr>
          <p:cNvPr id="4" name="Picture 4" descr="Black Hand member who threw a bomb at Franz Ferdinand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48260"/>
            <a:ext cx="1475509" cy="14478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34" y="4361768"/>
            <a:ext cx="3486506" cy="244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69" y="4361768"/>
            <a:ext cx="3810000" cy="244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8761" y="457200"/>
            <a:ext cx="5864326" cy="633612"/>
          </a:xfrm>
        </p:spPr>
        <p:txBody>
          <a:bodyPr>
            <a:normAutofit fontScale="90000"/>
          </a:bodyPr>
          <a:lstStyle/>
          <a:p>
            <a:pPr algn="ctr"/>
            <a:r>
              <a:rPr lang="en-CA" sz="2400" dirty="0"/>
              <a:t> 	</a:t>
            </a:r>
            <a:r>
              <a:rPr lang="en-CA" sz="3600" dirty="0"/>
              <a:t>Gavrilo Princip et la main noire</a:t>
            </a:r>
            <a:br>
              <a:rPr lang="en-CA" sz="2400" dirty="0"/>
            </a:br>
            <a:endParaRPr lang="en-CA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92605" y="613446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2221D4-69F5-49D1-A9CE-DA7281B16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057400"/>
            <a:ext cx="2413000" cy="2413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14" y="1704258"/>
            <a:ext cx="5595086" cy="484894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CA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L’archiduc décida de terminer sa visite de la ville.</a:t>
            </a:r>
          </a:p>
          <a:p>
            <a:pPr>
              <a:lnSpc>
                <a:spcPct val="100000"/>
              </a:lnSpc>
            </a:pPr>
            <a:r>
              <a:rPr lang="fr-CA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 lieu de tourner sur la rue prévue, il voyage hors de la ville.</a:t>
            </a:r>
          </a:p>
          <a:p>
            <a:pPr>
              <a:lnSpc>
                <a:spcPct val="100000"/>
              </a:lnSpc>
            </a:pPr>
            <a:r>
              <a:rPr lang="fr-CA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conducteur a fait une erreur et a tourné sur la mauvaise rue.</a:t>
            </a:r>
          </a:p>
          <a:p>
            <a:pPr>
              <a:lnSpc>
                <a:spcPct val="100000"/>
              </a:lnSpc>
            </a:pPr>
            <a:r>
              <a:rPr lang="fr-CA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 conducteur a serré les freins et a mis la voiture en marche arrière (reverse).</a:t>
            </a:r>
          </a:p>
          <a:p>
            <a:pPr>
              <a:lnSpc>
                <a:spcPct val="100000"/>
              </a:lnSpc>
            </a:pPr>
            <a:r>
              <a:rPr lang="fr-CA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À ce moment précis, </a:t>
            </a:r>
            <a:r>
              <a:rPr lang="fr-CA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Gavrilo</a:t>
            </a:r>
            <a:r>
              <a:rPr lang="fr-CA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CA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Princip</a:t>
            </a:r>
            <a:r>
              <a:rPr lang="fr-CA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est sorti de la foule et a tiré deux fois sur la voiture.</a:t>
            </a:r>
          </a:p>
          <a:p>
            <a:pPr>
              <a:lnSpc>
                <a:spcPct val="100000"/>
              </a:lnSpc>
            </a:pPr>
            <a:r>
              <a:rPr lang="fr-CA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Franz Ferdinand a été blessé au cou et la princesse Sophie a pris une balle dans l’estomac.</a:t>
            </a:r>
          </a:p>
          <a:p>
            <a:pPr>
              <a:lnSpc>
                <a:spcPct val="100000"/>
              </a:lnSpc>
            </a:pPr>
            <a:r>
              <a:rPr lang="fr-CA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Ils étaient morts avant d’arriver à l’hôpital.</a:t>
            </a:r>
          </a:p>
          <a:p>
            <a:pPr>
              <a:lnSpc>
                <a:spcPct val="100000"/>
              </a:lnSpc>
            </a:pPr>
            <a:r>
              <a:rPr lang="fr-CA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Gavrilo</a:t>
            </a:r>
            <a:r>
              <a:rPr lang="fr-CA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CA" sz="1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Princip</a:t>
            </a:r>
            <a:r>
              <a:rPr lang="fr-CA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essayé de se tirer une balle, mais les gens lui ont pris les bras et il a été rapidement arrêté.</a:t>
            </a:r>
            <a:endParaRPr lang="en-CA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CA" sz="4000" u="sng" dirty="0"/>
              <a:t>“The gun shot heard around the World”</a:t>
            </a:r>
          </a:p>
        </p:txBody>
      </p:sp>
      <p:pic>
        <p:nvPicPr>
          <p:cNvPr id="4" name="Picture 2" descr="http://www.glacombe.com/images/garchdukeassassin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1" y="1219200"/>
            <a:ext cx="8153400" cy="5618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400800" cy="1143000"/>
          </a:xfrm>
        </p:spPr>
        <p:txBody>
          <a:bodyPr>
            <a:normAutofit/>
          </a:bodyPr>
          <a:lstStyle/>
          <a:p>
            <a:pPr algn="ctr"/>
            <a:r>
              <a:rPr lang="en-CA" sz="4800" dirty="0"/>
              <a:t>Le lien à la </a:t>
            </a:r>
            <a:r>
              <a:rPr lang="en-CA" sz="4800" dirty="0" err="1"/>
              <a:t>Serbie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8920" y="1752600"/>
            <a:ext cx="6202680" cy="5029200"/>
          </a:xfrm>
        </p:spPr>
        <p:txBody>
          <a:bodyPr>
            <a:noAutofit/>
          </a:bodyPr>
          <a:lstStyle/>
          <a:p>
            <a:r>
              <a:rPr lang="fr-CA" sz="2400" dirty="0"/>
              <a:t>Après la fusillade à Sarajevo, une enquête a été menée par l’Autriche-Hongrie pour savoir ce qui s’était passé.</a:t>
            </a:r>
          </a:p>
          <a:p>
            <a:endParaRPr lang="fr-CA" sz="2400" dirty="0"/>
          </a:p>
          <a:p>
            <a:r>
              <a:rPr lang="fr-CA" sz="2400" dirty="0"/>
              <a:t>On a découvert que la « main noire » avait été financée et organisée par un général serbe nommé </a:t>
            </a:r>
            <a:r>
              <a:rPr lang="fr-CA" sz="2400" dirty="0" err="1"/>
              <a:t>Dimitrijevic</a:t>
            </a:r>
            <a:r>
              <a:rPr lang="fr-CA" sz="2400" dirty="0"/>
              <a:t>.</a:t>
            </a:r>
          </a:p>
          <a:p>
            <a:endParaRPr lang="fr-CA" sz="2400" dirty="0"/>
          </a:p>
          <a:p>
            <a:r>
              <a:rPr lang="fr-CA" sz="2400" dirty="0"/>
              <a:t>Autriche-Hongrie était en colère contre la Serbie et a cherché des réponses et une explication pour la fusillade!</a:t>
            </a:r>
            <a:endParaRPr lang="en-CA" sz="2400" dirty="0"/>
          </a:p>
        </p:txBody>
      </p:sp>
      <p:pic>
        <p:nvPicPr>
          <p:cNvPr id="20484" name="Picture 4" descr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278892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242</TotalTime>
  <Words>803</Words>
  <Application>Microsoft Office PowerPoint</Application>
  <PresentationFormat>Affichage à l'écran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Impact</vt:lpstr>
      <vt:lpstr>Badge</vt:lpstr>
      <vt:lpstr>  L’assassinat de  l’Archduke Franz Ferdinand</vt:lpstr>
      <vt:lpstr>Histoire des Balkans</vt:lpstr>
      <vt:lpstr>AutriChe-Hongrie VS. Russie</vt:lpstr>
      <vt:lpstr>Archduke Visite BosniE 28 June 1914</vt:lpstr>
      <vt:lpstr>    la main noire</vt:lpstr>
      <vt:lpstr>Une bombe</vt:lpstr>
      <vt:lpstr>  Gavrilo Princip et la main noire </vt:lpstr>
      <vt:lpstr>“The gun shot heard around the World”</vt:lpstr>
      <vt:lpstr>Le lien à la Serbie</vt:lpstr>
      <vt:lpstr> Austriche Déclare la guerre à la Serbie </vt:lpstr>
      <vt:lpstr>Mobilisation de la russie </vt:lpstr>
      <vt:lpstr>Présentation PowerPoint</vt:lpstr>
      <vt:lpstr>Présentation PowerPoint</vt:lpstr>
      <vt:lpstr>Présentation PowerPoint</vt:lpstr>
      <vt:lpstr>Présentation PowerPoint</vt:lpstr>
      <vt:lpstr>Points importants</vt:lpstr>
    </vt:vector>
  </TitlesOfParts>
  <Company>DPCDSB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Assassination of Archduke Franz Ferdinand</dc:title>
  <dc:creator>ICT</dc:creator>
  <cp:lastModifiedBy>Christine Lagrandeur</cp:lastModifiedBy>
  <cp:revision>28</cp:revision>
  <dcterms:created xsi:type="dcterms:W3CDTF">2010-09-08T15:50:44Z</dcterms:created>
  <dcterms:modified xsi:type="dcterms:W3CDTF">2019-07-06T14:32:54Z</dcterms:modified>
</cp:coreProperties>
</file>