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5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3AB31-47D6-4EE8-BC9A-4F00B8B85E4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8DDCFD-C21A-482F-8516-EC05B000F69E}">
      <dgm:prSet/>
      <dgm:spPr/>
      <dgm:t>
        <a:bodyPr/>
        <a:lstStyle/>
        <a:p>
          <a:r>
            <a:rPr lang="fr-CA" dirty="0"/>
            <a:t>C’était une </a:t>
          </a:r>
          <a:r>
            <a:rPr lang="fr-CA" b="1" dirty="0">
              <a:solidFill>
                <a:schemeClr val="tx1"/>
              </a:solidFill>
            </a:rPr>
            <a:t>proclamation</a:t>
          </a:r>
          <a:r>
            <a:rPr lang="fr-CA" dirty="0"/>
            <a:t> faite pendant la Conférence impériale de </a:t>
          </a:r>
          <a:r>
            <a:rPr lang="fr-CA" b="1" dirty="0">
              <a:solidFill>
                <a:schemeClr val="tx1"/>
              </a:solidFill>
            </a:rPr>
            <a:t>1926</a:t>
          </a:r>
          <a:r>
            <a:rPr lang="fr-CA" dirty="0"/>
            <a:t>.</a:t>
          </a:r>
          <a:endParaRPr lang="en-US" dirty="0"/>
        </a:p>
      </dgm:t>
    </dgm:pt>
    <dgm:pt modelId="{0E17ACA4-805A-4577-A5A9-1BC71F3D2715}" type="parTrans" cxnId="{8BFB7F4D-4F2F-48EB-8B88-8A064ECE0E29}">
      <dgm:prSet/>
      <dgm:spPr/>
      <dgm:t>
        <a:bodyPr/>
        <a:lstStyle/>
        <a:p>
          <a:endParaRPr lang="en-US"/>
        </a:p>
      </dgm:t>
    </dgm:pt>
    <dgm:pt modelId="{432BC57B-8676-4593-9B73-78258AA015EF}" type="sibTrans" cxnId="{8BFB7F4D-4F2F-48EB-8B88-8A064ECE0E29}">
      <dgm:prSet/>
      <dgm:spPr/>
      <dgm:t>
        <a:bodyPr/>
        <a:lstStyle/>
        <a:p>
          <a:endParaRPr lang="en-US"/>
        </a:p>
      </dgm:t>
    </dgm:pt>
    <dgm:pt modelId="{3C13FB13-75D4-4246-9223-2D5ACD3FEFB3}">
      <dgm:prSet/>
      <dgm:spPr/>
      <dgm:t>
        <a:bodyPr/>
        <a:lstStyle/>
        <a:p>
          <a:r>
            <a:rPr lang="fr-CA" b="1" dirty="0">
              <a:solidFill>
                <a:schemeClr val="tx1"/>
              </a:solidFill>
            </a:rPr>
            <a:t>Lord Balfour </a:t>
          </a:r>
          <a:r>
            <a:rPr lang="fr-CA" dirty="0"/>
            <a:t>présidait la conférence.</a:t>
          </a:r>
          <a:endParaRPr lang="en-US" dirty="0"/>
        </a:p>
      </dgm:t>
    </dgm:pt>
    <dgm:pt modelId="{1FC47650-5CA9-419E-9C79-1BD8040A6050}" type="parTrans" cxnId="{C6DC256F-B46E-49D0-99A2-96052040087F}">
      <dgm:prSet/>
      <dgm:spPr/>
      <dgm:t>
        <a:bodyPr/>
        <a:lstStyle/>
        <a:p>
          <a:endParaRPr lang="en-US"/>
        </a:p>
      </dgm:t>
    </dgm:pt>
    <dgm:pt modelId="{A53EF98D-D43D-46EB-94C8-2C411157053F}" type="sibTrans" cxnId="{C6DC256F-B46E-49D0-99A2-96052040087F}">
      <dgm:prSet/>
      <dgm:spPr/>
      <dgm:t>
        <a:bodyPr/>
        <a:lstStyle/>
        <a:p>
          <a:endParaRPr lang="en-US"/>
        </a:p>
      </dgm:t>
    </dgm:pt>
    <dgm:pt modelId="{A3D4BD72-5D5D-4223-A2C9-A1A6A6980C74}">
      <dgm:prSet/>
      <dgm:spPr/>
      <dgm:t>
        <a:bodyPr/>
        <a:lstStyle/>
        <a:p>
          <a:r>
            <a:rPr lang="fr-CA" dirty="0"/>
            <a:t>Balfour était le ministre </a:t>
          </a:r>
          <a:r>
            <a:rPr lang="fr-CA" b="1" dirty="0">
              <a:solidFill>
                <a:schemeClr val="tx1"/>
              </a:solidFill>
            </a:rPr>
            <a:t>britannique</a:t>
          </a:r>
          <a:r>
            <a:rPr lang="fr-CA" dirty="0"/>
            <a:t> et </a:t>
          </a:r>
          <a:r>
            <a:rPr lang="fr-CA" b="1" dirty="0">
              <a:solidFill>
                <a:schemeClr val="tx1"/>
              </a:solidFill>
            </a:rPr>
            <a:t>l’ancien premier </a:t>
          </a:r>
          <a:r>
            <a:rPr lang="fr-CA" dirty="0"/>
            <a:t>ministre.</a:t>
          </a:r>
          <a:endParaRPr lang="en-US" dirty="0"/>
        </a:p>
      </dgm:t>
    </dgm:pt>
    <dgm:pt modelId="{F574296A-92DF-418A-94F0-6217F672BC53}" type="parTrans" cxnId="{E0601DCB-2B2F-4C70-A2C2-EF8DD27AA4AE}">
      <dgm:prSet/>
      <dgm:spPr/>
      <dgm:t>
        <a:bodyPr/>
        <a:lstStyle/>
        <a:p>
          <a:endParaRPr lang="en-US"/>
        </a:p>
      </dgm:t>
    </dgm:pt>
    <dgm:pt modelId="{3B33B867-A41B-43FB-98D2-B3C9A2144FED}" type="sibTrans" cxnId="{E0601DCB-2B2F-4C70-A2C2-EF8DD27AA4AE}">
      <dgm:prSet/>
      <dgm:spPr/>
      <dgm:t>
        <a:bodyPr/>
        <a:lstStyle/>
        <a:p>
          <a:endParaRPr lang="en-US"/>
        </a:p>
      </dgm:t>
    </dgm:pt>
    <dgm:pt modelId="{E215DD6B-08DB-4AF7-81A0-C25395D2EF56}" type="pres">
      <dgm:prSet presAssocID="{EB03AB31-47D6-4EE8-BC9A-4F00B8B85E4F}" presName="linear" presStyleCnt="0">
        <dgm:presLayoutVars>
          <dgm:animLvl val="lvl"/>
          <dgm:resizeHandles val="exact"/>
        </dgm:presLayoutVars>
      </dgm:prSet>
      <dgm:spPr/>
    </dgm:pt>
    <dgm:pt modelId="{5F02322C-104F-4DB4-BE53-052511506955}" type="pres">
      <dgm:prSet presAssocID="{358DDCFD-C21A-482F-8516-EC05B000F6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49FF25-AF24-4D3C-8CDE-E96E6F0EB3AE}" type="pres">
      <dgm:prSet presAssocID="{432BC57B-8676-4593-9B73-78258AA015EF}" presName="spacer" presStyleCnt="0"/>
      <dgm:spPr/>
    </dgm:pt>
    <dgm:pt modelId="{45944786-82EB-4386-AF20-0F49B2BBFB77}" type="pres">
      <dgm:prSet presAssocID="{3C13FB13-75D4-4246-9223-2D5ACD3FEFB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E3F47E-7B84-4A6F-8B2C-394845987819}" type="pres">
      <dgm:prSet presAssocID="{A53EF98D-D43D-46EB-94C8-2C411157053F}" presName="spacer" presStyleCnt="0"/>
      <dgm:spPr/>
    </dgm:pt>
    <dgm:pt modelId="{CD446C48-9739-4AD7-8941-60B5A82D5ECF}" type="pres">
      <dgm:prSet presAssocID="{A3D4BD72-5D5D-4223-A2C9-A1A6A6980C7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BFB7F4D-4F2F-48EB-8B88-8A064ECE0E29}" srcId="{EB03AB31-47D6-4EE8-BC9A-4F00B8B85E4F}" destId="{358DDCFD-C21A-482F-8516-EC05B000F69E}" srcOrd="0" destOrd="0" parTransId="{0E17ACA4-805A-4577-A5A9-1BC71F3D2715}" sibTransId="{432BC57B-8676-4593-9B73-78258AA015EF}"/>
    <dgm:cxn modelId="{C6DC256F-B46E-49D0-99A2-96052040087F}" srcId="{EB03AB31-47D6-4EE8-BC9A-4F00B8B85E4F}" destId="{3C13FB13-75D4-4246-9223-2D5ACD3FEFB3}" srcOrd="1" destOrd="0" parTransId="{1FC47650-5CA9-419E-9C79-1BD8040A6050}" sibTransId="{A53EF98D-D43D-46EB-94C8-2C411157053F}"/>
    <dgm:cxn modelId="{592AD77D-FA4D-49D1-BD4A-64AD5B33025E}" type="presOf" srcId="{A3D4BD72-5D5D-4223-A2C9-A1A6A6980C74}" destId="{CD446C48-9739-4AD7-8941-60B5A82D5ECF}" srcOrd="0" destOrd="0" presId="urn:microsoft.com/office/officeart/2005/8/layout/vList2"/>
    <dgm:cxn modelId="{2D51B98B-0711-4BA8-A077-C14BEC48BE16}" type="presOf" srcId="{3C13FB13-75D4-4246-9223-2D5ACD3FEFB3}" destId="{45944786-82EB-4386-AF20-0F49B2BBFB77}" srcOrd="0" destOrd="0" presId="urn:microsoft.com/office/officeart/2005/8/layout/vList2"/>
    <dgm:cxn modelId="{A2ADD1A4-3D1B-4D60-998B-B7AE533B9A2A}" type="presOf" srcId="{EB03AB31-47D6-4EE8-BC9A-4F00B8B85E4F}" destId="{E215DD6B-08DB-4AF7-81A0-C25395D2EF56}" srcOrd="0" destOrd="0" presId="urn:microsoft.com/office/officeart/2005/8/layout/vList2"/>
    <dgm:cxn modelId="{E0601DCB-2B2F-4C70-A2C2-EF8DD27AA4AE}" srcId="{EB03AB31-47D6-4EE8-BC9A-4F00B8B85E4F}" destId="{A3D4BD72-5D5D-4223-A2C9-A1A6A6980C74}" srcOrd="2" destOrd="0" parTransId="{F574296A-92DF-418A-94F0-6217F672BC53}" sibTransId="{3B33B867-A41B-43FB-98D2-B3C9A2144FED}"/>
    <dgm:cxn modelId="{B23488D5-E324-4668-9EF3-11E3F1406AC4}" type="presOf" srcId="{358DDCFD-C21A-482F-8516-EC05B000F69E}" destId="{5F02322C-104F-4DB4-BE53-052511506955}" srcOrd="0" destOrd="0" presId="urn:microsoft.com/office/officeart/2005/8/layout/vList2"/>
    <dgm:cxn modelId="{D48B340B-4935-41F7-B072-19E8C0C58D3A}" type="presParOf" srcId="{E215DD6B-08DB-4AF7-81A0-C25395D2EF56}" destId="{5F02322C-104F-4DB4-BE53-052511506955}" srcOrd="0" destOrd="0" presId="urn:microsoft.com/office/officeart/2005/8/layout/vList2"/>
    <dgm:cxn modelId="{9244521B-8233-49B3-8DF4-D83B5EB165CD}" type="presParOf" srcId="{E215DD6B-08DB-4AF7-81A0-C25395D2EF56}" destId="{9549FF25-AF24-4D3C-8CDE-E96E6F0EB3AE}" srcOrd="1" destOrd="0" presId="urn:microsoft.com/office/officeart/2005/8/layout/vList2"/>
    <dgm:cxn modelId="{94FB9FCB-34F2-402E-8B10-92AC36F01903}" type="presParOf" srcId="{E215DD6B-08DB-4AF7-81A0-C25395D2EF56}" destId="{45944786-82EB-4386-AF20-0F49B2BBFB77}" srcOrd="2" destOrd="0" presId="urn:microsoft.com/office/officeart/2005/8/layout/vList2"/>
    <dgm:cxn modelId="{F3F72708-2BAE-46C9-B40F-26506F9AE2FA}" type="presParOf" srcId="{E215DD6B-08DB-4AF7-81A0-C25395D2EF56}" destId="{74E3F47E-7B84-4A6F-8B2C-394845987819}" srcOrd="3" destOrd="0" presId="urn:microsoft.com/office/officeart/2005/8/layout/vList2"/>
    <dgm:cxn modelId="{05CE58E7-F0AA-423C-AF3E-BCA660E799E7}" type="presParOf" srcId="{E215DD6B-08DB-4AF7-81A0-C25395D2EF56}" destId="{CD446C48-9739-4AD7-8941-60B5A82D5E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BBB864-59DF-40D9-9AEA-2A130DBE6F7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7ED170-18CD-428B-97E6-A6581B4BF435}">
      <dgm:prSet/>
      <dgm:spPr/>
      <dgm:t>
        <a:bodyPr/>
        <a:lstStyle/>
        <a:p>
          <a:r>
            <a:rPr lang="fr-CA" dirty="0"/>
            <a:t>« La </a:t>
          </a:r>
          <a:r>
            <a:rPr lang="fr-CA" b="1" dirty="0">
              <a:solidFill>
                <a:schemeClr val="tx1"/>
              </a:solidFill>
            </a:rPr>
            <a:t>pleine</a:t>
          </a:r>
          <a:r>
            <a:rPr lang="fr-CA" dirty="0"/>
            <a:t> autonomie </a:t>
          </a:r>
          <a:r>
            <a:rPr lang="fr-CA" b="1" dirty="0">
              <a:solidFill>
                <a:schemeClr val="tx1"/>
              </a:solidFill>
            </a:rPr>
            <a:t>juridique</a:t>
          </a:r>
          <a:r>
            <a:rPr lang="fr-CA" dirty="0"/>
            <a:t> [signifierait] que l’Acte de l’Amérique du Nord britannique de 1867 et les lois britanniques qui le modifient – ainsi que le </a:t>
          </a:r>
          <a:r>
            <a:rPr lang="fr-CA" b="1" dirty="0">
              <a:solidFill>
                <a:schemeClr val="tx1"/>
              </a:solidFill>
            </a:rPr>
            <a:t>pouvoir</a:t>
          </a:r>
          <a:r>
            <a:rPr lang="fr-CA" dirty="0"/>
            <a:t> de modifier ces lois – deviendraient des </a:t>
          </a:r>
          <a:r>
            <a:rPr lang="fr-CA" b="1" dirty="0">
              <a:solidFill>
                <a:schemeClr val="tx1"/>
              </a:solidFill>
            </a:rPr>
            <a:t>lois canadiennes</a:t>
          </a:r>
          <a:r>
            <a:rPr lang="fr-CA" dirty="0"/>
            <a:t>. »</a:t>
          </a:r>
          <a:endParaRPr lang="en-US" dirty="0"/>
        </a:p>
      </dgm:t>
    </dgm:pt>
    <dgm:pt modelId="{C1857DD3-D5AA-4898-A0E3-9D19E9F9CEA0}" type="parTrans" cxnId="{7EFF8DA8-470E-4BF7-A0CC-F6A3CE21147F}">
      <dgm:prSet/>
      <dgm:spPr/>
      <dgm:t>
        <a:bodyPr/>
        <a:lstStyle/>
        <a:p>
          <a:endParaRPr lang="en-US"/>
        </a:p>
      </dgm:t>
    </dgm:pt>
    <dgm:pt modelId="{2A54FF42-0EC7-4623-AB3A-7FF40D30315C}" type="sibTrans" cxnId="{7EFF8DA8-470E-4BF7-A0CC-F6A3CE21147F}">
      <dgm:prSet/>
      <dgm:spPr/>
      <dgm:t>
        <a:bodyPr/>
        <a:lstStyle/>
        <a:p>
          <a:endParaRPr lang="en-US"/>
        </a:p>
      </dgm:t>
    </dgm:pt>
    <dgm:pt modelId="{D2FEDC2A-C5F2-4D85-85F5-7A45A7D44441}">
      <dgm:prSet/>
      <dgm:spPr/>
      <dgm:t>
        <a:bodyPr/>
        <a:lstStyle/>
        <a:p>
          <a:r>
            <a:rPr lang="fr-CA" dirty="0"/>
            <a:t>« Une telle perspective a été une source de préoccupation pour le Canada, une fédération où les </a:t>
          </a:r>
          <a:r>
            <a:rPr lang="fr-CA" b="1" dirty="0">
              <a:solidFill>
                <a:schemeClr val="tx1"/>
              </a:solidFill>
            </a:rPr>
            <a:t>compétences </a:t>
          </a:r>
          <a:r>
            <a:rPr lang="fr-CA" dirty="0"/>
            <a:t>sont </a:t>
          </a:r>
          <a:r>
            <a:rPr lang="fr-CA" b="1" dirty="0">
              <a:solidFill>
                <a:schemeClr val="tx1"/>
              </a:solidFill>
            </a:rPr>
            <a:t>partagées</a:t>
          </a:r>
          <a:r>
            <a:rPr lang="fr-CA" dirty="0"/>
            <a:t>. »</a:t>
          </a:r>
          <a:endParaRPr lang="en-US" dirty="0"/>
        </a:p>
      </dgm:t>
    </dgm:pt>
    <dgm:pt modelId="{2C591995-CA2D-4F62-9284-55E9E8AD2A90}" type="parTrans" cxnId="{DEB27C17-0FA8-4146-9632-21B33508696C}">
      <dgm:prSet/>
      <dgm:spPr/>
      <dgm:t>
        <a:bodyPr/>
        <a:lstStyle/>
        <a:p>
          <a:endParaRPr lang="en-US"/>
        </a:p>
      </dgm:t>
    </dgm:pt>
    <dgm:pt modelId="{4A4B454A-9CB3-4BD6-A3CB-658EB350A50E}" type="sibTrans" cxnId="{DEB27C17-0FA8-4146-9632-21B33508696C}">
      <dgm:prSet/>
      <dgm:spPr/>
      <dgm:t>
        <a:bodyPr/>
        <a:lstStyle/>
        <a:p>
          <a:endParaRPr lang="en-US"/>
        </a:p>
      </dgm:t>
    </dgm:pt>
    <dgm:pt modelId="{E01D1A57-76CD-4967-BFCE-FD0557D02366}">
      <dgm:prSet/>
      <dgm:spPr/>
      <dgm:t>
        <a:bodyPr/>
        <a:lstStyle/>
        <a:p>
          <a:r>
            <a:rPr lang="fr-CA" dirty="0"/>
            <a:t>Le Canada </a:t>
          </a:r>
          <a:r>
            <a:rPr lang="fr-CA" b="1" dirty="0">
              <a:solidFill>
                <a:schemeClr val="tx1"/>
              </a:solidFill>
            </a:rPr>
            <a:t>n’</a:t>
          </a:r>
          <a:r>
            <a:rPr lang="fr-CA" dirty="0"/>
            <a:t>était </a:t>
          </a:r>
          <a:r>
            <a:rPr lang="fr-CA" b="1" dirty="0">
              <a:solidFill>
                <a:schemeClr val="tx1"/>
              </a:solidFill>
            </a:rPr>
            <a:t>pas</a:t>
          </a:r>
          <a:r>
            <a:rPr lang="fr-CA" dirty="0"/>
            <a:t> prêt à démêler les ramifications juridiques de la pleine autonomie.</a:t>
          </a:r>
          <a:endParaRPr lang="en-US" dirty="0"/>
        </a:p>
      </dgm:t>
    </dgm:pt>
    <dgm:pt modelId="{C0E93FC2-C6E8-49CA-AC1C-35B410D3E8C2}" type="parTrans" cxnId="{196859F2-5417-4372-83E1-3C291336E79E}">
      <dgm:prSet/>
      <dgm:spPr/>
      <dgm:t>
        <a:bodyPr/>
        <a:lstStyle/>
        <a:p>
          <a:endParaRPr lang="en-US"/>
        </a:p>
      </dgm:t>
    </dgm:pt>
    <dgm:pt modelId="{27D78263-9011-488C-A9D3-576E61E2B847}" type="sibTrans" cxnId="{196859F2-5417-4372-83E1-3C291336E79E}">
      <dgm:prSet/>
      <dgm:spPr/>
      <dgm:t>
        <a:bodyPr/>
        <a:lstStyle/>
        <a:p>
          <a:endParaRPr lang="en-US"/>
        </a:p>
      </dgm:t>
    </dgm:pt>
    <dgm:pt modelId="{AF178ABB-17DA-4248-9626-9AF2A4946F3B}" type="pres">
      <dgm:prSet presAssocID="{26BBB864-59DF-40D9-9AEA-2A130DBE6F7B}" presName="linear" presStyleCnt="0">
        <dgm:presLayoutVars>
          <dgm:animLvl val="lvl"/>
          <dgm:resizeHandles val="exact"/>
        </dgm:presLayoutVars>
      </dgm:prSet>
      <dgm:spPr/>
    </dgm:pt>
    <dgm:pt modelId="{AA5EC2D4-F9CC-4C7B-85DE-6FABA36CFC5C}" type="pres">
      <dgm:prSet presAssocID="{F37ED170-18CD-428B-97E6-A6581B4BF4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9DD7EFE-9EA8-4D1B-8DFE-676653909B5B}" type="pres">
      <dgm:prSet presAssocID="{2A54FF42-0EC7-4623-AB3A-7FF40D30315C}" presName="spacer" presStyleCnt="0"/>
      <dgm:spPr/>
    </dgm:pt>
    <dgm:pt modelId="{201FD598-31A1-43B6-8580-93A9AF50A633}" type="pres">
      <dgm:prSet presAssocID="{D2FEDC2A-C5F2-4D85-85F5-7A45A7D444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11FF71-7827-478F-93F2-5ED4624E3985}" type="pres">
      <dgm:prSet presAssocID="{4A4B454A-9CB3-4BD6-A3CB-658EB350A50E}" presName="spacer" presStyleCnt="0"/>
      <dgm:spPr/>
    </dgm:pt>
    <dgm:pt modelId="{E3A40758-13F5-4B25-8E05-800C68D38F65}" type="pres">
      <dgm:prSet presAssocID="{E01D1A57-76CD-4967-BFCE-FD0557D0236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EB27C17-0FA8-4146-9632-21B33508696C}" srcId="{26BBB864-59DF-40D9-9AEA-2A130DBE6F7B}" destId="{D2FEDC2A-C5F2-4D85-85F5-7A45A7D44441}" srcOrd="1" destOrd="0" parTransId="{2C591995-CA2D-4F62-9284-55E9E8AD2A90}" sibTransId="{4A4B454A-9CB3-4BD6-A3CB-658EB350A50E}"/>
    <dgm:cxn modelId="{7F13F436-76F1-4737-A9A7-35146F6CD862}" type="presOf" srcId="{F37ED170-18CD-428B-97E6-A6581B4BF435}" destId="{AA5EC2D4-F9CC-4C7B-85DE-6FABA36CFC5C}" srcOrd="0" destOrd="0" presId="urn:microsoft.com/office/officeart/2005/8/layout/vList2"/>
    <dgm:cxn modelId="{888F0488-FD90-4DA6-AC63-01F246EAC105}" type="presOf" srcId="{D2FEDC2A-C5F2-4D85-85F5-7A45A7D44441}" destId="{201FD598-31A1-43B6-8580-93A9AF50A633}" srcOrd="0" destOrd="0" presId="urn:microsoft.com/office/officeart/2005/8/layout/vList2"/>
    <dgm:cxn modelId="{9AA7779D-12A0-457D-9123-1C358DF5D268}" type="presOf" srcId="{E01D1A57-76CD-4967-BFCE-FD0557D02366}" destId="{E3A40758-13F5-4B25-8E05-800C68D38F65}" srcOrd="0" destOrd="0" presId="urn:microsoft.com/office/officeart/2005/8/layout/vList2"/>
    <dgm:cxn modelId="{7EFF8DA8-470E-4BF7-A0CC-F6A3CE21147F}" srcId="{26BBB864-59DF-40D9-9AEA-2A130DBE6F7B}" destId="{F37ED170-18CD-428B-97E6-A6581B4BF435}" srcOrd="0" destOrd="0" parTransId="{C1857DD3-D5AA-4898-A0E3-9D19E9F9CEA0}" sibTransId="{2A54FF42-0EC7-4623-AB3A-7FF40D30315C}"/>
    <dgm:cxn modelId="{EBD73CF2-A38E-4672-A141-01700937DC2A}" type="presOf" srcId="{26BBB864-59DF-40D9-9AEA-2A130DBE6F7B}" destId="{AF178ABB-17DA-4248-9626-9AF2A4946F3B}" srcOrd="0" destOrd="0" presId="urn:microsoft.com/office/officeart/2005/8/layout/vList2"/>
    <dgm:cxn modelId="{196859F2-5417-4372-83E1-3C291336E79E}" srcId="{26BBB864-59DF-40D9-9AEA-2A130DBE6F7B}" destId="{E01D1A57-76CD-4967-BFCE-FD0557D02366}" srcOrd="2" destOrd="0" parTransId="{C0E93FC2-C6E8-49CA-AC1C-35B410D3E8C2}" sibTransId="{27D78263-9011-488C-A9D3-576E61E2B847}"/>
    <dgm:cxn modelId="{EE6C1D6A-9D6F-4138-BA2F-F2B5B10DF1E2}" type="presParOf" srcId="{AF178ABB-17DA-4248-9626-9AF2A4946F3B}" destId="{AA5EC2D4-F9CC-4C7B-85DE-6FABA36CFC5C}" srcOrd="0" destOrd="0" presId="urn:microsoft.com/office/officeart/2005/8/layout/vList2"/>
    <dgm:cxn modelId="{A322DEC6-4825-4982-897A-08B5A4174E5C}" type="presParOf" srcId="{AF178ABB-17DA-4248-9626-9AF2A4946F3B}" destId="{79DD7EFE-9EA8-4D1B-8DFE-676653909B5B}" srcOrd="1" destOrd="0" presId="urn:microsoft.com/office/officeart/2005/8/layout/vList2"/>
    <dgm:cxn modelId="{9017CED7-EA0C-4345-A8DF-D7A4F1BDE487}" type="presParOf" srcId="{AF178ABB-17DA-4248-9626-9AF2A4946F3B}" destId="{201FD598-31A1-43B6-8580-93A9AF50A633}" srcOrd="2" destOrd="0" presId="urn:microsoft.com/office/officeart/2005/8/layout/vList2"/>
    <dgm:cxn modelId="{1DDFCCB7-53CB-41ED-A18C-A48BF7397D43}" type="presParOf" srcId="{AF178ABB-17DA-4248-9626-9AF2A4946F3B}" destId="{3311FF71-7827-478F-93F2-5ED4624E3985}" srcOrd="3" destOrd="0" presId="urn:microsoft.com/office/officeart/2005/8/layout/vList2"/>
    <dgm:cxn modelId="{3C1E5D66-F1F0-4891-B435-B33F3D83C520}" type="presParOf" srcId="{AF178ABB-17DA-4248-9626-9AF2A4946F3B}" destId="{E3A40758-13F5-4B25-8E05-800C68D38F6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2322C-104F-4DB4-BE53-052511506955}">
      <dsp:nvSpPr>
        <dsp:cNvPr id="0" name=""/>
        <dsp:cNvSpPr/>
      </dsp:nvSpPr>
      <dsp:spPr>
        <a:xfrm>
          <a:off x="0" y="15269"/>
          <a:ext cx="11029950" cy="1158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000" kern="1200" dirty="0"/>
            <a:t>C’était une </a:t>
          </a:r>
          <a:r>
            <a:rPr lang="fr-CA" sz="3000" b="1" kern="1200" dirty="0">
              <a:solidFill>
                <a:schemeClr val="tx1"/>
              </a:solidFill>
            </a:rPr>
            <a:t>proclamation</a:t>
          </a:r>
          <a:r>
            <a:rPr lang="fr-CA" sz="3000" kern="1200" dirty="0"/>
            <a:t> faite pendant la Conférence impériale de </a:t>
          </a:r>
          <a:r>
            <a:rPr lang="fr-CA" sz="3000" b="1" kern="1200" dirty="0">
              <a:solidFill>
                <a:schemeClr val="tx1"/>
              </a:solidFill>
            </a:rPr>
            <a:t>1926</a:t>
          </a:r>
          <a:r>
            <a:rPr lang="fr-CA" sz="3000" kern="1200" dirty="0"/>
            <a:t>.</a:t>
          </a:r>
          <a:endParaRPr lang="en-US" sz="3000" kern="1200" dirty="0"/>
        </a:p>
      </dsp:txBody>
      <dsp:txXfrm>
        <a:off x="56543" y="71812"/>
        <a:ext cx="10916864" cy="1045213"/>
      </dsp:txXfrm>
    </dsp:sp>
    <dsp:sp modelId="{45944786-82EB-4386-AF20-0F49B2BBFB77}">
      <dsp:nvSpPr>
        <dsp:cNvPr id="0" name=""/>
        <dsp:cNvSpPr/>
      </dsp:nvSpPr>
      <dsp:spPr>
        <a:xfrm>
          <a:off x="0" y="1259969"/>
          <a:ext cx="11029950" cy="1158299"/>
        </a:xfrm>
        <a:prstGeom prst="roundRect">
          <a:avLst/>
        </a:prstGeom>
        <a:solidFill>
          <a:schemeClr val="accent2">
            <a:hueOff val="1871448"/>
            <a:satOff val="2654"/>
            <a:lumOff val="911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000" b="1" kern="1200" dirty="0">
              <a:solidFill>
                <a:schemeClr val="tx1"/>
              </a:solidFill>
            </a:rPr>
            <a:t>Lord Balfour </a:t>
          </a:r>
          <a:r>
            <a:rPr lang="fr-CA" sz="3000" kern="1200" dirty="0"/>
            <a:t>présidait la conférence.</a:t>
          </a:r>
          <a:endParaRPr lang="en-US" sz="3000" kern="1200" dirty="0"/>
        </a:p>
      </dsp:txBody>
      <dsp:txXfrm>
        <a:off x="56543" y="1316512"/>
        <a:ext cx="10916864" cy="1045213"/>
      </dsp:txXfrm>
    </dsp:sp>
    <dsp:sp modelId="{CD446C48-9739-4AD7-8941-60B5A82D5ECF}">
      <dsp:nvSpPr>
        <dsp:cNvPr id="0" name=""/>
        <dsp:cNvSpPr/>
      </dsp:nvSpPr>
      <dsp:spPr>
        <a:xfrm>
          <a:off x="0" y="2504669"/>
          <a:ext cx="11029950" cy="1158299"/>
        </a:xfrm>
        <a:prstGeom prst="roundRect">
          <a:avLst/>
        </a:prstGeom>
        <a:solidFill>
          <a:schemeClr val="accent2">
            <a:hueOff val="3742897"/>
            <a:satOff val="5308"/>
            <a:lumOff val="1823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000" kern="1200" dirty="0"/>
            <a:t>Balfour était le ministre </a:t>
          </a:r>
          <a:r>
            <a:rPr lang="fr-CA" sz="3000" b="1" kern="1200" dirty="0">
              <a:solidFill>
                <a:schemeClr val="tx1"/>
              </a:solidFill>
            </a:rPr>
            <a:t>britannique</a:t>
          </a:r>
          <a:r>
            <a:rPr lang="fr-CA" sz="3000" kern="1200" dirty="0"/>
            <a:t> et </a:t>
          </a:r>
          <a:r>
            <a:rPr lang="fr-CA" sz="3000" b="1" kern="1200" dirty="0">
              <a:solidFill>
                <a:schemeClr val="tx1"/>
              </a:solidFill>
            </a:rPr>
            <a:t>l’ancien premier </a:t>
          </a:r>
          <a:r>
            <a:rPr lang="fr-CA" sz="3000" kern="1200" dirty="0"/>
            <a:t>ministre.</a:t>
          </a:r>
          <a:endParaRPr lang="en-US" sz="3000" kern="1200" dirty="0"/>
        </a:p>
      </dsp:txBody>
      <dsp:txXfrm>
        <a:off x="56543" y="2561212"/>
        <a:ext cx="10916864" cy="1045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EC2D4-F9CC-4C7B-85DE-6FABA36CFC5C}">
      <dsp:nvSpPr>
        <dsp:cNvPr id="0" name=""/>
        <dsp:cNvSpPr/>
      </dsp:nvSpPr>
      <dsp:spPr>
        <a:xfrm>
          <a:off x="0" y="38308"/>
          <a:ext cx="11029950" cy="11583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/>
            <a:t>« La </a:t>
          </a:r>
          <a:r>
            <a:rPr lang="fr-CA" sz="2200" b="1" kern="1200" dirty="0">
              <a:solidFill>
                <a:schemeClr val="tx1"/>
              </a:solidFill>
            </a:rPr>
            <a:t>pleine</a:t>
          </a:r>
          <a:r>
            <a:rPr lang="fr-CA" sz="2200" kern="1200" dirty="0"/>
            <a:t> autonomie </a:t>
          </a:r>
          <a:r>
            <a:rPr lang="fr-CA" sz="2200" b="1" kern="1200" dirty="0">
              <a:solidFill>
                <a:schemeClr val="tx1"/>
              </a:solidFill>
            </a:rPr>
            <a:t>juridique</a:t>
          </a:r>
          <a:r>
            <a:rPr lang="fr-CA" sz="2200" kern="1200" dirty="0"/>
            <a:t> [signifierait] que l’Acte de l’Amérique du Nord britannique de 1867 et les lois britanniques qui le modifient – ainsi que le </a:t>
          </a:r>
          <a:r>
            <a:rPr lang="fr-CA" sz="2200" b="1" kern="1200" dirty="0">
              <a:solidFill>
                <a:schemeClr val="tx1"/>
              </a:solidFill>
            </a:rPr>
            <a:t>pouvoir</a:t>
          </a:r>
          <a:r>
            <a:rPr lang="fr-CA" sz="2200" kern="1200" dirty="0"/>
            <a:t> de modifier ces lois – deviendraient des </a:t>
          </a:r>
          <a:r>
            <a:rPr lang="fr-CA" sz="2200" b="1" kern="1200" dirty="0">
              <a:solidFill>
                <a:schemeClr val="tx1"/>
              </a:solidFill>
            </a:rPr>
            <a:t>lois canadiennes</a:t>
          </a:r>
          <a:r>
            <a:rPr lang="fr-CA" sz="2200" kern="1200" dirty="0"/>
            <a:t>. »</a:t>
          </a:r>
          <a:endParaRPr lang="en-US" sz="2200" kern="1200" dirty="0"/>
        </a:p>
      </dsp:txBody>
      <dsp:txXfrm>
        <a:off x="56544" y="94852"/>
        <a:ext cx="10916862" cy="1045212"/>
      </dsp:txXfrm>
    </dsp:sp>
    <dsp:sp modelId="{201FD598-31A1-43B6-8580-93A9AF50A633}">
      <dsp:nvSpPr>
        <dsp:cNvPr id="0" name=""/>
        <dsp:cNvSpPr/>
      </dsp:nvSpPr>
      <dsp:spPr>
        <a:xfrm>
          <a:off x="0" y="1259969"/>
          <a:ext cx="11029950" cy="1158300"/>
        </a:xfrm>
        <a:prstGeom prst="roundRect">
          <a:avLst/>
        </a:prstGeom>
        <a:solidFill>
          <a:schemeClr val="accent2">
            <a:hueOff val="1871448"/>
            <a:satOff val="2654"/>
            <a:lumOff val="911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/>
            <a:t>« Une telle perspective a été une source de préoccupation pour le Canada, une fédération où les </a:t>
          </a:r>
          <a:r>
            <a:rPr lang="fr-CA" sz="2200" b="1" kern="1200" dirty="0">
              <a:solidFill>
                <a:schemeClr val="tx1"/>
              </a:solidFill>
            </a:rPr>
            <a:t>compétences </a:t>
          </a:r>
          <a:r>
            <a:rPr lang="fr-CA" sz="2200" kern="1200" dirty="0"/>
            <a:t>sont </a:t>
          </a:r>
          <a:r>
            <a:rPr lang="fr-CA" sz="2200" b="1" kern="1200" dirty="0">
              <a:solidFill>
                <a:schemeClr val="tx1"/>
              </a:solidFill>
            </a:rPr>
            <a:t>partagées</a:t>
          </a:r>
          <a:r>
            <a:rPr lang="fr-CA" sz="2200" kern="1200" dirty="0"/>
            <a:t>. »</a:t>
          </a:r>
          <a:endParaRPr lang="en-US" sz="2200" kern="1200" dirty="0"/>
        </a:p>
      </dsp:txBody>
      <dsp:txXfrm>
        <a:off x="56544" y="1316513"/>
        <a:ext cx="10916862" cy="1045212"/>
      </dsp:txXfrm>
    </dsp:sp>
    <dsp:sp modelId="{E3A40758-13F5-4B25-8E05-800C68D38F65}">
      <dsp:nvSpPr>
        <dsp:cNvPr id="0" name=""/>
        <dsp:cNvSpPr/>
      </dsp:nvSpPr>
      <dsp:spPr>
        <a:xfrm>
          <a:off x="0" y="2481629"/>
          <a:ext cx="11029950" cy="1158300"/>
        </a:xfrm>
        <a:prstGeom prst="roundRect">
          <a:avLst/>
        </a:prstGeom>
        <a:solidFill>
          <a:schemeClr val="accent2">
            <a:hueOff val="3742897"/>
            <a:satOff val="5308"/>
            <a:lumOff val="1823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/>
            <a:t>Le Canada </a:t>
          </a:r>
          <a:r>
            <a:rPr lang="fr-CA" sz="2200" b="1" kern="1200" dirty="0">
              <a:solidFill>
                <a:schemeClr val="tx1"/>
              </a:solidFill>
            </a:rPr>
            <a:t>n’</a:t>
          </a:r>
          <a:r>
            <a:rPr lang="fr-CA" sz="2200" kern="1200" dirty="0"/>
            <a:t>était </a:t>
          </a:r>
          <a:r>
            <a:rPr lang="fr-CA" sz="2200" b="1" kern="1200" dirty="0">
              <a:solidFill>
                <a:schemeClr val="tx1"/>
              </a:solidFill>
            </a:rPr>
            <a:t>pas</a:t>
          </a:r>
          <a:r>
            <a:rPr lang="fr-CA" sz="2200" kern="1200" dirty="0"/>
            <a:t> prêt à démêler les ramifications juridiques de la pleine autonomie.</a:t>
          </a:r>
          <a:endParaRPr lang="en-US" sz="2200" kern="1200" dirty="0"/>
        </a:p>
      </dsp:txBody>
      <dsp:txXfrm>
        <a:off x="56544" y="2538173"/>
        <a:ext cx="10916862" cy="1045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31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715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2944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734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060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350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439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801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732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490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380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373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A225C9B-755F-4F91-9681-5E07AFAA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0E6E93-F7F2-4E3A-94D9-01BB8966B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6" y="1773682"/>
            <a:ext cx="6518800" cy="360476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32CD2CD-6CF3-4EE9-A24A-A41D45DC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7517C-6019-4E59-BD19-3430ED8D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Bernard MT Condensed" panose="02050806060905020404" pitchFamily="18" charset="0"/>
              </a:rPr>
              <a:t>l’autonomie d’une nation</a:t>
            </a:r>
          </a:p>
        </p:txBody>
      </p:sp>
    </p:spTree>
    <p:extLst>
      <p:ext uri="{BB962C8B-B14F-4D97-AF65-F5344CB8AC3E}">
        <p14:creationId xmlns:p14="http://schemas.microsoft.com/office/powerpoint/2010/main" val="44178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D6B0-47CE-4BCB-B5BD-48E6CED3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EFF"/>
                </a:solidFill>
                <a:latin typeface="Bernard MT Condensed" panose="02050806060905020404" pitchFamily="18" charset="0"/>
              </a:rPr>
              <a:t>La </a:t>
            </a:r>
            <a:r>
              <a:rPr lang="en-US" sz="3600" dirty="0" err="1">
                <a:solidFill>
                  <a:srgbClr val="FFFEFF"/>
                </a:solidFill>
                <a:latin typeface="Bernard MT Condensed" panose="02050806060905020404" pitchFamily="18" charset="0"/>
              </a:rPr>
              <a:t>déclaration</a:t>
            </a:r>
            <a:r>
              <a:rPr lang="en-US" sz="3600" dirty="0">
                <a:solidFill>
                  <a:srgbClr val="FFFEFF"/>
                </a:solidFill>
                <a:latin typeface="Bernard MT Condensed" panose="02050806060905020404" pitchFamily="18" charset="0"/>
              </a:rPr>
              <a:t> Balfour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9D597B-FCA8-4510-A748-776DA4A78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148445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023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720DC-5B33-44AA-93B5-40859553F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71" y="888124"/>
            <a:ext cx="10656054" cy="662152"/>
          </a:xfrm>
        </p:spPr>
        <p:txBody>
          <a:bodyPr>
            <a:normAutofit/>
          </a:bodyPr>
          <a:lstStyle/>
          <a:p>
            <a:r>
              <a:rPr lang="fr-CA" sz="3600" dirty="0">
                <a:latin typeface="Bernard MT Condensed" panose="02050806060905020404" pitchFamily="18" charset="0"/>
              </a:rPr>
              <a:t>Qu’est-ce que la Déclaration Balfour a proclamé?</a:t>
            </a:r>
            <a:endParaRPr lang="en-US" sz="36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9BEB0-B8D7-4537-BFBA-3C4328BDB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921" y="1774278"/>
            <a:ext cx="9785966" cy="47954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sz="2400" dirty="0"/>
              <a:t>Elle a déclaré que la Grande-Bretagne et les </a:t>
            </a:r>
            <a:r>
              <a:rPr lang="fr-CA" sz="2400" b="1" dirty="0">
                <a:solidFill>
                  <a:srgbClr val="FF0000"/>
                </a:solidFill>
              </a:rPr>
              <a:t>dominions</a:t>
            </a:r>
            <a:r>
              <a:rPr lang="fr-CA" sz="2400" dirty="0"/>
              <a:t> du </a:t>
            </a:r>
            <a:r>
              <a:rPr lang="fr-CA" sz="2400" b="1" dirty="0">
                <a:solidFill>
                  <a:srgbClr val="FF0000"/>
                </a:solidFill>
              </a:rPr>
              <a:t>Canada</a:t>
            </a:r>
            <a:r>
              <a:rPr lang="fr-CA" sz="2400" dirty="0"/>
              <a:t>, l’Afrique du Sud, l’Australie, la Nouvelle-Zélande et l’État libre irlandais étaient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2400" dirty="0"/>
              <a:t>« Communautés </a:t>
            </a:r>
            <a:r>
              <a:rPr lang="fr-CA" sz="2400" b="1" dirty="0">
                <a:solidFill>
                  <a:srgbClr val="FF0000"/>
                </a:solidFill>
              </a:rPr>
              <a:t>autonomes</a:t>
            </a:r>
            <a:r>
              <a:rPr lang="fr-CA" sz="2400" dirty="0"/>
              <a:t> au sein de l’Empire britannique 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2400" dirty="0"/>
              <a:t>« </a:t>
            </a:r>
            <a:r>
              <a:rPr lang="fr-CA" sz="2400" b="1" dirty="0">
                <a:solidFill>
                  <a:srgbClr val="FF0000"/>
                </a:solidFill>
              </a:rPr>
              <a:t>Égalité</a:t>
            </a:r>
            <a:r>
              <a:rPr lang="fr-CA" sz="2400" dirty="0"/>
              <a:t> de statut 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2400" dirty="0"/>
              <a:t>« Ne se </a:t>
            </a:r>
            <a:r>
              <a:rPr lang="fr-CA" sz="2400" b="1" dirty="0">
                <a:solidFill>
                  <a:srgbClr val="FF0000"/>
                </a:solidFill>
              </a:rPr>
              <a:t>subordonnent</a:t>
            </a:r>
            <a:r>
              <a:rPr lang="fr-CA" sz="2400" dirty="0"/>
              <a:t> en aucune façon les uns aux autres dans quelque aspect que ce soit de leurs affaires </a:t>
            </a:r>
            <a:r>
              <a:rPr lang="fr-CA" sz="2400" b="1" dirty="0">
                <a:solidFill>
                  <a:srgbClr val="FF0000"/>
                </a:solidFill>
              </a:rPr>
              <a:t>intérieures</a:t>
            </a:r>
            <a:r>
              <a:rPr lang="fr-CA" sz="2400" dirty="0"/>
              <a:t> ou </a:t>
            </a:r>
            <a:r>
              <a:rPr lang="fr-CA" sz="2400" b="1" dirty="0">
                <a:solidFill>
                  <a:srgbClr val="FF0000"/>
                </a:solidFill>
              </a:rPr>
              <a:t>extérieures</a:t>
            </a:r>
            <a:r>
              <a:rPr lang="fr-CA" sz="2400" dirty="0"/>
              <a:t> 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2400" dirty="0"/>
              <a:t>« </a:t>
            </a:r>
            <a:r>
              <a:rPr lang="fr-CA" sz="2400" b="1" dirty="0">
                <a:solidFill>
                  <a:srgbClr val="FF0000"/>
                </a:solidFill>
              </a:rPr>
              <a:t>Unis</a:t>
            </a:r>
            <a:r>
              <a:rPr lang="fr-CA" sz="2400" dirty="0"/>
              <a:t> par leur </a:t>
            </a:r>
            <a:r>
              <a:rPr lang="fr-CA" sz="2400" b="1" dirty="0">
                <a:solidFill>
                  <a:srgbClr val="FF0000"/>
                </a:solidFill>
              </a:rPr>
              <a:t>allégeance</a:t>
            </a:r>
            <a:r>
              <a:rPr lang="fr-CA" sz="2400" dirty="0"/>
              <a:t> commune à la Couronne 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2400" dirty="0"/>
              <a:t>« </a:t>
            </a:r>
            <a:r>
              <a:rPr lang="fr-CA" sz="2400" b="1" dirty="0">
                <a:solidFill>
                  <a:srgbClr val="FF0000"/>
                </a:solidFill>
              </a:rPr>
              <a:t>Librement</a:t>
            </a:r>
            <a:r>
              <a:rPr lang="fr-CA" sz="2400" dirty="0"/>
              <a:t> associés en tant que membres du Commonwealth britannique des Nations ».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743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B8D99-D3A0-4941-89C7-20D9C489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fr-CA" dirty="0">
                <a:latin typeface="Bernard MT Condensed" panose="02050806060905020404" pitchFamily="18" charset="0"/>
              </a:rPr>
              <a:t>La signification de la Déclaration Balfour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2AC032-39B9-4C6C-8EB9-D7161393E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9" r="-1" b="1010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B24F9-B1D5-449A-BE76-CDEB212A7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>
            <a:normAutofit/>
          </a:bodyPr>
          <a:lstStyle/>
          <a:p>
            <a:r>
              <a:rPr lang="fr-CA" sz="2400" b="1" dirty="0"/>
              <a:t>C’était une façon </a:t>
            </a:r>
            <a:r>
              <a:rPr lang="fr-CA" sz="2400" b="1" dirty="0">
                <a:solidFill>
                  <a:srgbClr val="FF0000"/>
                </a:solidFill>
              </a:rPr>
              <a:t>officielle</a:t>
            </a:r>
            <a:r>
              <a:rPr lang="fr-CA" sz="2400" b="1" dirty="0"/>
              <a:t> de dire que le Canada et les dominions étaient </a:t>
            </a:r>
            <a:r>
              <a:rPr lang="fr-CA" sz="2400" b="1" dirty="0">
                <a:solidFill>
                  <a:srgbClr val="FF0000"/>
                </a:solidFill>
              </a:rPr>
              <a:t>égaux</a:t>
            </a:r>
            <a:r>
              <a:rPr lang="fr-CA" sz="2400" b="1" dirty="0"/>
              <a:t> à la Grande-Bretagne.</a:t>
            </a:r>
          </a:p>
          <a:p>
            <a:r>
              <a:rPr lang="fr-CA" sz="2400" b="1" dirty="0"/>
              <a:t>Elle a mené à la </a:t>
            </a:r>
            <a:r>
              <a:rPr lang="fr-CA" sz="2400" b="1" dirty="0">
                <a:solidFill>
                  <a:srgbClr val="FF0000"/>
                </a:solidFill>
              </a:rPr>
              <a:t>création</a:t>
            </a:r>
            <a:r>
              <a:rPr lang="fr-CA" sz="2400" b="1" dirty="0"/>
              <a:t> de nombreuses </a:t>
            </a:r>
            <a:r>
              <a:rPr lang="fr-CA" sz="2400" b="1" dirty="0">
                <a:solidFill>
                  <a:srgbClr val="FF0000"/>
                </a:solidFill>
              </a:rPr>
              <a:t>ambassades</a:t>
            </a:r>
            <a:r>
              <a:rPr lang="fr-CA" sz="2400" b="1" dirty="0"/>
              <a:t> canadiennes dans le monde.</a:t>
            </a:r>
          </a:p>
          <a:p>
            <a:r>
              <a:rPr lang="fr-CA" sz="2400" b="1" dirty="0"/>
              <a:t>Ils sont devenus des </a:t>
            </a:r>
            <a:r>
              <a:rPr lang="fr-CA" sz="2400" b="1" dirty="0">
                <a:solidFill>
                  <a:srgbClr val="FF0000"/>
                </a:solidFill>
              </a:rPr>
              <a:t>symboles</a:t>
            </a:r>
            <a:r>
              <a:rPr lang="fr-CA" sz="2400" b="1" dirty="0"/>
              <a:t> de l’</a:t>
            </a:r>
            <a:r>
              <a:rPr lang="fr-CA" sz="2400" b="1" dirty="0">
                <a:solidFill>
                  <a:srgbClr val="FF0000"/>
                </a:solidFill>
              </a:rPr>
              <a:t>indépendance</a:t>
            </a:r>
            <a:r>
              <a:rPr lang="fr-CA" sz="2400" b="1" dirty="0"/>
              <a:t> du Canada.</a:t>
            </a:r>
          </a:p>
          <a:p>
            <a:r>
              <a:rPr lang="fr-CA" sz="2400" b="1" dirty="0"/>
              <a:t>Cela a mené au </a:t>
            </a:r>
            <a:r>
              <a:rPr lang="fr-CA" sz="2400" b="1" dirty="0">
                <a:solidFill>
                  <a:srgbClr val="FF0000"/>
                </a:solidFill>
              </a:rPr>
              <a:t>Statut</a:t>
            </a:r>
            <a:r>
              <a:rPr lang="fr-CA" sz="2400" b="1" dirty="0"/>
              <a:t> de </a:t>
            </a:r>
            <a:r>
              <a:rPr lang="fr-CA" sz="2400" b="1" dirty="0">
                <a:solidFill>
                  <a:srgbClr val="FF0000"/>
                </a:solidFill>
              </a:rPr>
              <a:t>Westminster</a:t>
            </a:r>
            <a:r>
              <a:rPr lang="fr-CA" sz="2400" b="1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0015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071F112-8AD7-4A1F-AA37-46A9FA4AE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7FDEACF-2AAE-46E8-BC30-7EAA0A995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5661D-E5AA-42CF-ADAF-B9F11005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ernard MT Condensed" panose="02050806060905020404" pitchFamily="18" charset="0"/>
              </a:rPr>
              <a:t>Le </a:t>
            </a:r>
            <a:r>
              <a:rPr lang="en-US" sz="4000" dirty="0" err="1">
                <a:latin typeface="Bernard MT Condensed" panose="02050806060905020404" pitchFamily="18" charset="0"/>
              </a:rPr>
              <a:t>statut</a:t>
            </a:r>
            <a:r>
              <a:rPr lang="en-US" sz="4000" dirty="0">
                <a:latin typeface="Bernard MT Condensed" panose="02050806060905020404" pitchFamily="18" charset="0"/>
              </a:rPr>
              <a:t> de Westminster</a:t>
            </a:r>
          </a:p>
        </p:txBody>
      </p:sp>
      <p:pic>
        <p:nvPicPr>
          <p:cNvPr id="2050" name="Picture 2" descr="Image result for the statute of westminster 1931">
            <a:extLst>
              <a:ext uri="{FF2B5EF4-FFF2-40B4-BE49-F238E27FC236}">
                <a16:creationId xmlns:a16="http://schemas.microsoft.com/office/drawing/2014/main" id="{9ED95053-66EA-4731-8298-ECADDE1DC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547" y="2037347"/>
            <a:ext cx="2845090" cy="284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5C5C8-5275-40C4-8D2D-8D40F06B2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045683"/>
          </a:xfrm>
        </p:spPr>
        <p:txBody>
          <a:bodyPr>
            <a:normAutofit/>
          </a:bodyPr>
          <a:lstStyle/>
          <a:p>
            <a:r>
              <a:rPr lang="fr-CA" sz="2400" b="1" dirty="0"/>
              <a:t>C’est une </a:t>
            </a:r>
            <a:r>
              <a:rPr lang="fr-CA" sz="2400" b="1" dirty="0">
                <a:solidFill>
                  <a:srgbClr val="FF0000"/>
                </a:solidFill>
              </a:rPr>
              <a:t>loi britannique </a:t>
            </a:r>
            <a:r>
              <a:rPr lang="fr-CA" sz="2400" b="1" dirty="0"/>
              <a:t>qui a été ratifiée le 11 décembre </a:t>
            </a:r>
            <a:r>
              <a:rPr lang="fr-CA" sz="2400" b="1" dirty="0">
                <a:solidFill>
                  <a:srgbClr val="FF0000"/>
                </a:solidFill>
              </a:rPr>
              <a:t>1931</a:t>
            </a:r>
            <a:r>
              <a:rPr lang="fr-CA" sz="2400" b="1" dirty="0"/>
              <a:t>.</a:t>
            </a:r>
          </a:p>
          <a:p>
            <a:r>
              <a:rPr lang="fr-CA" sz="2400" b="1" dirty="0"/>
              <a:t>La Loi « </a:t>
            </a:r>
            <a:r>
              <a:rPr lang="fr-CA" sz="2400" b="1" dirty="0">
                <a:solidFill>
                  <a:srgbClr val="FF0000"/>
                </a:solidFill>
              </a:rPr>
              <a:t>interdisait</a:t>
            </a:r>
            <a:r>
              <a:rPr lang="fr-CA" sz="2400" b="1" dirty="0"/>
              <a:t> au Parlement britannique de déclarer </a:t>
            </a:r>
            <a:r>
              <a:rPr lang="fr-CA" sz="2400" b="1" dirty="0">
                <a:solidFill>
                  <a:srgbClr val="FF0000"/>
                </a:solidFill>
              </a:rPr>
              <a:t>toute</a:t>
            </a:r>
            <a:r>
              <a:rPr lang="fr-CA" sz="2400" b="1" dirty="0"/>
              <a:t> loi </a:t>
            </a:r>
            <a:r>
              <a:rPr lang="fr-CA" sz="2400" b="1" dirty="0">
                <a:solidFill>
                  <a:srgbClr val="FF0000"/>
                </a:solidFill>
              </a:rPr>
              <a:t>inconstitutionnelle</a:t>
            </a:r>
            <a:r>
              <a:rPr lang="fr-CA" sz="2400" b="1" dirty="0"/>
              <a:t> adoptée par le Parlement canadien, </a:t>
            </a:r>
            <a:r>
              <a:rPr lang="fr-CA" sz="2400" b="1" dirty="0">
                <a:solidFill>
                  <a:srgbClr val="FF0000"/>
                </a:solidFill>
              </a:rPr>
              <a:t>sauf</a:t>
            </a:r>
            <a:r>
              <a:rPr lang="fr-CA" sz="2400" b="1" dirty="0"/>
              <a:t> les lois </a:t>
            </a:r>
            <a:r>
              <a:rPr lang="fr-CA" sz="2400" b="1" dirty="0">
                <a:solidFill>
                  <a:srgbClr val="FF0000"/>
                </a:solidFill>
              </a:rPr>
              <a:t>modifiant</a:t>
            </a:r>
            <a:r>
              <a:rPr lang="fr-CA" sz="2400" b="1" dirty="0"/>
              <a:t> l’Acte de l’Amérique du Nord britannique.</a:t>
            </a:r>
          </a:p>
          <a:p>
            <a:r>
              <a:rPr lang="fr-CA" sz="2400" b="1" dirty="0"/>
              <a:t>Ce fut un grand pas </a:t>
            </a:r>
            <a:r>
              <a:rPr lang="fr-CA" sz="2400" b="1" dirty="0">
                <a:solidFill>
                  <a:srgbClr val="FF0000"/>
                </a:solidFill>
              </a:rPr>
              <a:t>vers</a:t>
            </a:r>
            <a:r>
              <a:rPr lang="fr-CA" sz="2400" b="1" dirty="0"/>
              <a:t> l’</a:t>
            </a:r>
            <a:r>
              <a:rPr lang="fr-CA" sz="2400" b="1" dirty="0">
                <a:solidFill>
                  <a:srgbClr val="FF0000"/>
                </a:solidFill>
              </a:rPr>
              <a:t>indépendance</a:t>
            </a:r>
            <a:r>
              <a:rPr lang="fr-CA" sz="2400" b="1" dirty="0"/>
              <a:t> du Canada par rapport à la Grande-Bretagne.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684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8375-03A9-4F91-9B0D-DBCB4E8D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59" y="491637"/>
            <a:ext cx="11029616" cy="1013800"/>
          </a:xfrm>
        </p:spPr>
        <p:txBody>
          <a:bodyPr>
            <a:normAutofit/>
          </a:bodyPr>
          <a:lstStyle/>
          <a:p>
            <a:r>
              <a:rPr lang="fr-CA" sz="3600" dirty="0">
                <a:solidFill>
                  <a:srgbClr val="FFFEFF"/>
                </a:solidFill>
                <a:latin typeface="Bernard MT Condensed" panose="02050806060905020404" pitchFamily="18" charset="0"/>
              </a:rPr>
              <a:t>Pourquoi y avait-il une clause restrictive dans le Statut?</a:t>
            </a:r>
            <a:endParaRPr lang="en-US" sz="3600" dirty="0">
              <a:solidFill>
                <a:srgbClr val="FFFEFF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518825-DB5E-4D34-8FCF-CD9B727D74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408664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831314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333</Words>
  <Application>Microsoft Office PowerPoint</Application>
  <PresentationFormat>Grand écran</PresentationFormat>
  <Paragraphs>25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Bernard MT Condensed</vt:lpstr>
      <vt:lpstr>Gill Sans MT</vt:lpstr>
      <vt:lpstr>Wingdings</vt:lpstr>
      <vt:lpstr>Wingdings 2</vt:lpstr>
      <vt:lpstr>Dividende</vt:lpstr>
      <vt:lpstr>l’autonomie d’une nation</vt:lpstr>
      <vt:lpstr>La déclaration Balfour </vt:lpstr>
      <vt:lpstr>Qu’est-ce que la Déclaration Balfour a proclamé?</vt:lpstr>
      <vt:lpstr>La signification de la Déclaration Balfour</vt:lpstr>
      <vt:lpstr>Le statut de Westminster</vt:lpstr>
      <vt:lpstr>Pourquoi y avait-il une clause restrictive dans le Statut?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l’autonomie d’une nation</dc:title>
  <dc:creator>Christine Lagrandeur</dc:creator>
  <cp:lastModifiedBy>Christine Lagrandeur</cp:lastModifiedBy>
  <cp:revision>4</cp:revision>
  <dcterms:created xsi:type="dcterms:W3CDTF">2019-07-14T13:27:37Z</dcterms:created>
  <dcterms:modified xsi:type="dcterms:W3CDTF">2020-02-28T16:04:27Z</dcterms:modified>
</cp:coreProperties>
</file>