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66" r:id="rId5"/>
    <p:sldId id="256" r:id="rId6"/>
    <p:sldId id="257" r:id="rId7"/>
    <p:sldId id="273" r:id="rId8"/>
    <p:sldId id="258" r:id="rId9"/>
    <p:sldId id="275" r:id="rId10"/>
    <p:sldId id="259" r:id="rId11"/>
    <p:sldId id="260" r:id="rId12"/>
    <p:sldId id="270" r:id="rId13"/>
    <p:sldId id="262" r:id="rId14"/>
    <p:sldId id="269" r:id="rId15"/>
    <p:sldId id="274" r:id="rId16"/>
    <p:sldId id="278" r:id="rId17"/>
    <p:sldId id="281" r:id="rId18"/>
    <p:sldId id="276" r:id="rId19"/>
    <p:sldId id="277" r:id="rId20"/>
    <p:sldId id="279" r:id="rId21"/>
    <p:sldId id="280" r:id="rId2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74" autoAdjust="0"/>
  </p:normalViewPr>
  <p:slideViewPr>
    <p:cSldViewPr snapToGrid="0" showGuides="1">
      <p:cViewPr varScale="1">
        <p:scale>
          <a:sx n="67" d="100"/>
          <a:sy n="67" d="100"/>
        </p:scale>
        <p:origin x="644" y="48"/>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041F2E-D5F6-4F97-9A5D-B26B6DC6D3A5}" type="datetime1">
              <a:rPr lang="fr-FR" smtClean="0"/>
              <a:t>14/07/2019</a:t>
            </a:fld>
            <a:endParaRPr lang="fr-FR" dirty="0"/>
          </a:p>
        </p:txBody>
      </p:sp>
      <p:sp>
        <p:nvSpPr>
          <p:cNvPr id="4" name="Espace réservé du pied de page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022FEE5-93F6-4794-9247-D82E88608B7E}" type="slidenum">
              <a:rPr lang="fr-FR" smtClean="0"/>
              <a:t>‹N°›</a:t>
            </a:fld>
            <a:endParaRPr lang="fr-FR" dirty="0"/>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6AA2D-5244-4504-A41E-83FB70CE5ACA}" type="datetime1">
              <a:rPr lang="fr-FR" smtClean="0"/>
              <a:pPr/>
              <a:t>14/07/2019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fr-FR" noProof="0" smtClean="0"/>
              <a:t>‹N°›</a:t>
            </a:fld>
            <a:endParaRPr lang="fr-FR"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1</a:t>
            </a:fld>
            <a:endParaRPr lang="fr-FR" dirty="0"/>
          </a:p>
        </p:txBody>
      </p:sp>
    </p:spTree>
    <p:extLst>
      <p:ext uri="{BB962C8B-B14F-4D97-AF65-F5344CB8AC3E}">
        <p14:creationId xmlns:p14="http://schemas.microsoft.com/office/powerpoint/2010/main" val="1205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2</a:t>
            </a:fld>
            <a:endParaRPr lang="fr-FR" dirty="0"/>
          </a:p>
        </p:txBody>
      </p:sp>
    </p:spTree>
    <p:extLst>
      <p:ext uri="{BB962C8B-B14F-4D97-AF65-F5344CB8AC3E}">
        <p14:creationId xmlns:p14="http://schemas.microsoft.com/office/powerpoint/2010/main" val="289851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3</a:t>
            </a:fld>
            <a:endParaRPr lang="fr-FR" dirty="0"/>
          </a:p>
        </p:txBody>
      </p:sp>
    </p:spTree>
    <p:extLst>
      <p:ext uri="{BB962C8B-B14F-4D97-AF65-F5344CB8AC3E}">
        <p14:creationId xmlns:p14="http://schemas.microsoft.com/office/powerpoint/2010/main" val="208175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5</a:t>
            </a:fld>
            <a:endParaRPr lang="fr-FR" dirty="0"/>
          </a:p>
        </p:txBody>
      </p:sp>
    </p:spTree>
    <p:extLst>
      <p:ext uri="{BB962C8B-B14F-4D97-AF65-F5344CB8AC3E}">
        <p14:creationId xmlns:p14="http://schemas.microsoft.com/office/powerpoint/2010/main" val="25367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7</a:t>
            </a:fld>
            <a:endParaRPr lang="fr-FR" dirty="0"/>
          </a:p>
        </p:txBody>
      </p:sp>
    </p:spTree>
    <p:extLst>
      <p:ext uri="{BB962C8B-B14F-4D97-AF65-F5344CB8AC3E}">
        <p14:creationId xmlns:p14="http://schemas.microsoft.com/office/powerpoint/2010/main" val="328701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8</a:t>
            </a:fld>
            <a:endParaRPr lang="fr-FR" dirty="0"/>
          </a:p>
        </p:txBody>
      </p:sp>
    </p:spTree>
    <p:extLst>
      <p:ext uri="{BB962C8B-B14F-4D97-AF65-F5344CB8AC3E}">
        <p14:creationId xmlns:p14="http://schemas.microsoft.com/office/powerpoint/2010/main" val="394444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9</a:t>
            </a:fld>
            <a:endParaRPr lang="fr-FR" dirty="0"/>
          </a:p>
        </p:txBody>
      </p:sp>
    </p:spTree>
    <p:extLst>
      <p:ext uri="{BB962C8B-B14F-4D97-AF65-F5344CB8AC3E}">
        <p14:creationId xmlns:p14="http://schemas.microsoft.com/office/powerpoint/2010/main" val="124868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10</a:t>
            </a:fld>
            <a:endParaRPr lang="fr-FR" dirty="0"/>
          </a:p>
        </p:txBody>
      </p:sp>
    </p:spTree>
    <p:extLst>
      <p:ext uri="{BB962C8B-B14F-4D97-AF65-F5344CB8AC3E}">
        <p14:creationId xmlns:p14="http://schemas.microsoft.com/office/powerpoint/2010/main" val="18837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53D78A92-0141-4330-8F3E-FAADFAC23844}" type="slidenum">
              <a:rPr lang="fr-FR" smtClean="0"/>
              <a:t>11</a:t>
            </a:fld>
            <a:endParaRPr lang="fr-FR" dirty="0"/>
          </a:p>
        </p:txBody>
      </p:sp>
    </p:spTree>
    <p:extLst>
      <p:ext uri="{BB962C8B-B14F-4D97-AF65-F5344CB8AC3E}">
        <p14:creationId xmlns:p14="http://schemas.microsoft.com/office/powerpoint/2010/main" val="428493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fr-FR" noProof="0" dirty="0"/>
              <a:t>PRÉSENTATION</a:t>
            </a:r>
            <a:br>
              <a:rPr lang="fr-FR" noProof="0" dirty="0"/>
            </a:br>
            <a:r>
              <a:rPr lang="fr-FR" noProof="0" dirty="0"/>
              <a:t>TITRE    </a:t>
            </a:r>
          </a:p>
        </p:txBody>
      </p:sp>
      <p:sp>
        <p:nvSpPr>
          <p:cNvPr id="23" name="Espace réservé du texte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rtlCol="0">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Mois</a:t>
            </a:r>
            <a:br>
              <a:rPr lang="fr-FR" noProof="0" dirty="0"/>
            </a:br>
            <a:r>
              <a:rPr lang="fr-FR" noProof="0" dirty="0"/>
              <a:t>20XX</a:t>
            </a:r>
          </a:p>
        </p:txBody>
      </p:sp>
      <p:sp>
        <p:nvSpPr>
          <p:cNvPr id="28" name="Forme libre : Form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noProof="0" dirty="0"/>
          </a:p>
        </p:txBody>
      </p:sp>
      <p:sp>
        <p:nvSpPr>
          <p:cNvPr id="29" name="Forme libre : Form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0" name="Forme libre : Form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fr-FR" noProof="0" dirty="0"/>
          </a:p>
        </p:txBody>
      </p:sp>
      <p:sp>
        <p:nvSpPr>
          <p:cNvPr id="32" name="Forme libre : Form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34" name="Forme libre : Form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fr-FR" noProof="0" dirty="0"/>
          </a:p>
        </p:txBody>
      </p:sp>
      <p:sp>
        <p:nvSpPr>
          <p:cNvPr id="36" name="Espace réservé du texte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rtlCol="0">
            <a:normAutofit/>
          </a:bodyPr>
          <a:lstStyle>
            <a:lvl1pPr marL="0" indent="0">
              <a:buNone/>
              <a:defRPr sz="2800" b="1" i="0"/>
            </a:lvl1pPr>
          </a:lstStyle>
          <a:p>
            <a:pPr lvl="0" rtl="0"/>
            <a:r>
              <a:rPr lang="fr-FR" noProof="0" dirty="0"/>
              <a:t>Présentation</a:t>
            </a:r>
            <a:br>
              <a:rPr lang="fr-FR" noProof="0" dirty="0"/>
            </a:br>
            <a:r>
              <a:rPr lang="fr-FR" noProof="0" dirty="0"/>
              <a:t>Slogan</a:t>
            </a:r>
          </a:p>
        </p:txBody>
      </p:sp>
      <p:sp>
        <p:nvSpPr>
          <p:cNvPr id="40" name="Graphisme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fr-FR" noProof="0" dirty="0"/>
          </a:p>
        </p:txBody>
      </p:sp>
      <p:sp>
        <p:nvSpPr>
          <p:cNvPr id="12" name="Graphisme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fr-FR" noProof="0" dirty="0"/>
          </a:p>
        </p:txBody>
      </p:sp>
      <p:sp>
        <p:nvSpPr>
          <p:cNvPr id="21" name="Espace réservé d’image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remerciements">
    <p:spTree>
      <p:nvGrpSpPr>
        <p:cNvPr id="1" name=""/>
        <p:cNvGrpSpPr/>
        <p:nvPr/>
      </p:nvGrpSpPr>
      <p:grpSpPr>
        <a:xfrm>
          <a:off x="0" y="0"/>
          <a:ext cx="0" cy="0"/>
          <a:chOff x="0" y="0"/>
          <a:chExt cx="0" cy="0"/>
        </a:xfrm>
      </p:grpSpPr>
      <p:sp>
        <p:nvSpPr>
          <p:cNvPr id="26" name="Espace réservé d’image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rtlCol="0"/>
          <a:lstStyle>
            <a:lvl1pPr>
              <a:defRPr/>
            </a:lvl1pPr>
          </a:lstStyle>
          <a:p>
            <a:pPr rtl="0"/>
            <a:r>
              <a:rPr lang="fr-FR" noProof="0" dirty="0"/>
              <a:t>MERCI !</a:t>
            </a:r>
          </a:p>
        </p:txBody>
      </p:sp>
      <p:sp>
        <p:nvSpPr>
          <p:cNvPr id="12" name="Forme libre : Form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pPr rtl="0"/>
            <a:endParaRPr lang="fr-FR" noProof="0" dirty="0"/>
          </a:p>
        </p:txBody>
      </p:sp>
      <p:sp>
        <p:nvSpPr>
          <p:cNvPr id="16" name="Forme libre : Form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pPr rtl="0"/>
            <a:endParaRPr lang="fr-FR" noProof="0" dirty="0"/>
          </a:p>
        </p:txBody>
      </p:sp>
      <p:sp>
        <p:nvSpPr>
          <p:cNvPr id="19" name="Espace réservé du texte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rtlCol="0">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David Beaulieu</a:t>
            </a:r>
          </a:p>
        </p:txBody>
      </p:sp>
      <p:sp>
        <p:nvSpPr>
          <p:cNvPr id="20" name="Espace réservé du texte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Téléphone :</a:t>
            </a:r>
          </a:p>
        </p:txBody>
      </p:sp>
      <p:sp>
        <p:nvSpPr>
          <p:cNvPr id="21" name="Espace réservé du texte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0623456789</a:t>
            </a:r>
          </a:p>
        </p:txBody>
      </p:sp>
      <p:sp>
        <p:nvSpPr>
          <p:cNvPr id="22" name="Espace réservé du texte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E-mail :</a:t>
            </a:r>
          </a:p>
        </p:txBody>
      </p:sp>
      <p:sp>
        <p:nvSpPr>
          <p:cNvPr id="23" name="Espace réservé du texte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dirty="0"/>
              <a:t>BEAULIEU@EXAMPLE.COM</a:t>
            </a:r>
          </a:p>
        </p:txBody>
      </p:sp>
      <p:sp>
        <p:nvSpPr>
          <p:cNvPr id="3" name="Graphisme 23">
            <a:extLst>
              <a:ext uri="{FF2B5EF4-FFF2-40B4-BE49-F238E27FC236}">
                <a16:creationId xmlns:a16="http://schemas.microsoft.com/office/drawing/2014/main" id="{7E62A657-0B76-4081-A698-3C47F1AFC78E}"/>
              </a:ext>
            </a:extLst>
          </p:cNvPr>
          <p:cNvSpPr/>
          <p:nvPr/>
        </p:nvSpPr>
        <p:spPr>
          <a:xfrm>
            <a:off x="900978" y="1561556"/>
            <a:ext cx="194400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pPr rtl="0"/>
            <a:endParaRPr lang="fr-FR" noProof="0" dirty="0"/>
          </a:p>
        </p:txBody>
      </p:sp>
      <p:sp>
        <p:nvSpPr>
          <p:cNvPr id="25" name="Forme libre : Form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fr-FR" noProof="0" dirty="0"/>
              <a:t>PRÉSENTATION</a:t>
            </a:r>
            <a:br>
              <a:rPr lang="fr-FR" noProof="0" dirty="0"/>
            </a:br>
            <a:r>
              <a:rPr lang="fr-FR" noProof="0" dirty="0"/>
              <a:t>TITRE    </a:t>
            </a:r>
          </a:p>
        </p:txBody>
      </p:sp>
      <p:sp>
        <p:nvSpPr>
          <p:cNvPr id="28" name="Forme libre : Form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noProof="0" dirty="0"/>
          </a:p>
        </p:txBody>
      </p:sp>
      <p:sp>
        <p:nvSpPr>
          <p:cNvPr id="29" name="Forme libre : Form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0" name="Forme libre : Form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fr-FR" noProof="0" dirty="0"/>
          </a:p>
        </p:txBody>
      </p:sp>
      <p:sp>
        <p:nvSpPr>
          <p:cNvPr id="32" name="Forme libre : Form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34" name="Forme libre : Form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fr-FR" noProof="0" dirty="0"/>
          </a:p>
        </p:txBody>
      </p:sp>
      <p:sp>
        <p:nvSpPr>
          <p:cNvPr id="40" name="Graphisme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fr-FR" noProof="0" dirty="0"/>
          </a:p>
        </p:txBody>
      </p:sp>
      <p:sp>
        <p:nvSpPr>
          <p:cNvPr id="12" name="Graphisme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fr-FR" noProof="0" dirty="0"/>
          </a:p>
        </p:txBody>
      </p:sp>
      <p:sp>
        <p:nvSpPr>
          <p:cNvPr id="15" name="Sous-titr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rtl="0"/>
            <a:r>
              <a:rPr lang="fr-FR" noProof="0"/>
              <a:t>Modifiez le style des sous-titres du masque</a:t>
            </a:r>
            <a:endParaRPr lang="fr-FR" noProof="0"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34" name="Ovale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Graphisme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10" name="Forme libre : Form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fr-FR" noProof="0" dirty="0"/>
          </a:p>
        </p:txBody>
      </p:sp>
      <p:sp>
        <p:nvSpPr>
          <p:cNvPr id="25" name="Forme libre : Form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fr-FR" noProof="0" dirty="0"/>
              <a:t>DIAPOSITIVE DE SÉPARATION</a:t>
            </a:r>
          </a:p>
        </p:txBody>
      </p:sp>
      <p:sp>
        <p:nvSpPr>
          <p:cNvPr id="3" name="Sous-titr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24" name="Graphisme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9" name="Forme libre : Form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fr-FR" noProof="0" dirty="0"/>
          </a:p>
        </p:txBody>
      </p:sp>
      <p:sp>
        <p:nvSpPr>
          <p:cNvPr id="38" name="Forme libre : Form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6" name="Forme libre : Form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0" name="Forme libre : Form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7" name="Espace réservé de la date 6">
            <a:extLst>
              <a:ext uri="{FF2B5EF4-FFF2-40B4-BE49-F238E27FC236}">
                <a16:creationId xmlns:a16="http://schemas.microsoft.com/office/drawing/2014/main" id="{B7EF9C60-0FED-4965-A9BC-CE69886A38CA}"/>
              </a:ext>
            </a:extLst>
          </p:cNvPr>
          <p:cNvSpPr>
            <a:spLocks noGrp="1"/>
          </p:cNvSpPr>
          <p:nvPr>
            <p:ph type="dt" sz="half" idx="10"/>
          </p:nvPr>
        </p:nvSpPr>
        <p:spPr/>
        <p:txBody>
          <a:bodyPr rtlCol="0"/>
          <a:lstStyle/>
          <a:p>
            <a:pPr rtl="0"/>
            <a:r>
              <a:rPr lang="fr-FR" noProof="0" dirty="0"/>
              <a:t>JJ.MM.20XX</a:t>
            </a:r>
          </a:p>
        </p:txBody>
      </p:sp>
      <p:sp>
        <p:nvSpPr>
          <p:cNvPr id="8" name="Espace réservé du pied de page 7">
            <a:extLst>
              <a:ext uri="{FF2B5EF4-FFF2-40B4-BE49-F238E27FC236}">
                <a16:creationId xmlns:a16="http://schemas.microsoft.com/office/drawing/2014/main" id="{239F2410-4015-48DB-BB4D-B5944D8C16B7}"/>
              </a:ext>
            </a:extLst>
          </p:cNvPr>
          <p:cNvSpPr>
            <a:spLocks noGrp="1"/>
          </p:cNvSpPr>
          <p:nvPr>
            <p:ph type="ftr" sz="quarter" idx="11"/>
          </p:nvPr>
        </p:nvSpPr>
        <p:spPr/>
        <p:txBody>
          <a:bodyPr rtlCol="0"/>
          <a:lstStyle/>
          <a:p>
            <a:pPr rtl="0"/>
            <a:r>
              <a:rPr lang="fr-FR" noProof="0" dirty="0"/>
              <a:t>AJOUTER UN PIED DE PAGE</a:t>
            </a:r>
          </a:p>
        </p:txBody>
      </p:sp>
      <p:sp>
        <p:nvSpPr>
          <p:cNvPr id="11" name="Espace réservé du numéro de diapositive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rtlCol="0"/>
          <a:lstStyle/>
          <a:p>
            <a:pPr rtl="0"/>
            <a:fld id="{D495E168-DA5E-4888-8D8A-92B118324C14}" type="slidenum">
              <a:rPr lang="fr-FR" noProof="0" smtClean="0"/>
              <a:pPr rtl="0"/>
              <a:t>‹N°›</a:t>
            </a:fld>
            <a:endParaRPr lang="fr-FR" noProof="0"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18" name="Espace réservé du contenu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Titr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
        <p:nvSpPr>
          <p:cNvPr id="20" name="Graphisme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7" name="Titr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
        <p:nvSpPr>
          <p:cNvPr id="20" name="Graphisme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17" name="Espace réservé du texte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19" name="Espace réservé du contenu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1" name="Espace réservé du texte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22" name="Espace réservé du contenu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7" name="Titr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
        <p:nvSpPr>
          <p:cNvPr id="20" name="Graphisme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23" name="Espace réservé du contenu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4" name="Espace réservé du contenu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57" name="Espace réservé d’image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Graphisme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38" name="Forme libre : Form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3" name="Graphisme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fr-FR" noProof="0" dirty="0"/>
          </a:p>
        </p:txBody>
      </p:sp>
      <p:sp>
        <p:nvSpPr>
          <p:cNvPr id="19" name="Titr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fr-FR" noProof="0"/>
              <a:t>Modifiez le style du titre</a:t>
            </a:r>
            <a:endParaRPr lang="fr-FR" noProof="0" dirty="0"/>
          </a:p>
        </p:txBody>
      </p:sp>
      <p:sp>
        <p:nvSpPr>
          <p:cNvPr id="20" name="Espace réservé du texte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Graphisme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38" name="Forme libre : Form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3" name="Graphisme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fr-FR" noProof="0" dirty="0"/>
          </a:p>
        </p:txBody>
      </p:sp>
      <p:sp>
        <p:nvSpPr>
          <p:cNvPr id="19" name="Titr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fr-FR" noProof="0"/>
              <a:t>Modifiez le style du titre</a:t>
            </a:r>
            <a:endParaRPr lang="fr-FR" noProof="0" dirty="0"/>
          </a:p>
        </p:txBody>
      </p:sp>
      <p:sp>
        <p:nvSpPr>
          <p:cNvPr id="20" name="Espace réservé du texte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Cliquez pour modifier les styles du texte du masque</a:t>
            </a:r>
          </a:p>
        </p:txBody>
      </p:sp>
      <p:sp>
        <p:nvSpPr>
          <p:cNvPr id="14" name="Espace réservé du contenu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18" name="Graphisme 19">
            <a:extLst>
              <a:ext uri="{FF2B5EF4-FFF2-40B4-BE49-F238E27FC236}">
                <a16:creationId xmlns:a16="http://schemas.microsoft.com/office/drawing/2014/main" id="{436C4D92-1746-4D54-8232-468DFF66CF79}"/>
              </a:ext>
            </a:extLst>
          </p:cNvPr>
          <p:cNvSpPr/>
          <p:nvPr userDrawn="1"/>
        </p:nvSpPr>
        <p:spPr>
          <a:xfrm>
            <a:off x="838200" y="1492524"/>
            <a:ext cx="6228000"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19" name="Titr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grpSp>
        <p:nvGrpSpPr>
          <p:cNvPr id="41" name="Graphisme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avec image">
    <p:spTree>
      <p:nvGrpSpPr>
        <p:cNvPr id="1" name=""/>
        <p:cNvGrpSpPr/>
        <p:nvPr/>
      </p:nvGrpSpPr>
      <p:grpSpPr>
        <a:xfrm>
          <a:off x="0" y="0"/>
          <a:ext cx="0" cy="0"/>
          <a:chOff x="0" y="0"/>
          <a:chExt cx="0" cy="0"/>
        </a:xfrm>
      </p:grpSpPr>
      <p:sp>
        <p:nvSpPr>
          <p:cNvPr id="39" name="Espace réservé d’image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34" name="Ovale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5" name="Graphisme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10" name="Forme libre : Form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fr-FR" noProof="0" dirty="0"/>
          </a:p>
        </p:txBody>
      </p:sp>
      <p:sp>
        <p:nvSpPr>
          <p:cNvPr id="25" name="Forme libre : Form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fr-FR" noProof="0" dirty="0"/>
              <a:t>DIAPOSITIVE DE SÉPARATION</a:t>
            </a:r>
          </a:p>
        </p:txBody>
      </p:sp>
      <p:sp>
        <p:nvSpPr>
          <p:cNvPr id="3" name="Sous-titr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4" name="Espace réservé de la date 3">
            <a:extLst>
              <a:ext uri="{FF2B5EF4-FFF2-40B4-BE49-F238E27FC236}">
                <a16:creationId xmlns:a16="http://schemas.microsoft.com/office/drawing/2014/main" id="{0FD10BB4-D57E-4372-8E10-AC15DC09615A}"/>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rtlCol="0"/>
          <a:lstStyle/>
          <a:p>
            <a:pPr rtl="0"/>
            <a:r>
              <a:rPr lang="fr-FR" noProof="0" dirty="0"/>
              <a:t>AJOUTER UN PIED DE PAGE</a:t>
            </a:r>
          </a:p>
        </p:txBody>
      </p:sp>
      <p:sp>
        <p:nvSpPr>
          <p:cNvPr id="24" name="Graphisme 22">
            <a:extLst>
              <a:ext uri="{FF2B5EF4-FFF2-40B4-BE49-F238E27FC236}">
                <a16:creationId xmlns:a16="http://schemas.microsoft.com/office/drawing/2014/main" id="{4EE1436E-33B5-4388-87D8-2D0633CC3CE7}"/>
              </a:ext>
            </a:extLst>
          </p:cNvPr>
          <p:cNvSpPr/>
          <p:nvPr/>
        </p:nvSpPr>
        <p:spPr>
          <a:xfrm>
            <a:off x="878509" y="1550951"/>
            <a:ext cx="7020000"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9" name="Forme libre : Form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fr-FR" noProof="0" dirty="0"/>
          </a:p>
        </p:txBody>
      </p:sp>
      <p:sp>
        <p:nvSpPr>
          <p:cNvPr id="6" name="Espace réservé du numéro de diapositive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38" name="Forme libre : Form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6" name="Forme libre : Form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
        <p:nvSpPr>
          <p:cNvPr id="30" name="Forme libre : Form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fr-FR" noProof="0"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s-titre, contenu et image">
    <p:spTree>
      <p:nvGrpSpPr>
        <p:cNvPr id="1" name=""/>
        <p:cNvGrpSpPr/>
        <p:nvPr/>
      </p:nvGrpSpPr>
      <p:grpSpPr>
        <a:xfrm>
          <a:off x="0" y="0"/>
          <a:ext cx="0" cy="0"/>
          <a:chOff x="0" y="0"/>
          <a:chExt cx="0" cy="0"/>
        </a:xfrm>
      </p:grpSpPr>
      <p:sp>
        <p:nvSpPr>
          <p:cNvPr id="26" name="Espace réservé d’image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24" name="Ovale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Graphisme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rtlCol="0"/>
          <a:lstStyle>
            <a:lvl1pPr>
              <a:defRPr/>
            </a:lvl1pPr>
          </a:lstStyle>
          <a:p>
            <a:pPr rtl="0"/>
            <a:r>
              <a:rPr lang="fr-FR" noProof="0" dirty="0"/>
              <a:t>DISPOSITION DU TEXTE 02</a:t>
            </a:r>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0" name="Forme libre : Form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pPr rtl="0"/>
            <a:endParaRPr lang="fr-FR" noProof="0" dirty="0"/>
          </a:p>
        </p:txBody>
      </p:sp>
      <p:sp>
        <p:nvSpPr>
          <p:cNvPr id="13" name="Forme libre : Form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pPr rtl="0"/>
            <a:endParaRPr lang="fr-FR" noProof="0" dirty="0"/>
          </a:p>
        </p:txBody>
      </p:sp>
      <p:sp>
        <p:nvSpPr>
          <p:cNvPr id="16" name="Espace réservé du texte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rtlCol="0">
            <a:normAutofit/>
          </a:bodyPr>
          <a:lstStyle>
            <a:lvl1pPr marL="0" indent="0">
              <a:buNone/>
              <a:defRPr sz="1800" b="1" i="0"/>
            </a:lvl1pPr>
          </a:lstStyle>
          <a:p>
            <a:pPr lvl="0" rtl="0"/>
            <a:r>
              <a:rPr lang="fr-FR" noProof="0"/>
              <a:t>Cliquez pour modifier les styles du texte du masque</a:t>
            </a:r>
          </a:p>
        </p:txBody>
      </p:sp>
      <p:sp>
        <p:nvSpPr>
          <p:cNvPr id="17" name="Espace réservé du texte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fr-FR" noProof="0"/>
              <a:t>Cliquez pour modifier les styles du texte du masque</a:t>
            </a:r>
          </a:p>
        </p:txBody>
      </p:sp>
      <p:sp>
        <p:nvSpPr>
          <p:cNvPr id="3" name="Graphisme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22" name="Forme libre : Form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ontenu">
    <p:spTree>
      <p:nvGrpSpPr>
        <p:cNvPr id="1" name=""/>
        <p:cNvGrpSpPr/>
        <p:nvPr/>
      </p:nvGrpSpPr>
      <p:grpSpPr>
        <a:xfrm>
          <a:off x="0" y="0"/>
          <a:ext cx="0" cy="0"/>
          <a:chOff x="0" y="0"/>
          <a:chExt cx="0" cy="0"/>
        </a:xfrm>
      </p:grpSpPr>
      <p:sp>
        <p:nvSpPr>
          <p:cNvPr id="42" name="Espace réservé d’image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35" name="Ovale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6" name="Graphisme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rtlCol="0"/>
          <a:lstStyle>
            <a:lvl1pPr>
              <a:defRPr/>
            </a:lvl1pPr>
          </a:lstStyle>
          <a:p>
            <a:pPr rtl="0"/>
            <a:r>
              <a:rPr lang="fr-FR" noProof="0" dirty="0"/>
              <a:t>DISPOSITION DU TEXTE 02</a:t>
            </a:r>
          </a:p>
        </p:txBody>
      </p:sp>
      <p:sp>
        <p:nvSpPr>
          <p:cNvPr id="4" name="Espace réservé de la date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8" name="Espace réservé du texte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fr-FR" noProof="0"/>
              <a:t>Cliquez pour modifier les styles du texte du masque</a:t>
            </a:r>
          </a:p>
        </p:txBody>
      </p:sp>
      <p:sp>
        <p:nvSpPr>
          <p:cNvPr id="38" name="Forme libre : Form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29" name="Forme libre : Form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26" name="Forme libre : Form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fr-FR" noProof="0" dirty="0"/>
          </a:p>
        </p:txBody>
      </p:sp>
      <p:sp>
        <p:nvSpPr>
          <p:cNvPr id="28" name="Espace réservé du texte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rtlCol="0">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Cliquez pour modifier les styles du texte du masque</a:t>
            </a:r>
          </a:p>
        </p:txBody>
      </p:sp>
      <p:sp>
        <p:nvSpPr>
          <p:cNvPr id="31" name="Espace réservé du texte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rtlCol="0"/>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rtl="0"/>
            <a:r>
              <a:rPr lang="fr-FR" noProof="0"/>
              <a:t>Cliquez pour modifier les styles du texte du masque</a:t>
            </a:r>
          </a:p>
        </p:txBody>
      </p:sp>
      <p:sp>
        <p:nvSpPr>
          <p:cNvPr id="3" name="Graphisme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fr-FR" noProof="0" dirty="0"/>
          </a:p>
        </p:txBody>
      </p:sp>
      <p:sp>
        <p:nvSpPr>
          <p:cNvPr id="33" name="Forme libre : Form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avec sous-titre">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rtlCol="0" anchor="b">
            <a:normAutofit/>
          </a:bodyPr>
          <a:lstStyle>
            <a:lvl1pPr algn="ctr">
              <a:defRPr sz="4000"/>
            </a:lvl1pPr>
          </a:lstStyle>
          <a:p>
            <a:pPr rtl="0"/>
            <a:r>
              <a:rPr lang="fr-FR" noProof="0" dirty="0"/>
              <a:t>COMPARAISON</a:t>
            </a:r>
          </a:p>
        </p:txBody>
      </p:sp>
      <p:sp>
        <p:nvSpPr>
          <p:cNvPr id="3" name="Espace réservé du texte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811311"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TITRE DE SECTION 1</a:t>
            </a:r>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7" name="Espace réservé du texte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Cliquez pour modifier les styles du texte du masque</a:t>
            </a:r>
          </a:p>
        </p:txBody>
      </p:sp>
      <p:sp>
        <p:nvSpPr>
          <p:cNvPr id="22" name="Graphisme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fr-FR" noProof="0" dirty="0"/>
          </a:p>
        </p:txBody>
      </p:sp>
      <p:sp>
        <p:nvSpPr>
          <p:cNvPr id="24" name="Espace réservé du texte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5973985"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TITRE DE SECTION 2</a:t>
            </a:r>
          </a:p>
        </p:txBody>
      </p:sp>
      <p:sp>
        <p:nvSpPr>
          <p:cNvPr id="28" name="Espace réservé du texte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a:t>Cliquez pour modifier les styles du texte du masque</a:t>
            </a:r>
          </a:p>
        </p:txBody>
      </p:sp>
      <p:sp>
        <p:nvSpPr>
          <p:cNvPr id="30" name="Espace réservé du texte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a:t>Cliquez pour modifier les styles du texte du masque</a:t>
            </a:r>
          </a:p>
        </p:txBody>
      </p:sp>
      <p:grpSp>
        <p:nvGrpSpPr>
          <p:cNvPr id="41" name="Graphisme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graphique">
    <p:spTree>
      <p:nvGrpSpPr>
        <p:cNvPr id="1" name=""/>
        <p:cNvGrpSpPr/>
        <p:nvPr/>
      </p:nvGrpSpPr>
      <p:grpSpPr>
        <a:xfrm>
          <a:off x="0" y="0"/>
          <a:ext cx="0" cy="0"/>
          <a:chOff x="0" y="0"/>
          <a:chExt cx="0" cy="0"/>
        </a:xfrm>
      </p:grpSpPr>
      <p:sp>
        <p:nvSpPr>
          <p:cNvPr id="48" name="Ovale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9" name="Graphisme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rtlCol="0" anchor="b">
            <a:normAutofit/>
          </a:bodyPr>
          <a:lstStyle>
            <a:lvl1pPr algn="l">
              <a:defRPr sz="4000"/>
            </a:lvl1pPr>
          </a:lstStyle>
          <a:p>
            <a:pPr rtl="0"/>
            <a:r>
              <a:rPr lang="fr-FR" noProof="0" dirty="0"/>
              <a:t>DIAPOSITIVE DE GRAPHIQUE</a:t>
            </a:r>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7" name="Espace réservé du texte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Cliquez pour modifier les styles du texte du masque</a:t>
            </a:r>
          </a:p>
        </p:txBody>
      </p:sp>
      <p:sp>
        <p:nvSpPr>
          <p:cNvPr id="24" name="Espace réservé du texte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30 %</a:t>
            </a:r>
          </a:p>
        </p:txBody>
      </p:sp>
      <p:sp>
        <p:nvSpPr>
          <p:cNvPr id="30" name="Espace réservé du texte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23" name="Espace réservé du texte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10 %</a:t>
            </a:r>
          </a:p>
        </p:txBody>
      </p:sp>
      <p:sp>
        <p:nvSpPr>
          <p:cNvPr id="25" name="Espace réservé du texte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27" name="Espace réservé du texte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25 %</a:t>
            </a:r>
          </a:p>
        </p:txBody>
      </p:sp>
      <p:sp>
        <p:nvSpPr>
          <p:cNvPr id="29" name="Espace réservé du texte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32" name="Espace réservé du texte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10 %</a:t>
            </a:r>
          </a:p>
        </p:txBody>
      </p:sp>
      <p:sp>
        <p:nvSpPr>
          <p:cNvPr id="33" name="Espace réservé du texte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35" name="Espace réservé du texte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20 %</a:t>
            </a:r>
          </a:p>
        </p:txBody>
      </p:sp>
      <p:sp>
        <p:nvSpPr>
          <p:cNvPr id="36" name="Espace réservé du texte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la catégorie</a:t>
            </a:r>
          </a:p>
        </p:txBody>
      </p:sp>
      <p:sp>
        <p:nvSpPr>
          <p:cNvPr id="38" name="Espace réservé du texte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5 %</a:t>
            </a:r>
          </a:p>
        </p:txBody>
      </p:sp>
      <p:sp>
        <p:nvSpPr>
          <p:cNvPr id="39" name="Espace réservé du texte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fr-FR" noProof="0" dirty="0"/>
              <a:t>Titre de catégorie</a:t>
            </a:r>
          </a:p>
        </p:txBody>
      </p:sp>
      <p:sp>
        <p:nvSpPr>
          <p:cNvPr id="19" name="Espace réservé au graphique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un graphique</a:t>
            </a:r>
            <a:endParaRPr lang="fr-FR" noProof="0" dirty="0"/>
          </a:p>
        </p:txBody>
      </p:sp>
      <p:grpSp>
        <p:nvGrpSpPr>
          <p:cNvPr id="41" name="Graphisme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orme libre : Form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3" name="Forme libre : Form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46" name="Forme libre : Form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3" name="Graphisme 50">
            <a:extLst>
              <a:ext uri="{FF2B5EF4-FFF2-40B4-BE49-F238E27FC236}">
                <a16:creationId xmlns:a16="http://schemas.microsoft.com/office/drawing/2014/main" id="{33AA43FA-C2DC-406C-BFE6-A2A804112236}"/>
              </a:ext>
            </a:extLst>
          </p:cNvPr>
          <p:cNvSpPr/>
          <p:nvPr/>
        </p:nvSpPr>
        <p:spPr>
          <a:xfrm>
            <a:off x="5731818" y="2267879"/>
            <a:ext cx="3600000"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ableau">
    <p:spTree>
      <p:nvGrpSpPr>
        <p:cNvPr id="1" name=""/>
        <p:cNvGrpSpPr/>
        <p:nvPr/>
      </p:nvGrpSpPr>
      <p:grpSpPr>
        <a:xfrm>
          <a:off x="0" y="0"/>
          <a:ext cx="0" cy="0"/>
          <a:chOff x="0" y="0"/>
          <a:chExt cx="0" cy="0"/>
        </a:xfrm>
      </p:grpSpPr>
      <p:sp>
        <p:nvSpPr>
          <p:cNvPr id="52" name="Ovale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3" name="Graphisme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rtlCol="0" anchor="b">
            <a:normAutofit/>
          </a:bodyPr>
          <a:lstStyle>
            <a:lvl1pPr algn="l">
              <a:defRPr sz="4000"/>
            </a:lvl1pPr>
          </a:lstStyle>
          <a:p>
            <a:pPr rtl="0"/>
            <a:r>
              <a:rPr lang="fr-FR" noProof="0" dirty="0"/>
              <a:t>DIAPOSITIVE DE TABLEAU</a:t>
            </a:r>
          </a:p>
        </p:txBody>
      </p:sp>
      <p:sp>
        <p:nvSpPr>
          <p:cNvPr id="4" name="Espace réservé de la date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fr-FR" noProof="0" dirty="0"/>
              <a:t>MM.DD.20XX</a:t>
            </a:r>
          </a:p>
        </p:txBody>
      </p:sp>
      <p:sp>
        <p:nvSpPr>
          <p:cNvPr id="5" name="Espace réservé du pied de page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fr-FR" noProof="0" dirty="0"/>
              <a:t>AJOUTER UN PIED DE PAGE</a:t>
            </a:r>
          </a:p>
        </p:txBody>
      </p:sp>
      <p:sp>
        <p:nvSpPr>
          <p:cNvPr id="6" name="Espace réservé du numéro de diapositive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7" name="Espace réservé du texte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Cliquez pour modifier les styles du texte du masque</a:t>
            </a:r>
          </a:p>
        </p:txBody>
      </p:sp>
      <p:sp>
        <p:nvSpPr>
          <p:cNvPr id="18" name="Espace réservé au tableau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un tableau</a:t>
            </a:r>
            <a:endParaRPr lang="fr-FR" noProof="0" dirty="0"/>
          </a:p>
        </p:txBody>
      </p:sp>
      <p:grpSp>
        <p:nvGrpSpPr>
          <p:cNvPr id="45" name="Graphisme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orme libre : Form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fr-FR" noProof="0" dirty="0"/>
            </a:p>
          </p:txBody>
        </p:sp>
        <p:sp>
          <p:nvSpPr>
            <p:cNvPr id="48" name="Forme libre : Form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fr-FR" noProof="0" dirty="0"/>
            </a:p>
          </p:txBody>
        </p:sp>
        <p:sp>
          <p:nvSpPr>
            <p:cNvPr id="49" name="Forme libre : Form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fr-FR" noProof="0" dirty="0"/>
            </a:p>
          </p:txBody>
        </p:sp>
        <p:sp>
          <p:nvSpPr>
            <p:cNvPr id="50" name="Forme libre : Form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fr-FR" noProof="0" dirty="0"/>
            </a:p>
          </p:txBody>
        </p:sp>
        <p:sp>
          <p:nvSpPr>
            <p:cNvPr id="51" name="Forme libre : Form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fr-FR" noProof="0" dirty="0"/>
            </a:p>
          </p:txBody>
        </p:sp>
      </p:grpSp>
      <p:sp>
        <p:nvSpPr>
          <p:cNvPr id="3" name="Graphisme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image et titre">
    <p:spTree>
      <p:nvGrpSpPr>
        <p:cNvPr id="1" name=""/>
        <p:cNvGrpSpPr/>
        <p:nvPr/>
      </p:nvGrpSpPr>
      <p:grpSpPr>
        <a:xfrm>
          <a:off x="0" y="0"/>
          <a:ext cx="0" cy="0"/>
          <a:chOff x="0" y="0"/>
          <a:chExt cx="0" cy="0"/>
        </a:xfrm>
      </p:grpSpPr>
      <p:sp>
        <p:nvSpPr>
          <p:cNvPr id="51" name="Espace réservé d’image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rtlCol="0" anchor="ctr" anchorCtr="0">
            <a:noAutofit/>
          </a:bodyPr>
          <a:lstStyle>
            <a:lvl1pPr marL="0" indent="0" algn="ctr">
              <a:buNone/>
              <a:defRPr sz="1400"/>
            </a:lvl1pPr>
          </a:lstStyle>
          <a:p>
            <a:pPr rtl="0"/>
            <a:r>
              <a:rPr lang="fr-FR" noProof="0"/>
              <a:t>Cliquez sur l'icône pour ajouter une image</a:t>
            </a:r>
            <a:endParaRPr lang="fr-FR" noProof="0" dirty="0"/>
          </a:p>
        </p:txBody>
      </p:sp>
      <p:sp>
        <p:nvSpPr>
          <p:cNvPr id="46" name="Forme libre : Form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47" name="Forme libre : Form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45" name="Forme libre : Form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pPr rtl="0"/>
            <a:endParaRPr lang="fr-FR" noProof="0" dirty="0"/>
          </a:p>
        </p:txBody>
      </p:sp>
      <p:sp>
        <p:nvSpPr>
          <p:cNvPr id="24" name="Ovale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Graphisme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rtlCol="0"/>
          <a:lstStyle>
            <a:lvl1pPr algn="ctr">
              <a:defRPr>
                <a:solidFill>
                  <a:schemeClr val="bg1"/>
                </a:solidFill>
              </a:defRPr>
            </a:lvl1pPr>
          </a:lstStyle>
          <a:p>
            <a:pPr rtl="0"/>
            <a:r>
              <a:rPr lang="fr-FR" noProof="0" dirty="0"/>
              <a:t>GRANDE IMAGE</a:t>
            </a:r>
          </a:p>
        </p:txBody>
      </p:sp>
      <p:sp>
        <p:nvSpPr>
          <p:cNvPr id="6" name="Espace réservé du pied de page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21" name="Espace réservé du texte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fr-FR" noProof="0"/>
              <a:t>Cliquez pour modifier les styles du texte du masque</a:t>
            </a:r>
          </a:p>
        </p:txBody>
      </p:sp>
      <p:pic>
        <p:nvPicPr>
          <p:cNvPr id="22" name="Graphisme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orme libre : Form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fr-FR" noProof="0" dirty="0"/>
          </a:p>
        </p:txBody>
      </p:sp>
      <p:sp>
        <p:nvSpPr>
          <p:cNvPr id="41" name="Forme libre : Form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pPr rtl="0"/>
            <a:endParaRPr lang="fr-FR" noProof="0" dirty="0"/>
          </a:p>
        </p:txBody>
      </p:sp>
      <p:sp>
        <p:nvSpPr>
          <p:cNvPr id="42" name="Forme libre : Form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pPr rtl="0"/>
            <a:endParaRPr lang="fr-FR" noProof="0" dirty="0"/>
          </a:p>
        </p:txBody>
      </p:sp>
      <p:sp>
        <p:nvSpPr>
          <p:cNvPr id="44" name="Forme libre : Form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pPr rtl="0"/>
            <a:endParaRPr lang="fr-FR" noProof="0" dirty="0"/>
          </a:p>
        </p:txBody>
      </p:sp>
      <p:sp>
        <p:nvSpPr>
          <p:cNvPr id="48" name="Forme libre : Form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pPr rtl="0"/>
            <a:endParaRPr lang="fr-FR" noProof="0"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vidéo">
    <p:spTree>
      <p:nvGrpSpPr>
        <p:cNvPr id="1" name=""/>
        <p:cNvGrpSpPr/>
        <p:nvPr/>
      </p:nvGrpSpPr>
      <p:grpSpPr>
        <a:xfrm>
          <a:off x="0" y="0"/>
          <a:ext cx="0" cy="0"/>
          <a:chOff x="0" y="0"/>
          <a:chExt cx="0" cy="0"/>
        </a:xfrm>
      </p:grpSpPr>
      <p:sp>
        <p:nvSpPr>
          <p:cNvPr id="25" name="Ovale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Graphisme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fr-FR" noProof="0" dirty="0"/>
          </a:p>
        </p:txBody>
      </p:sp>
      <p:sp>
        <p:nvSpPr>
          <p:cNvPr id="8" name="Espace réservé d’élément multimédia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fr-FR" noProof="0"/>
              <a:t>Cliquez sur l'icône pour ajouter l'élément multimédia</a:t>
            </a:r>
            <a:endParaRPr lang="fr-FR" noProof="0" dirty="0"/>
          </a:p>
        </p:txBody>
      </p:sp>
      <p:sp>
        <p:nvSpPr>
          <p:cNvPr id="6" name="Espace réservé du pied de page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fr-FR" noProof="0" smtClean="0"/>
              <a:t>‹N°›</a:t>
            </a:fld>
            <a:endParaRPr lang="fr-FR" noProof="0" dirty="0"/>
          </a:p>
        </p:txBody>
      </p:sp>
      <p:sp>
        <p:nvSpPr>
          <p:cNvPr id="11" name="Forme libre : Form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pPr rtl="0"/>
            <a:endParaRPr lang="fr-FR" noProof="0" dirty="0"/>
          </a:p>
        </p:txBody>
      </p:sp>
      <p:sp>
        <p:nvSpPr>
          <p:cNvPr id="15" name="Forme libre : Form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pPr rtl="0"/>
            <a:endParaRPr lang="fr-FR" noProof="0" dirty="0"/>
          </a:p>
        </p:txBody>
      </p:sp>
      <p:sp>
        <p:nvSpPr>
          <p:cNvPr id="16" name="Forme libre : Form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pPr rtl="0"/>
            <a:endParaRPr lang="fr-FR" noProof="0" dirty="0"/>
          </a:p>
        </p:txBody>
      </p:sp>
      <p:sp>
        <p:nvSpPr>
          <p:cNvPr id="17" name="Forme libre : Form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pPr rtl="0"/>
            <a:endParaRPr lang="fr-FR" noProof="0" dirty="0"/>
          </a:p>
        </p:txBody>
      </p:sp>
      <p:sp>
        <p:nvSpPr>
          <p:cNvPr id="18" name="Forme libre : Form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pPr rtl="0"/>
            <a:endParaRPr lang="fr-FR" noProof="0" dirty="0"/>
          </a:p>
        </p:txBody>
      </p:sp>
      <p:sp>
        <p:nvSpPr>
          <p:cNvPr id="19" name="Titr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rtlCol="0" anchor="t" anchorCtr="0">
            <a:normAutofit/>
          </a:bodyPr>
          <a:lstStyle>
            <a:lvl1pPr marL="0" indent="0" algn="ctr">
              <a:buFont typeface="Arial" panose="020B0604020202020204" pitchFamily="34" charset="0"/>
              <a:buNone/>
              <a:defRPr sz="1800">
                <a:solidFill>
                  <a:schemeClr val="accent1"/>
                </a:solidFill>
                <a:latin typeface="+mn-lt"/>
              </a:defRPr>
            </a:lvl1pPr>
          </a:lstStyle>
          <a:p>
            <a:pPr rtl="0"/>
            <a:r>
              <a:rPr lang="fr-FR" noProof="0"/>
              <a:t>Modifiez le style du titre</a:t>
            </a:r>
            <a:endParaRPr lang="fr-FR" noProof="0" dirty="0"/>
          </a:p>
        </p:txBody>
      </p:sp>
      <p:grpSp>
        <p:nvGrpSpPr>
          <p:cNvPr id="10" name="Groupe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orme libre : Form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pPr rtl="0"/>
              <a:endParaRPr lang="fr-FR" noProof="0" dirty="0"/>
            </a:p>
          </p:txBody>
        </p:sp>
        <p:sp>
          <p:nvSpPr>
            <p:cNvPr id="4" name="Forme libre : Form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pPr rtl="0"/>
              <a:endParaRPr lang="fr-FR" noProof="0" dirty="0"/>
            </a:p>
          </p:txBody>
        </p:sp>
        <p:sp>
          <p:nvSpPr>
            <p:cNvPr id="5" name="Forme libre : Form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pPr rtl="0"/>
              <a:endParaRPr lang="fr-FR" noProof="0" dirty="0"/>
            </a:p>
          </p:txBody>
        </p:sp>
        <p:sp>
          <p:nvSpPr>
            <p:cNvPr id="9" name="Forme libre : Form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pPr rtl="0"/>
              <a:endParaRPr lang="fr-FR" noProof="0" dirty="0"/>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rtl="0"/>
            <a:r>
              <a:rPr lang="fr-FR" noProof="0" dirty="0"/>
              <a:t>MM.DD.20XX</a:t>
            </a:r>
          </a:p>
        </p:txBody>
      </p:sp>
      <p:sp>
        <p:nvSpPr>
          <p:cNvPr id="6" name="Espace réservé du numéro de diapositive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pPr rtl="0"/>
            <a:fld id="{D495E168-DA5E-4888-8D8A-92B118324C14}" type="slidenum">
              <a:rPr lang="fr-FR" noProof="0" smtClean="0"/>
              <a:pPr rtl="0"/>
              <a:t>‹N°›</a:t>
            </a:fld>
            <a:endParaRPr lang="fr-FR" noProof="0" dirty="0"/>
          </a:p>
        </p:txBody>
      </p:sp>
      <p:sp>
        <p:nvSpPr>
          <p:cNvPr id="11" name="Espace réservé du pied de page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pPr rtl="0"/>
            <a:r>
              <a:rPr lang="fr-FR" noProof="0" dirty="0"/>
              <a:t>AJOUTER UN PIED DE PAGE</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430170A1-1AE8-4D15-85BA-8FB4B4F77021}"/>
              </a:ext>
            </a:extLst>
          </p:cNvPr>
          <p:cNvPicPr>
            <a:picLocks noGrp="1" noChangeAspect="1"/>
          </p:cNvPicPr>
          <p:nvPr>
            <p:ph type="pic" sz="quarter" idx="18"/>
          </p:nvPr>
        </p:nvPicPr>
        <p:blipFill rotWithShape="1">
          <a:blip r:embed="rId3"/>
          <a:srcRect t="4317" r="3" b="67"/>
          <a:stretch/>
        </p:blipFill>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a:noFill/>
        </p:spPr>
      </p:pic>
      <p:sp>
        <p:nvSpPr>
          <p:cNvPr id="2" name="Titre 1">
            <a:extLst>
              <a:ext uri="{FF2B5EF4-FFF2-40B4-BE49-F238E27FC236}">
                <a16:creationId xmlns:a16="http://schemas.microsoft.com/office/drawing/2014/main" id="{0264C9CC-E38A-467A-8F1C-459375F5EDFF}"/>
              </a:ext>
            </a:extLst>
          </p:cNvPr>
          <p:cNvSpPr>
            <a:spLocks noGrp="1"/>
          </p:cNvSpPr>
          <p:nvPr>
            <p:ph type="title"/>
          </p:nvPr>
        </p:nvSpPr>
        <p:spPr>
          <a:xfrm>
            <a:off x="815853" y="680720"/>
            <a:ext cx="5280147" cy="1333818"/>
          </a:xfrm>
          <a:prstGeom prst="rect">
            <a:avLst/>
          </a:prstGeom>
        </p:spPr>
        <p:txBody>
          <a:bodyPr rtlCol="0" anchor="ctr">
            <a:normAutofit/>
          </a:bodyPr>
          <a:lstStyle/>
          <a:p>
            <a:pPr rtl="0"/>
            <a:r>
              <a:rPr lang="fr-FR" sz="4900" dirty="0"/>
              <a:t>LA PROHIBITION</a:t>
            </a:r>
            <a:br>
              <a:rPr lang="fr-FR" sz="2500" dirty="0"/>
            </a:br>
            <a:endParaRPr lang="fr-FR" sz="2500" dirty="0"/>
          </a:p>
        </p:txBody>
      </p:sp>
      <p:sp>
        <p:nvSpPr>
          <p:cNvPr id="3" name="Espace réservé du texte 2">
            <a:extLst>
              <a:ext uri="{FF2B5EF4-FFF2-40B4-BE49-F238E27FC236}">
                <a16:creationId xmlns:a16="http://schemas.microsoft.com/office/drawing/2014/main" id="{5ECCBAE3-CEA3-4EE0-83F6-41CFC54D2B4A}"/>
              </a:ext>
            </a:extLst>
          </p:cNvPr>
          <p:cNvSpPr>
            <a:spLocks noGrp="1"/>
          </p:cNvSpPr>
          <p:nvPr>
            <p:ph type="body" sz="quarter" idx="16"/>
          </p:nvPr>
        </p:nvSpPr>
        <p:spPr>
          <a:xfrm>
            <a:off x="811115" y="2374900"/>
            <a:ext cx="4565650" cy="701675"/>
          </a:xfrm>
          <a:prstGeom prst="rect">
            <a:avLst/>
          </a:prstGeom>
        </p:spPr>
        <p:txBody>
          <a:bodyPr rtlCol="0">
            <a:normAutofit/>
          </a:bodyPr>
          <a:lstStyle/>
          <a:p>
            <a:pPr rtl="0"/>
            <a:r>
              <a:rPr lang="fr-FR" dirty="0"/>
              <a:t>a commencé lors de la PGM</a:t>
            </a:r>
          </a:p>
        </p:txBody>
      </p:sp>
      <p:sp>
        <p:nvSpPr>
          <p:cNvPr id="6" name="Espace réservé du texte 5">
            <a:extLst>
              <a:ext uri="{FF2B5EF4-FFF2-40B4-BE49-F238E27FC236}">
                <a16:creationId xmlns:a16="http://schemas.microsoft.com/office/drawing/2014/main" id="{CDD6760C-D868-43F4-99FB-1B78C91F8FE1}"/>
              </a:ext>
            </a:extLst>
          </p:cNvPr>
          <p:cNvSpPr>
            <a:spLocks noGrp="1"/>
          </p:cNvSpPr>
          <p:nvPr>
            <p:ph type="body" sz="quarter" idx="17"/>
          </p:nvPr>
        </p:nvSpPr>
        <p:spPr>
          <a:xfrm>
            <a:off x="715865" y="5384626"/>
            <a:ext cx="4583113" cy="689525"/>
          </a:xfrm>
          <a:prstGeom prst="rect">
            <a:avLst/>
          </a:prstGeom>
        </p:spPr>
        <p:txBody>
          <a:bodyPr rtlCol="0">
            <a:normAutofit/>
          </a:bodyPr>
          <a:lstStyle/>
          <a:p>
            <a:pPr algn="ctr" rtl="0"/>
            <a:r>
              <a:rPr lang="fr-FR" sz="2000" b="1" dirty="0">
                <a:solidFill>
                  <a:schemeClr val="accent2">
                    <a:lumMod val="40000"/>
                    <a:lumOff val="60000"/>
                  </a:schemeClr>
                </a:solidFill>
              </a:rPr>
              <a:t>Un temps de confusion</a:t>
            </a:r>
          </a:p>
        </p:txBody>
      </p:sp>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C2691998-B2C0-45CF-B4FC-1FFC117FAE7D}"/>
              </a:ext>
            </a:extLst>
          </p:cNvPr>
          <p:cNvPicPr>
            <a:picLocks noGrp="1" noChangeAspect="1"/>
          </p:cNvPicPr>
          <p:nvPr>
            <p:ph sz="half" idx="2"/>
          </p:nvPr>
        </p:nvPicPr>
        <p:blipFill>
          <a:blip r:embed="rId3"/>
          <a:stretch>
            <a:fillRect/>
          </a:stretch>
        </p:blipFill>
        <p:spPr>
          <a:xfrm>
            <a:off x="222840" y="1808076"/>
            <a:ext cx="6167800" cy="4055329"/>
          </a:xfrm>
          <a:prstGeom prst="rect">
            <a:avLst/>
          </a:prstGeom>
          <a:noFill/>
        </p:spPr>
      </p:pic>
      <p:pic>
        <p:nvPicPr>
          <p:cNvPr id="14" name="Image 13">
            <a:extLst>
              <a:ext uri="{FF2B5EF4-FFF2-40B4-BE49-F238E27FC236}">
                <a16:creationId xmlns:a16="http://schemas.microsoft.com/office/drawing/2014/main" id="{E235FFA4-C21C-4276-BD90-82EC79B6E606}"/>
              </a:ext>
            </a:extLst>
          </p:cNvPr>
          <p:cNvPicPr>
            <a:picLocks noChangeAspect="1"/>
          </p:cNvPicPr>
          <p:nvPr/>
        </p:nvPicPr>
        <p:blipFill>
          <a:blip r:embed="rId4"/>
          <a:stretch>
            <a:fillRect/>
          </a:stretch>
        </p:blipFill>
        <p:spPr>
          <a:xfrm>
            <a:off x="6550528" y="2437996"/>
            <a:ext cx="5418632" cy="3034434"/>
          </a:xfrm>
          <a:prstGeom prst="rect">
            <a:avLst/>
          </a:prstGeom>
        </p:spPr>
      </p:pic>
    </p:spTree>
    <p:extLst>
      <p:ext uri="{BB962C8B-B14F-4D97-AF65-F5344CB8AC3E}">
        <p14:creationId xmlns:p14="http://schemas.microsoft.com/office/powerpoint/2010/main" val="193536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22">
            <a:extLst>
              <a:ext uri="{FF2B5EF4-FFF2-40B4-BE49-F238E27FC236}">
                <a16:creationId xmlns:a16="http://schemas.microsoft.com/office/drawing/2014/main" id="{546EFDD0-892E-4902-9325-67362621A14F}"/>
              </a:ext>
            </a:extLst>
          </p:cNvPr>
          <p:cNvSpPr>
            <a:spLocks noGrp="1"/>
          </p:cNvSpPr>
          <p:nvPr>
            <p:ph type="body" sz="quarter" idx="16"/>
          </p:nvPr>
        </p:nvSpPr>
        <p:spPr/>
        <p:txBody>
          <a:bodyPr/>
          <a:lstStyle/>
          <a:p>
            <a:r>
              <a:rPr lang="fr-CA" dirty="0"/>
              <a:t>Production à l’intérieur de Hiram Walker au début des années 1920. </a:t>
            </a:r>
          </a:p>
          <a:p>
            <a:r>
              <a:rPr lang="fr-CA" dirty="0"/>
              <a:t>Le whisky sortait souvent des portes pour se retrouver entre les mains des Canadiens et des Américains.</a:t>
            </a:r>
          </a:p>
        </p:txBody>
      </p:sp>
      <p:pic>
        <p:nvPicPr>
          <p:cNvPr id="25" name="Image 24">
            <a:extLst>
              <a:ext uri="{FF2B5EF4-FFF2-40B4-BE49-F238E27FC236}">
                <a16:creationId xmlns:a16="http://schemas.microsoft.com/office/drawing/2014/main" id="{07C38F7F-D078-4FED-94B0-00D8AA4AFDA5}"/>
              </a:ext>
            </a:extLst>
          </p:cNvPr>
          <p:cNvPicPr>
            <a:picLocks noChangeAspect="1"/>
          </p:cNvPicPr>
          <p:nvPr/>
        </p:nvPicPr>
        <p:blipFill>
          <a:blip r:embed="rId3"/>
          <a:stretch>
            <a:fillRect/>
          </a:stretch>
        </p:blipFill>
        <p:spPr>
          <a:xfrm>
            <a:off x="6695278" y="3252275"/>
            <a:ext cx="5020472" cy="2185382"/>
          </a:xfrm>
          <a:prstGeom prst="rect">
            <a:avLst/>
          </a:prstGeom>
        </p:spPr>
      </p:pic>
      <p:pic>
        <p:nvPicPr>
          <p:cNvPr id="26" name="Image 25">
            <a:extLst>
              <a:ext uri="{FF2B5EF4-FFF2-40B4-BE49-F238E27FC236}">
                <a16:creationId xmlns:a16="http://schemas.microsoft.com/office/drawing/2014/main" id="{A4E72EF8-6DEA-4421-A38E-5AC7DA2CC1C0}"/>
              </a:ext>
            </a:extLst>
          </p:cNvPr>
          <p:cNvPicPr>
            <a:picLocks noChangeAspect="1"/>
          </p:cNvPicPr>
          <p:nvPr/>
        </p:nvPicPr>
        <p:blipFill>
          <a:blip r:embed="rId4"/>
          <a:stretch>
            <a:fillRect/>
          </a:stretch>
        </p:blipFill>
        <p:spPr>
          <a:xfrm>
            <a:off x="7986424" y="382074"/>
            <a:ext cx="3729326" cy="2504365"/>
          </a:xfrm>
          <a:prstGeom prst="rect">
            <a:avLst/>
          </a:prstGeom>
        </p:spPr>
      </p:pic>
      <p:pic>
        <p:nvPicPr>
          <p:cNvPr id="27" name="Image 26">
            <a:extLst>
              <a:ext uri="{FF2B5EF4-FFF2-40B4-BE49-F238E27FC236}">
                <a16:creationId xmlns:a16="http://schemas.microsoft.com/office/drawing/2014/main" id="{047A8B46-26C6-4555-817C-CB84B9945FBC}"/>
              </a:ext>
            </a:extLst>
          </p:cNvPr>
          <p:cNvPicPr>
            <a:picLocks noChangeAspect="1"/>
          </p:cNvPicPr>
          <p:nvPr/>
        </p:nvPicPr>
        <p:blipFill>
          <a:blip r:embed="rId5"/>
          <a:stretch>
            <a:fillRect/>
          </a:stretch>
        </p:blipFill>
        <p:spPr>
          <a:xfrm>
            <a:off x="4205576" y="4179378"/>
            <a:ext cx="2305936" cy="1293094"/>
          </a:xfrm>
          <a:prstGeom prst="rect">
            <a:avLst/>
          </a:prstGeom>
        </p:spPr>
      </p:pic>
      <p:pic>
        <p:nvPicPr>
          <p:cNvPr id="28" name="Image 27">
            <a:extLst>
              <a:ext uri="{FF2B5EF4-FFF2-40B4-BE49-F238E27FC236}">
                <a16:creationId xmlns:a16="http://schemas.microsoft.com/office/drawing/2014/main" id="{BD4E6DD0-DB2E-4908-8C33-728AABC64CEB}"/>
              </a:ext>
            </a:extLst>
          </p:cNvPr>
          <p:cNvPicPr>
            <a:picLocks noChangeAspect="1"/>
          </p:cNvPicPr>
          <p:nvPr/>
        </p:nvPicPr>
        <p:blipFill>
          <a:blip r:embed="rId6"/>
          <a:stretch>
            <a:fillRect/>
          </a:stretch>
        </p:blipFill>
        <p:spPr>
          <a:xfrm>
            <a:off x="3998722" y="382074"/>
            <a:ext cx="3745104" cy="2496736"/>
          </a:xfrm>
          <a:prstGeom prst="rect">
            <a:avLst/>
          </a:prstGeom>
        </p:spPr>
      </p:pic>
      <p:sp>
        <p:nvSpPr>
          <p:cNvPr id="29" name="Titre 4">
            <a:extLst>
              <a:ext uri="{FF2B5EF4-FFF2-40B4-BE49-F238E27FC236}">
                <a16:creationId xmlns:a16="http://schemas.microsoft.com/office/drawing/2014/main" id="{FDE2F865-8113-4966-9386-345CED0BE0B6}"/>
              </a:ext>
            </a:extLst>
          </p:cNvPr>
          <p:cNvSpPr>
            <a:spLocks noGrp="1"/>
          </p:cNvSpPr>
          <p:nvPr>
            <p:ph type="title"/>
          </p:nvPr>
        </p:nvSpPr>
        <p:spPr>
          <a:xfrm>
            <a:off x="628650" y="266481"/>
            <a:ext cx="9050518" cy="615518"/>
          </a:xfrm>
          <a:prstGeom prst="rect">
            <a:avLst/>
          </a:prstGeom>
        </p:spPr>
        <p:txBody>
          <a:bodyPr rtlCol="0" anchor="ctr">
            <a:normAutofit fontScale="90000"/>
          </a:bodyPr>
          <a:lstStyle/>
          <a:p>
            <a:r>
              <a:rPr lang="fr-FR" sz="3600" dirty="0"/>
              <a:t>Hiram Walker </a:t>
            </a:r>
            <a:r>
              <a:rPr lang="fr-FR" sz="3600" dirty="0" err="1"/>
              <a:t>Distillery</a:t>
            </a:r>
            <a:r>
              <a:rPr lang="fr-FR" sz="3600" dirty="0"/>
              <a:t> à Windsor</a:t>
            </a:r>
            <a:br>
              <a:rPr lang="fr-FR" sz="2800" dirty="0"/>
            </a:br>
            <a:endParaRPr lang="fr-FR" sz="2800" dirty="0"/>
          </a:p>
        </p:txBody>
      </p:sp>
    </p:spTree>
    <p:extLst>
      <p:ext uri="{BB962C8B-B14F-4D97-AF65-F5344CB8AC3E}">
        <p14:creationId xmlns:p14="http://schemas.microsoft.com/office/powerpoint/2010/main" val="131666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D6B92D5-BB58-478E-A8A5-5B179F9F4EC0}"/>
              </a:ext>
            </a:extLst>
          </p:cNvPr>
          <p:cNvSpPr>
            <a:spLocks noGrp="1"/>
          </p:cNvSpPr>
          <p:nvPr>
            <p:ph type="title"/>
          </p:nvPr>
        </p:nvSpPr>
        <p:spPr/>
        <p:txBody>
          <a:bodyPr/>
          <a:lstStyle/>
          <a:p>
            <a:r>
              <a:rPr lang="fr-CA" dirty="0"/>
              <a:t>BOOTLEGGING</a:t>
            </a:r>
          </a:p>
        </p:txBody>
      </p:sp>
      <p:sp>
        <p:nvSpPr>
          <p:cNvPr id="9" name="Espace réservé du texte 8">
            <a:extLst>
              <a:ext uri="{FF2B5EF4-FFF2-40B4-BE49-F238E27FC236}">
                <a16:creationId xmlns:a16="http://schemas.microsoft.com/office/drawing/2014/main" id="{609A01E0-AE4B-4B7E-B3DE-F0BA25BF983A}"/>
              </a:ext>
            </a:extLst>
          </p:cNvPr>
          <p:cNvSpPr>
            <a:spLocks noGrp="1"/>
          </p:cNvSpPr>
          <p:nvPr>
            <p:ph type="body" sz="quarter" idx="16"/>
          </p:nvPr>
        </p:nvSpPr>
        <p:spPr/>
        <p:txBody>
          <a:bodyPr/>
          <a:lstStyle/>
          <a:p>
            <a:r>
              <a:rPr lang="fr-CA" dirty="0"/>
              <a:t>Définition: la vente illégale d’alcool comme boisson</a:t>
            </a:r>
          </a:p>
        </p:txBody>
      </p:sp>
      <p:sp>
        <p:nvSpPr>
          <p:cNvPr id="11" name="Espace réservé du texte 10">
            <a:extLst>
              <a:ext uri="{FF2B5EF4-FFF2-40B4-BE49-F238E27FC236}">
                <a16:creationId xmlns:a16="http://schemas.microsoft.com/office/drawing/2014/main" id="{ABFDA9DE-2599-4221-9695-C3F6BEB022A8}"/>
              </a:ext>
            </a:extLst>
          </p:cNvPr>
          <p:cNvSpPr>
            <a:spLocks noGrp="1"/>
          </p:cNvSpPr>
          <p:nvPr>
            <p:ph type="body" sz="quarter" idx="20"/>
          </p:nvPr>
        </p:nvSpPr>
        <p:spPr>
          <a:xfrm>
            <a:off x="1076960" y="5241289"/>
            <a:ext cx="9702800" cy="1297623"/>
          </a:xfrm>
        </p:spPr>
        <p:txBody>
          <a:bodyPr>
            <a:normAutofit/>
          </a:bodyPr>
          <a:lstStyle/>
          <a:p>
            <a:r>
              <a:rPr lang="fr-CA" sz="2000" b="1" dirty="0">
                <a:solidFill>
                  <a:schemeClr val="tx2">
                    <a:lumMod val="60000"/>
                    <a:lumOff val="40000"/>
                  </a:schemeClr>
                </a:solidFill>
              </a:rPr>
              <a:t>De nombreux Canadiens allaient dans des endroits connus sous le nom de « bars clandestins » (speakeasies) ou de « porcs aveugles » (blind </a:t>
            </a:r>
            <a:r>
              <a:rPr lang="fr-CA" sz="2000" b="1" dirty="0" err="1">
                <a:solidFill>
                  <a:schemeClr val="tx2">
                    <a:lumMod val="60000"/>
                    <a:lumOff val="40000"/>
                  </a:schemeClr>
                </a:solidFill>
              </a:rPr>
              <a:t>pigs</a:t>
            </a:r>
            <a:r>
              <a:rPr lang="fr-CA" sz="2000" b="1" dirty="0">
                <a:solidFill>
                  <a:schemeClr val="tx2">
                    <a:lumMod val="60000"/>
                    <a:lumOff val="40000"/>
                  </a:schemeClr>
                </a:solidFill>
              </a:rPr>
              <a:t>).</a:t>
            </a:r>
          </a:p>
          <a:p>
            <a:r>
              <a:rPr lang="fr-CA" sz="2000" b="1" dirty="0">
                <a:solidFill>
                  <a:schemeClr val="tx2">
                    <a:lumMod val="60000"/>
                    <a:lumOff val="40000"/>
                  </a:schemeClr>
                </a:solidFill>
              </a:rPr>
              <a:t>Les gens le voyaient plus comme un jeu qu’une loi.</a:t>
            </a:r>
          </a:p>
        </p:txBody>
      </p:sp>
      <p:pic>
        <p:nvPicPr>
          <p:cNvPr id="13" name="Image 12">
            <a:extLst>
              <a:ext uri="{FF2B5EF4-FFF2-40B4-BE49-F238E27FC236}">
                <a16:creationId xmlns:a16="http://schemas.microsoft.com/office/drawing/2014/main" id="{FD66D2D9-2169-406C-BD6C-50D52208EE90}"/>
              </a:ext>
            </a:extLst>
          </p:cNvPr>
          <p:cNvPicPr>
            <a:picLocks noChangeAspect="1"/>
          </p:cNvPicPr>
          <p:nvPr/>
        </p:nvPicPr>
        <p:blipFill>
          <a:blip r:embed="rId2"/>
          <a:stretch>
            <a:fillRect/>
          </a:stretch>
        </p:blipFill>
        <p:spPr>
          <a:xfrm>
            <a:off x="1280037" y="2340852"/>
            <a:ext cx="3838832" cy="2692912"/>
          </a:xfrm>
          <a:prstGeom prst="rect">
            <a:avLst/>
          </a:prstGeom>
        </p:spPr>
      </p:pic>
      <p:pic>
        <p:nvPicPr>
          <p:cNvPr id="14" name="Image 13">
            <a:extLst>
              <a:ext uri="{FF2B5EF4-FFF2-40B4-BE49-F238E27FC236}">
                <a16:creationId xmlns:a16="http://schemas.microsoft.com/office/drawing/2014/main" id="{23DFCF93-0E29-4CBD-8A18-0B41D243624F}"/>
              </a:ext>
            </a:extLst>
          </p:cNvPr>
          <p:cNvPicPr>
            <a:picLocks noChangeAspect="1"/>
          </p:cNvPicPr>
          <p:nvPr/>
        </p:nvPicPr>
        <p:blipFill>
          <a:blip r:embed="rId3"/>
          <a:stretch>
            <a:fillRect/>
          </a:stretch>
        </p:blipFill>
        <p:spPr>
          <a:xfrm>
            <a:off x="6096000" y="2317771"/>
            <a:ext cx="4709283" cy="2739073"/>
          </a:xfrm>
          <a:prstGeom prst="rect">
            <a:avLst/>
          </a:prstGeom>
        </p:spPr>
      </p:pic>
    </p:spTree>
    <p:extLst>
      <p:ext uri="{BB962C8B-B14F-4D97-AF65-F5344CB8AC3E}">
        <p14:creationId xmlns:p14="http://schemas.microsoft.com/office/powerpoint/2010/main" val="132558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7FAD2C-EE10-42F5-9B60-BBCBB938B9D0}"/>
              </a:ext>
            </a:extLst>
          </p:cNvPr>
          <p:cNvSpPr>
            <a:spLocks noGrp="1"/>
          </p:cNvSpPr>
          <p:nvPr>
            <p:ph type="title"/>
          </p:nvPr>
        </p:nvSpPr>
        <p:spPr>
          <a:xfrm>
            <a:off x="2030944" y="359519"/>
            <a:ext cx="7488976" cy="676275"/>
          </a:xfrm>
        </p:spPr>
        <p:txBody>
          <a:bodyPr>
            <a:normAutofit/>
          </a:bodyPr>
          <a:lstStyle/>
          <a:p>
            <a:r>
              <a:rPr lang="fr-CA" dirty="0"/>
              <a:t>Création de crime organisé</a:t>
            </a:r>
          </a:p>
        </p:txBody>
      </p:sp>
      <p:sp>
        <p:nvSpPr>
          <p:cNvPr id="5" name="Espace réservé du texte 4">
            <a:extLst>
              <a:ext uri="{FF2B5EF4-FFF2-40B4-BE49-F238E27FC236}">
                <a16:creationId xmlns:a16="http://schemas.microsoft.com/office/drawing/2014/main" id="{1FA17D1A-8208-4EAB-A486-9A50821D373E}"/>
              </a:ext>
            </a:extLst>
          </p:cNvPr>
          <p:cNvSpPr>
            <a:spLocks noGrp="1"/>
          </p:cNvSpPr>
          <p:nvPr>
            <p:ph type="body" sz="quarter" idx="16"/>
          </p:nvPr>
        </p:nvSpPr>
        <p:spPr/>
        <p:txBody>
          <a:bodyPr/>
          <a:lstStyle/>
          <a:p>
            <a:r>
              <a:rPr lang="fr-CA" dirty="0"/>
              <a:t>Qu’en penses-tu?</a:t>
            </a:r>
          </a:p>
        </p:txBody>
      </p:sp>
      <p:pic>
        <p:nvPicPr>
          <p:cNvPr id="7" name="Image 6">
            <a:extLst>
              <a:ext uri="{FF2B5EF4-FFF2-40B4-BE49-F238E27FC236}">
                <a16:creationId xmlns:a16="http://schemas.microsoft.com/office/drawing/2014/main" id="{7EBA91C1-E255-42FE-B46C-793A7AE456CC}"/>
              </a:ext>
            </a:extLst>
          </p:cNvPr>
          <p:cNvPicPr>
            <a:picLocks noChangeAspect="1"/>
          </p:cNvPicPr>
          <p:nvPr/>
        </p:nvPicPr>
        <p:blipFill>
          <a:blip r:embed="rId2"/>
          <a:stretch>
            <a:fillRect/>
          </a:stretch>
        </p:blipFill>
        <p:spPr>
          <a:xfrm>
            <a:off x="809405" y="3690175"/>
            <a:ext cx="4766945" cy="3025827"/>
          </a:xfrm>
          <a:prstGeom prst="rect">
            <a:avLst/>
          </a:prstGeom>
        </p:spPr>
      </p:pic>
      <p:pic>
        <p:nvPicPr>
          <p:cNvPr id="8" name="Image 7">
            <a:extLst>
              <a:ext uri="{FF2B5EF4-FFF2-40B4-BE49-F238E27FC236}">
                <a16:creationId xmlns:a16="http://schemas.microsoft.com/office/drawing/2014/main" id="{938E7D1D-6466-4ED3-BA6C-A85C5C83AA0F}"/>
              </a:ext>
            </a:extLst>
          </p:cNvPr>
          <p:cNvPicPr>
            <a:picLocks noChangeAspect="1"/>
          </p:cNvPicPr>
          <p:nvPr/>
        </p:nvPicPr>
        <p:blipFill>
          <a:blip r:embed="rId3"/>
          <a:stretch>
            <a:fillRect/>
          </a:stretch>
        </p:blipFill>
        <p:spPr>
          <a:xfrm>
            <a:off x="5948152" y="1111710"/>
            <a:ext cx="5715528" cy="4281129"/>
          </a:xfrm>
          <a:prstGeom prst="rect">
            <a:avLst/>
          </a:prstGeom>
        </p:spPr>
      </p:pic>
    </p:spTree>
    <p:extLst>
      <p:ext uri="{BB962C8B-B14F-4D97-AF65-F5344CB8AC3E}">
        <p14:creationId xmlns:p14="http://schemas.microsoft.com/office/powerpoint/2010/main" val="224310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1C7691-A49D-48AB-96D9-596EAEBFD2AE}"/>
              </a:ext>
            </a:extLst>
          </p:cNvPr>
          <p:cNvSpPr>
            <a:spLocks noGrp="1"/>
          </p:cNvSpPr>
          <p:nvPr>
            <p:ph type="title"/>
          </p:nvPr>
        </p:nvSpPr>
        <p:spPr>
          <a:xfrm>
            <a:off x="578170" y="2073952"/>
            <a:ext cx="3403308" cy="676275"/>
          </a:xfrm>
        </p:spPr>
        <p:txBody>
          <a:bodyPr/>
          <a:lstStyle/>
          <a:p>
            <a:r>
              <a:rPr lang="fr-CA" dirty="0"/>
              <a:t>AL CAPONE</a:t>
            </a:r>
          </a:p>
        </p:txBody>
      </p:sp>
      <p:sp>
        <p:nvSpPr>
          <p:cNvPr id="5" name="Espace réservé du texte 4">
            <a:extLst>
              <a:ext uri="{FF2B5EF4-FFF2-40B4-BE49-F238E27FC236}">
                <a16:creationId xmlns:a16="http://schemas.microsoft.com/office/drawing/2014/main" id="{6ED1B98D-5F09-4F96-9AB2-FA88F3269446}"/>
              </a:ext>
            </a:extLst>
          </p:cNvPr>
          <p:cNvSpPr>
            <a:spLocks noGrp="1"/>
          </p:cNvSpPr>
          <p:nvPr>
            <p:ph type="body" sz="quarter" idx="16"/>
          </p:nvPr>
        </p:nvSpPr>
        <p:spPr>
          <a:xfrm>
            <a:off x="752255" y="4107773"/>
            <a:ext cx="9020395" cy="2112051"/>
          </a:xfrm>
        </p:spPr>
        <p:txBody>
          <a:bodyPr/>
          <a:lstStyle/>
          <a:p>
            <a:pPr marL="285750" indent="-285750">
              <a:buFont typeface="Arial" panose="020B0604020202020204" pitchFamily="34" charset="0"/>
              <a:buChar char="•"/>
            </a:pPr>
            <a:r>
              <a:rPr lang="fr-CA" sz="2000" dirty="0"/>
              <a:t>Al Capone est devenu le gangster le plus célèbre de l’histoire américaine. </a:t>
            </a:r>
          </a:p>
          <a:p>
            <a:pPr marL="285750" indent="-285750">
              <a:buFont typeface="Arial" panose="020B0604020202020204" pitchFamily="34" charset="0"/>
              <a:buChar char="•"/>
            </a:pPr>
            <a:r>
              <a:rPr lang="fr-CA" sz="2000" dirty="0"/>
              <a:t>En 1920, au plus fort de la prohibition, l’opération de contrebande, de prostitution et de jeu de plusieurs millions de dollars de Capone à Chicago dominait la scène du crime organisé.</a:t>
            </a:r>
          </a:p>
          <a:p>
            <a:pPr marL="285750" indent="-285750">
              <a:buFont typeface="Arial" panose="020B0604020202020204" pitchFamily="34" charset="0"/>
              <a:buChar char="•"/>
            </a:pPr>
            <a:r>
              <a:rPr lang="fr-CA" sz="2000" dirty="0"/>
              <a:t>Revenu estimé à près de 10 millions de dollars en 1925.</a:t>
            </a:r>
          </a:p>
        </p:txBody>
      </p:sp>
      <p:pic>
        <p:nvPicPr>
          <p:cNvPr id="7" name="Image 6">
            <a:extLst>
              <a:ext uri="{FF2B5EF4-FFF2-40B4-BE49-F238E27FC236}">
                <a16:creationId xmlns:a16="http://schemas.microsoft.com/office/drawing/2014/main" id="{2DA1D539-FD66-477E-8339-DC2C4CB53C67}"/>
              </a:ext>
            </a:extLst>
          </p:cNvPr>
          <p:cNvPicPr>
            <a:picLocks noChangeAspect="1"/>
          </p:cNvPicPr>
          <p:nvPr/>
        </p:nvPicPr>
        <p:blipFill>
          <a:blip r:embed="rId2"/>
          <a:stretch>
            <a:fillRect/>
          </a:stretch>
        </p:blipFill>
        <p:spPr>
          <a:xfrm>
            <a:off x="3750242" y="213995"/>
            <a:ext cx="8108383" cy="3706689"/>
          </a:xfrm>
          <a:prstGeom prst="rect">
            <a:avLst/>
          </a:prstGeom>
        </p:spPr>
      </p:pic>
    </p:spTree>
    <p:extLst>
      <p:ext uri="{BB962C8B-B14F-4D97-AF65-F5344CB8AC3E}">
        <p14:creationId xmlns:p14="http://schemas.microsoft.com/office/powerpoint/2010/main" val="219066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69FFE-9291-4E0B-8BE4-10241851C5AA}"/>
              </a:ext>
            </a:extLst>
          </p:cNvPr>
          <p:cNvSpPr>
            <a:spLocks noGrp="1"/>
          </p:cNvSpPr>
          <p:nvPr>
            <p:ph type="title"/>
          </p:nvPr>
        </p:nvSpPr>
        <p:spPr>
          <a:xfrm>
            <a:off x="-2116152" y="735820"/>
            <a:ext cx="13099112" cy="676275"/>
          </a:xfrm>
        </p:spPr>
        <p:txBody>
          <a:bodyPr>
            <a:normAutofit fontScale="90000"/>
          </a:bodyPr>
          <a:lstStyle/>
          <a:p>
            <a:r>
              <a:rPr lang="fr-CA" dirty="0"/>
              <a:t>OUI À LA PROHIBITION</a:t>
            </a:r>
            <a:br>
              <a:rPr lang="fr-CA" dirty="0"/>
            </a:br>
            <a:r>
              <a:rPr lang="fr-CA" dirty="0"/>
              <a:t>Groupes de tempérance</a:t>
            </a:r>
          </a:p>
        </p:txBody>
      </p:sp>
      <p:sp>
        <p:nvSpPr>
          <p:cNvPr id="9" name="Espace réservé du texte 8">
            <a:extLst>
              <a:ext uri="{FF2B5EF4-FFF2-40B4-BE49-F238E27FC236}">
                <a16:creationId xmlns:a16="http://schemas.microsoft.com/office/drawing/2014/main" id="{741D011E-953A-4282-AC8A-8F54FC5E4902}"/>
              </a:ext>
            </a:extLst>
          </p:cNvPr>
          <p:cNvSpPr>
            <a:spLocks noGrp="1"/>
          </p:cNvSpPr>
          <p:nvPr>
            <p:ph type="body" sz="quarter" idx="21"/>
          </p:nvPr>
        </p:nvSpPr>
        <p:spPr>
          <a:xfrm>
            <a:off x="394317" y="5389531"/>
            <a:ext cx="10308441" cy="892419"/>
          </a:xfrm>
        </p:spPr>
        <p:txBody>
          <a:bodyPr>
            <a:normAutofit/>
          </a:bodyPr>
          <a:lstStyle/>
          <a:p>
            <a:r>
              <a:rPr lang="fr-CA" sz="1800" b="1" dirty="0">
                <a:solidFill>
                  <a:schemeClr val="tx2">
                    <a:lumMod val="60000"/>
                    <a:lumOff val="40000"/>
                  </a:schemeClr>
                </a:solidFill>
              </a:rPr>
              <a:t>Ils ont recommandé aux gens de modérer leur comportement.</a:t>
            </a:r>
          </a:p>
          <a:p>
            <a:r>
              <a:rPr lang="fr-CA" sz="1800" b="1" dirty="0">
                <a:solidFill>
                  <a:schemeClr val="tx2">
                    <a:lumMod val="60000"/>
                    <a:lumOff val="40000"/>
                  </a:schemeClr>
                </a:solidFill>
              </a:rPr>
              <a:t>Pourquoi s’opposeraient-ils à la consommation ou à la distribution d’alcool?</a:t>
            </a:r>
          </a:p>
        </p:txBody>
      </p:sp>
      <p:pic>
        <p:nvPicPr>
          <p:cNvPr id="10" name="Image 9">
            <a:extLst>
              <a:ext uri="{FF2B5EF4-FFF2-40B4-BE49-F238E27FC236}">
                <a16:creationId xmlns:a16="http://schemas.microsoft.com/office/drawing/2014/main" id="{F2826B0F-1DCD-426F-A660-05EDF0D1513A}"/>
              </a:ext>
            </a:extLst>
          </p:cNvPr>
          <p:cNvPicPr>
            <a:picLocks noChangeAspect="1"/>
          </p:cNvPicPr>
          <p:nvPr/>
        </p:nvPicPr>
        <p:blipFill>
          <a:blip r:embed="rId2"/>
          <a:stretch>
            <a:fillRect/>
          </a:stretch>
        </p:blipFill>
        <p:spPr>
          <a:xfrm>
            <a:off x="699211" y="1884532"/>
            <a:ext cx="3097402" cy="3032562"/>
          </a:xfrm>
          <a:prstGeom prst="rect">
            <a:avLst/>
          </a:prstGeom>
        </p:spPr>
      </p:pic>
      <p:pic>
        <p:nvPicPr>
          <p:cNvPr id="11" name="Image 10">
            <a:extLst>
              <a:ext uri="{FF2B5EF4-FFF2-40B4-BE49-F238E27FC236}">
                <a16:creationId xmlns:a16="http://schemas.microsoft.com/office/drawing/2014/main" id="{D22C9E03-A8C1-4CEF-A76B-628077DE5B3A}"/>
              </a:ext>
            </a:extLst>
          </p:cNvPr>
          <p:cNvPicPr>
            <a:picLocks noChangeAspect="1"/>
          </p:cNvPicPr>
          <p:nvPr/>
        </p:nvPicPr>
        <p:blipFill>
          <a:blip r:embed="rId3"/>
          <a:stretch>
            <a:fillRect/>
          </a:stretch>
        </p:blipFill>
        <p:spPr>
          <a:xfrm>
            <a:off x="4516959" y="1864195"/>
            <a:ext cx="4702965" cy="3129609"/>
          </a:xfrm>
          <a:prstGeom prst="rect">
            <a:avLst/>
          </a:prstGeom>
        </p:spPr>
      </p:pic>
    </p:spTree>
    <p:extLst>
      <p:ext uri="{BB962C8B-B14F-4D97-AF65-F5344CB8AC3E}">
        <p14:creationId xmlns:p14="http://schemas.microsoft.com/office/powerpoint/2010/main" val="122997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474E355E-7590-4179-9F51-0F84EC2B74D8}"/>
              </a:ext>
            </a:extLst>
          </p:cNvPr>
          <p:cNvSpPr>
            <a:spLocks noGrp="1"/>
          </p:cNvSpPr>
          <p:nvPr>
            <p:ph type="title"/>
          </p:nvPr>
        </p:nvSpPr>
        <p:spPr>
          <a:xfrm>
            <a:off x="1644864" y="636783"/>
            <a:ext cx="11055136" cy="676275"/>
          </a:xfrm>
        </p:spPr>
        <p:txBody>
          <a:bodyPr>
            <a:normAutofit fontScale="90000"/>
          </a:bodyPr>
          <a:lstStyle/>
          <a:p>
            <a:r>
              <a:rPr lang="fr-CA" dirty="0"/>
              <a:t>Union chrétienne de tempérance des femmes (WCTU).</a:t>
            </a:r>
          </a:p>
        </p:txBody>
      </p:sp>
      <p:sp>
        <p:nvSpPr>
          <p:cNvPr id="11" name="Espace réservé du texte 10">
            <a:extLst>
              <a:ext uri="{FF2B5EF4-FFF2-40B4-BE49-F238E27FC236}">
                <a16:creationId xmlns:a16="http://schemas.microsoft.com/office/drawing/2014/main" id="{3B24D148-A36B-432E-A851-C1882496EE75}"/>
              </a:ext>
            </a:extLst>
          </p:cNvPr>
          <p:cNvSpPr>
            <a:spLocks noGrp="1"/>
          </p:cNvSpPr>
          <p:nvPr>
            <p:ph type="body" sz="quarter" idx="16"/>
          </p:nvPr>
        </p:nvSpPr>
        <p:spPr>
          <a:xfrm>
            <a:off x="602259" y="4175641"/>
            <a:ext cx="10075901" cy="2045576"/>
          </a:xfrm>
        </p:spPr>
        <p:txBody>
          <a:bodyPr/>
          <a:lstStyle/>
          <a:p>
            <a:pPr marL="285750" indent="-285750">
              <a:buFont typeface="Arial" panose="020B0604020202020204" pitchFamily="34" charset="0"/>
              <a:buChar char="•"/>
            </a:pPr>
            <a:r>
              <a:rPr lang="fr-CA" sz="2000" dirty="0"/>
              <a:t>Groupes confessionnels.</a:t>
            </a:r>
          </a:p>
          <a:p>
            <a:pPr marL="285750" indent="-285750">
              <a:buFont typeface="Arial" panose="020B0604020202020204" pitchFamily="34" charset="0"/>
              <a:buChar char="•"/>
            </a:pPr>
            <a:r>
              <a:rPr lang="fr-CA" sz="2000" dirty="0"/>
              <a:t>Insistent que… « l’alcool détruise lentement mais inévitablement le caractère moral et la santé physique et mentale de tous ceux qui l’ont bu. »</a:t>
            </a:r>
          </a:p>
          <a:p>
            <a:pPr marL="285750" indent="-285750">
              <a:buFont typeface="Arial" panose="020B0604020202020204" pitchFamily="34" charset="0"/>
              <a:buChar char="•"/>
            </a:pPr>
            <a:r>
              <a:rPr lang="fr-CA" sz="2000" dirty="0"/>
              <a:t>Pression exercée avec succès par le gouvernement fédéral pour mettre en œuvre l’interdiction.</a:t>
            </a:r>
          </a:p>
          <a:p>
            <a:pPr marL="285750" indent="-285750">
              <a:buFont typeface="Arial" panose="020B0604020202020204" pitchFamily="34" charset="0"/>
              <a:buChar char="•"/>
            </a:pPr>
            <a:endParaRPr lang="fr-CA" dirty="0"/>
          </a:p>
        </p:txBody>
      </p:sp>
      <p:pic>
        <p:nvPicPr>
          <p:cNvPr id="13" name="Image 12">
            <a:extLst>
              <a:ext uri="{FF2B5EF4-FFF2-40B4-BE49-F238E27FC236}">
                <a16:creationId xmlns:a16="http://schemas.microsoft.com/office/drawing/2014/main" id="{86688557-9581-4909-A378-24021953304C}"/>
              </a:ext>
            </a:extLst>
          </p:cNvPr>
          <p:cNvPicPr>
            <a:picLocks noChangeAspect="1"/>
          </p:cNvPicPr>
          <p:nvPr/>
        </p:nvPicPr>
        <p:blipFill>
          <a:blip r:embed="rId2"/>
          <a:stretch>
            <a:fillRect/>
          </a:stretch>
        </p:blipFill>
        <p:spPr>
          <a:xfrm>
            <a:off x="5892575" y="1112577"/>
            <a:ext cx="5697166" cy="3063064"/>
          </a:xfrm>
          <a:prstGeom prst="rect">
            <a:avLst/>
          </a:prstGeom>
        </p:spPr>
      </p:pic>
    </p:spTree>
    <p:extLst>
      <p:ext uri="{BB962C8B-B14F-4D97-AF65-F5344CB8AC3E}">
        <p14:creationId xmlns:p14="http://schemas.microsoft.com/office/powerpoint/2010/main" val="302594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A26768D-FE29-44DE-ABAB-F52CB12F8B34}"/>
              </a:ext>
            </a:extLst>
          </p:cNvPr>
          <p:cNvSpPr>
            <a:spLocks noGrp="1"/>
          </p:cNvSpPr>
          <p:nvPr>
            <p:ph type="title"/>
          </p:nvPr>
        </p:nvSpPr>
        <p:spPr>
          <a:xfrm>
            <a:off x="839788" y="457200"/>
            <a:ext cx="3932237" cy="1442729"/>
          </a:xfrm>
          <a:prstGeom prst="rect">
            <a:avLst/>
          </a:prstGeom>
        </p:spPr>
        <p:txBody>
          <a:bodyPr anchor="b">
            <a:normAutofit/>
          </a:bodyPr>
          <a:lstStyle/>
          <a:p>
            <a:r>
              <a:rPr lang="fr-CA"/>
              <a:t>Est-ce que la prohibition a fonctionné?</a:t>
            </a:r>
          </a:p>
        </p:txBody>
      </p:sp>
      <p:sp>
        <p:nvSpPr>
          <p:cNvPr id="13" name="Text Placeholder 4">
            <a:extLst>
              <a:ext uri="{FF2B5EF4-FFF2-40B4-BE49-F238E27FC236}">
                <a16:creationId xmlns:a16="http://schemas.microsoft.com/office/drawing/2014/main" id="{935C50D9-A8DF-483D-AEA8-DBEDA5DE4602}"/>
              </a:ext>
            </a:extLst>
          </p:cNvPr>
          <p:cNvSpPr>
            <a:spLocks noGrp="1"/>
          </p:cNvSpPr>
          <p:nvPr>
            <p:ph type="body" sz="half" idx="2"/>
          </p:nvPr>
        </p:nvSpPr>
        <p:spPr>
          <a:xfrm>
            <a:off x="299720" y="2407500"/>
            <a:ext cx="5012372" cy="4155860"/>
          </a:xfrm>
        </p:spPr>
        <p:txBody>
          <a:bodyPr>
            <a:normAutofit/>
          </a:bodyPr>
          <a:lstStyle/>
          <a:p>
            <a:pPr marL="285750" indent="-285750">
              <a:buFont typeface="Arial" panose="020B0604020202020204" pitchFamily="34" charset="0"/>
              <a:buChar char="•"/>
            </a:pPr>
            <a:r>
              <a:rPr lang="fr-CA" sz="1800" b="1" dirty="0"/>
              <a:t>NON!!!!!!!!!!!</a:t>
            </a:r>
          </a:p>
          <a:p>
            <a:pPr marL="285750" indent="-285750">
              <a:buFont typeface="Arial" panose="020B0604020202020204" pitchFamily="34" charset="0"/>
              <a:buChar char="•"/>
            </a:pPr>
            <a:r>
              <a:rPr lang="fr-CA" sz="1800" b="1" dirty="0"/>
              <a:t>En fait, la plupart des gens étaient contre.</a:t>
            </a:r>
          </a:p>
          <a:p>
            <a:pPr marL="285750" indent="-285750">
              <a:buFont typeface="Arial" panose="020B0604020202020204" pitchFamily="34" charset="0"/>
              <a:buChar char="•"/>
            </a:pPr>
            <a:r>
              <a:rPr lang="fr-CA" sz="1800" b="1" dirty="0"/>
              <a:t>La région de Windsor est devenue connue sous le nom de « </a:t>
            </a:r>
            <a:r>
              <a:rPr lang="fr-CA" sz="1800" b="1" dirty="0" err="1"/>
              <a:t>Rum</a:t>
            </a:r>
            <a:r>
              <a:rPr lang="fr-CA" sz="1800" b="1" dirty="0"/>
              <a:t> </a:t>
            </a:r>
            <a:r>
              <a:rPr lang="fr-CA" sz="1800" b="1" dirty="0" err="1"/>
              <a:t>Alley</a:t>
            </a:r>
            <a:r>
              <a:rPr lang="fr-CA" sz="1800" b="1" dirty="0"/>
              <a:t> ».</a:t>
            </a:r>
          </a:p>
          <a:p>
            <a:pPr marL="285750" indent="-285750">
              <a:buFont typeface="Arial" panose="020B0604020202020204" pitchFamily="34" charset="0"/>
              <a:buChar char="•"/>
            </a:pPr>
            <a:r>
              <a:rPr lang="fr-CA" sz="1800" b="1" dirty="0"/>
              <a:t>On a estimé que 75 p. 100 de tous les alcools illégaux entrés illégalement aux États-Unis ont traversé la rivière Détroit.</a:t>
            </a:r>
          </a:p>
          <a:p>
            <a:pPr marL="285750" indent="-285750">
              <a:buFont typeface="Arial" panose="020B0604020202020204" pitchFamily="34" charset="0"/>
              <a:buChar char="•"/>
            </a:pPr>
            <a:r>
              <a:rPr lang="fr-CA" sz="1800" b="1" dirty="0"/>
              <a:t>Les gouvernements se sont vite rendus compte qu’il valait mieux « taxer » nos mauvaises habitudes plutôt que de les interdire.</a:t>
            </a:r>
            <a:endParaRPr lang="en-US" sz="1800" b="1" dirty="0"/>
          </a:p>
        </p:txBody>
      </p:sp>
      <p:pic>
        <p:nvPicPr>
          <p:cNvPr id="6" name="Image 5">
            <a:extLst>
              <a:ext uri="{FF2B5EF4-FFF2-40B4-BE49-F238E27FC236}">
                <a16:creationId xmlns:a16="http://schemas.microsoft.com/office/drawing/2014/main" id="{1619AEFD-8CE9-49EA-BB86-28E4C202B988}"/>
              </a:ext>
            </a:extLst>
          </p:cNvPr>
          <p:cNvPicPr>
            <a:picLocks noChangeAspect="1"/>
          </p:cNvPicPr>
          <p:nvPr/>
        </p:nvPicPr>
        <p:blipFill>
          <a:blip r:embed="rId2"/>
          <a:stretch>
            <a:fillRect/>
          </a:stretch>
        </p:blipFill>
        <p:spPr>
          <a:xfrm>
            <a:off x="5183188" y="683407"/>
            <a:ext cx="6653212" cy="4951438"/>
          </a:xfrm>
          <a:prstGeom prst="rect">
            <a:avLst/>
          </a:prstGeom>
          <a:noFill/>
        </p:spPr>
      </p:pic>
    </p:spTree>
    <p:extLst>
      <p:ext uri="{BB962C8B-B14F-4D97-AF65-F5344CB8AC3E}">
        <p14:creationId xmlns:p14="http://schemas.microsoft.com/office/powerpoint/2010/main" val="232657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FC86236A-CCA2-4655-8E02-74F748D19CA3}"/>
              </a:ext>
            </a:extLst>
          </p:cNvPr>
          <p:cNvPicPr>
            <a:picLocks noGrp="1" noChangeAspect="1"/>
          </p:cNvPicPr>
          <p:nvPr>
            <p:ph type="pic" idx="1"/>
          </p:nvPr>
        </p:nvPicPr>
        <p:blipFill rotWithShape="1">
          <a:blip r:embed="rId2"/>
          <a:srcRect t="6364" r="-2" b="22601"/>
          <a:stretch/>
        </p:blipFill>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a:noFill/>
        </p:spPr>
      </p:pic>
      <p:sp>
        <p:nvSpPr>
          <p:cNvPr id="14" name="Title 4">
            <a:extLst>
              <a:ext uri="{FF2B5EF4-FFF2-40B4-BE49-F238E27FC236}">
                <a16:creationId xmlns:a16="http://schemas.microsoft.com/office/drawing/2014/main" id="{15056D23-D822-482D-A4B5-11164C730754}"/>
              </a:ext>
            </a:extLst>
          </p:cNvPr>
          <p:cNvSpPr>
            <a:spLocks noGrp="1"/>
          </p:cNvSpPr>
          <p:nvPr>
            <p:ph type="title"/>
          </p:nvPr>
        </p:nvSpPr>
        <p:spPr>
          <a:xfrm>
            <a:off x="819326" y="2453104"/>
            <a:ext cx="4956530" cy="2887881"/>
          </a:xfrm>
        </p:spPr>
        <p:txBody>
          <a:bodyPr>
            <a:normAutofit/>
          </a:bodyPr>
          <a:lstStyle/>
          <a:p>
            <a:r>
              <a:rPr lang="fr-CA" sz="3600" dirty="0"/>
              <a:t>LA PROHIBITION SE TERMINE MAINTENANT QUOI?</a:t>
            </a:r>
            <a:br>
              <a:rPr lang="fr-CA" dirty="0"/>
            </a:br>
            <a:endParaRPr lang="en-US" dirty="0"/>
          </a:p>
        </p:txBody>
      </p:sp>
    </p:spTree>
    <p:extLst>
      <p:ext uri="{BB962C8B-B14F-4D97-AF65-F5344CB8AC3E}">
        <p14:creationId xmlns:p14="http://schemas.microsoft.com/office/powerpoint/2010/main" val="204527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B3C7B779-F023-46D3-8A55-89FABDACD6F4}"/>
              </a:ext>
            </a:extLst>
          </p:cNvPr>
          <p:cNvPicPr>
            <a:picLocks noGrp="1" noChangeAspect="1"/>
          </p:cNvPicPr>
          <p:nvPr>
            <p:ph type="pic" idx="1"/>
          </p:nvPr>
        </p:nvPicPr>
        <p:blipFill rotWithShape="1">
          <a:blip r:embed="rId3"/>
          <a:srcRect l="2956" r="2955" b="-1"/>
          <a:stretch/>
        </p:blipFill>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a:noFill/>
        </p:spPr>
      </p:pic>
      <p:sp>
        <p:nvSpPr>
          <p:cNvPr id="4" name="Titre 3">
            <a:extLst>
              <a:ext uri="{FF2B5EF4-FFF2-40B4-BE49-F238E27FC236}">
                <a16:creationId xmlns:a16="http://schemas.microsoft.com/office/drawing/2014/main" id="{AEBC1A8D-E693-4704-8E11-5AAB4B40BAEF}"/>
              </a:ext>
            </a:extLst>
          </p:cNvPr>
          <p:cNvSpPr>
            <a:spLocks noGrp="1"/>
          </p:cNvSpPr>
          <p:nvPr>
            <p:ph type="title"/>
          </p:nvPr>
        </p:nvSpPr>
        <p:spPr>
          <a:xfrm>
            <a:off x="839788" y="457200"/>
            <a:ext cx="3932237" cy="1442729"/>
          </a:xfrm>
          <a:prstGeom prst="rect">
            <a:avLst/>
          </a:prstGeom>
        </p:spPr>
        <p:txBody>
          <a:bodyPr rtlCol="0" anchor="b">
            <a:normAutofit/>
          </a:bodyPr>
          <a:lstStyle/>
          <a:p>
            <a:pPr rtl="0"/>
            <a:r>
              <a:rPr lang="fr-FR" dirty="0"/>
              <a:t>DÉFINITION</a:t>
            </a:r>
          </a:p>
        </p:txBody>
      </p:sp>
      <p:sp>
        <p:nvSpPr>
          <p:cNvPr id="5" name="Sous-titre 4">
            <a:extLst>
              <a:ext uri="{FF2B5EF4-FFF2-40B4-BE49-F238E27FC236}">
                <a16:creationId xmlns:a16="http://schemas.microsoft.com/office/drawing/2014/main" id="{18F92ECC-81D7-46DF-AF27-3388655CE442}"/>
              </a:ext>
            </a:extLst>
          </p:cNvPr>
          <p:cNvSpPr>
            <a:spLocks noGrp="1"/>
          </p:cNvSpPr>
          <p:nvPr>
            <p:ph type="body" sz="half" idx="2"/>
          </p:nvPr>
        </p:nvSpPr>
        <p:spPr>
          <a:xfrm>
            <a:off x="839788" y="2356700"/>
            <a:ext cx="3932237" cy="3512287"/>
          </a:xfrm>
          <a:prstGeom prst="rect">
            <a:avLst/>
          </a:prstGeom>
        </p:spPr>
        <p:txBody>
          <a:bodyPr rtlCol="0">
            <a:normAutofit/>
          </a:bodyPr>
          <a:lstStyle/>
          <a:p>
            <a:r>
              <a:rPr lang="fr-CA" sz="2000" b="1" dirty="0"/>
              <a:t>L’interdiction était une tentative d’interdire par la loi la production, la distribution et la consommation de boissons enivrantes dans les années 1920.</a:t>
            </a:r>
            <a:endParaRPr lang="fr-FR" sz="2000" b="1" dirty="0"/>
          </a:p>
        </p:txBody>
      </p:sp>
    </p:spTree>
    <p:extLst>
      <p:ext uri="{BB962C8B-B14F-4D97-AF65-F5344CB8AC3E}">
        <p14:creationId xmlns:p14="http://schemas.microsoft.com/office/powerpoint/2010/main" val="22872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8EE8B-1608-4FFC-96B5-595AB97B845A}"/>
              </a:ext>
            </a:extLst>
          </p:cNvPr>
          <p:cNvSpPr>
            <a:spLocks noGrp="1"/>
          </p:cNvSpPr>
          <p:nvPr>
            <p:ph type="title"/>
          </p:nvPr>
        </p:nvSpPr>
        <p:spPr>
          <a:xfrm>
            <a:off x="838200" y="365126"/>
            <a:ext cx="9050518" cy="945498"/>
          </a:xfrm>
          <a:prstGeom prst="rect">
            <a:avLst/>
          </a:prstGeom>
        </p:spPr>
        <p:txBody>
          <a:bodyPr rtlCol="0" anchor="ctr">
            <a:normAutofit/>
          </a:bodyPr>
          <a:lstStyle/>
          <a:p>
            <a:pPr rtl="0"/>
            <a:r>
              <a:rPr lang="fr-FR" dirty="0"/>
              <a:t>BACKGROUND</a:t>
            </a:r>
          </a:p>
        </p:txBody>
      </p:sp>
      <p:sp>
        <p:nvSpPr>
          <p:cNvPr id="4" name="Espace réservé du texte 3">
            <a:extLst>
              <a:ext uri="{FF2B5EF4-FFF2-40B4-BE49-F238E27FC236}">
                <a16:creationId xmlns:a16="http://schemas.microsoft.com/office/drawing/2014/main" id="{2B46C56E-82FC-4B02-954F-3AFACF2E8CBA}"/>
              </a:ext>
            </a:extLst>
          </p:cNvPr>
          <p:cNvSpPr>
            <a:spLocks noGrp="1"/>
          </p:cNvSpPr>
          <p:nvPr>
            <p:ph sz="half" idx="1"/>
          </p:nvPr>
        </p:nvSpPr>
        <p:spPr>
          <a:xfrm>
            <a:off x="838200" y="1825625"/>
            <a:ext cx="5181600" cy="2708275"/>
          </a:xfrm>
          <a:prstGeom prst="rect">
            <a:avLst/>
          </a:prstGeom>
        </p:spPr>
        <p:txBody>
          <a:bodyPr rtlCol="0">
            <a:normAutofit/>
          </a:bodyPr>
          <a:lstStyle/>
          <a:p>
            <a:r>
              <a:rPr lang="fr-CA" b="1" dirty="0"/>
              <a:t>Commencé pendant la Première Guerre mondiale par le gouvernement fédéral du Canada</a:t>
            </a:r>
          </a:p>
          <a:p>
            <a:r>
              <a:rPr lang="fr-CA" b="1" dirty="0">
                <a:solidFill>
                  <a:schemeClr val="accent2">
                    <a:lumMod val="40000"/>
                    <a:lumOff val="60000"/>
                  </a:schemeClr>
                </a:solidFill>
              </a:rPr>
              <a:t>Pourquoi ?</a:t>
            </a:r>
          </a:p>
          <a:p>
            <a:r>
              <a:rPr lang="fr-CA" b="1" dirty="0"/>
              <a:t>Limiter l’ivresse</a:t>
            </a:r>
          </a:p>
          <a:p>
            <a:r>
              <a:rPr lang="fr-CA" b="1" dirty="0"/>
              <a:t>Augmenter la productivité</a:t>
            </a:r>
          </a:p>
          <a:p>
            <a:r>
              <a:rPr lang="fr-CA" b="1" dirty="0"/>
              <a:t>Faire un sacrifice</a:t>
            </a:r>
          </a:p>
          <a:p>
            <a:r>
              <a:rPr lang="fr-CA" b="1" dirty="0"/>
              <a:t>Économiser des ressources pour l’effort de guerre</a:t>
            </a:r>
          </a:p>
        </p:txBody>
      </p:sp>
      <p:sp>
        <p:nvSpPr>
          <p:cNvPr id="10" name="ZoneTexte 9">
            <a:extLst>
              <a:ext uri="{FF2B5EF4-FFF2-40B4-BE49-F238E27FC236}">
                <a16:creationId xmlns:a16="http://schemas.microsoft.com/office/drawing/2014/main" id="{D2250678-0325-43AE-A996-AE29714612DD}"/>
              </a:ext>
            </a:extLst>
          </p:cNvPr>
          <p:cNvSpPr txBox="1"/>
          <p:nvPr/>
        </p:nvSpPr>
        <p:spPr>
          <a:xfrm>
            <a:off x="1133475" y="4733925"/>
            <a:ext cx="4010025" cy="830997"/>
          </a:xfrm>
          <a:prstGeom prst="rect">
            <a:avLst/>
          </a:prstGeom>
          <a:noFill/>
        </p:spPr>
        <p:txBody>
          <a:bodyPr wrap="square" rtlCol="0">
            <a:spAutoFit/>
          </a:bodyPr>
          <a:lstStyle/>
          <a:p>
            <a:r>
              <a:rPr lang="fr-CA" sz="1600" b="1" dirty="0">
                <a:solidFill>
                  <a:schemeClr val="tx2">
                    <a:lumMod val="60000"/>
                    <a:lumOff val="40000"/>
                  </a:schemeClr>
                </a:solidFill>
              </a:rPr>
              <a:t>Le gouvernement fédéral a transféré la responsabilité aux provinces après la Première Guerre mondiale</a:t>
            </a:r>
          </a:p>
        </p:txBody>
      </p:sp>
      <p:pic>
        <p:nvPicPr>
          <p:cNvPr id="13" name="Espace réservé du contenu 12">
            <a:extLst>
              <a:ext uri="{FF2B5EF4-FFF2-40B4-BE49-F238E27FC236}">
                <a16:creationId xmlns:a16="http://schemas.microsoft.com/office/drawing/2014/main" id="{BD2EC390-A1A3-4FBD-877D-9A4ED6582891}"/>
              </a:ext>
            </a:extLst>
          </p:cNvPr>
          <p:cNvPicPr>
            <a:picLocks noGrp="1" noChangeAspect="1"/>
          </p:cNvPicPr>
          <p:nvPr>
            <p:ph sz="half" idx="2"/>
          </p:nvPr>
        </p:nvPicPr>
        <p:blipFill>
          <a:blip r:embed="rId3"/>
          <a:stretch>
            <a:fillRect/>
          </a:stretch>
        </p:blipFill>
        <p:spPr>
          <a:xfrm>
            <a:off x="5820569" y="2260203"/>
            <a:ext cx="5861844" cy="2930922"/>
          </a:xfrm>
          <a:prstGeom prst="rect">
            <a:avLst/>
          </a:prstGeom>
        </p:spPr>
      </p:pic>
    </p:spTree>
    <p:extLst>
      <p:ext uri="{BB962C8B-B14F-4D97-AF65-F5344CB8AC3E}">
        <p14:creationId xmlns:p14="http://schemas.microsoft.com/office/powerpoint/2010/main" val="306689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EF3C7FE-1171-42E2-A4B2-B89B7F92F12E}"/>
              </a:ext>
            </a:extLst>
          </p:cNvPr>
          <p:cNvPicPr>
            <a:picLocks noChangeAspect="1"/>
          </p:cNvPicPr>
          <p:nvPr/>
        </p:nvPicPr>
        <p:blipFill>
          <a:blip r:embed="rId2"/>
          <a:stretch>
            <a:fillRect/>
          </a:stretch>
        </p:blipFill>
        <p:spPr>
          <a:xfrm>
            <a:off x="6410961" y="1316050"/>
            <a:ext cx="3487918" cy="5212921"/>
          </a:xfrm>
          <a:prstGeom prst="rect">
            <a:avLst/>
          </a:prstGeom>
        </p:spPr>
      </p:pic>
      <p:pic>
        <p:nvPicPr>
          <p:cNvPr id="10" name="Image 9">
            <a:extLst>
              <a:ext uri="{FF2B5EF4-FFF2-40B4-BE49-F238E27FC236}">
                <a16:creationId xmlns:a16="http://schemas.microsoft.com/office/drawing/2014/main" id="{ACBA5073-B608-45E9-BEB8-20BBD1ECA011}"/>
              </a:ext>
            </a:extLst>
          </p:cNvPr>
          <p:cNvPicPr>
            <a:picLocks noChangeAspect="1"/>
          </p:cNvPicPr>
          <p:nvPr/>
        </p:nvPicPr>
        <p:blipFill>
          <a:blip r:embed="rId3"/>
          <a:stretch>
            <a:fillRect/>
          </a:stretch>
        </p:blipFill>
        <p:spPr>
          <a:xfrm>
            <a:off x="381000" y="420471"/>
            <a:ext cx="5257800" cy="3576077"/>
          </a:xfrm>
          <a:prstGeom prst="rect">
            <a:avLst/>
          </a:prstGeom>
        </p:spPr>
      </p:pic>
    </p:spTree>
    <p:extLst>
      <p:ext uri="{BB962C8B-B14F-4D97-AF65-F5344CB8AC3E}">
        <p14:creationId xmlns:p14="http://schemas.microsoft.com/office/powerpoint/2010/main" val="242222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8482C6A5-F14B-4BA2-BF94-B86D32D7519D}"/>
              </a:ext>
            </a:extLst>
          </p:cNvPr>
          <p:cNvSpPr/>
          <p:nvPr/>
        </p:nvSpPr>
        <p:spPr>
          <a:xfrm>
            <a:off x="6806179" y="676056"/>
            <a:ext cx="4595246" cy="807619"/>
          </a:xfrm>
          <a:prstGeom prst="ellipse">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fr-CA" dirty="0"/>
          </a:p>
        </p:txBody>
      </p:sp>
      <p:sp>
        <p:nvSpPr>
          <p:cNvPr id="2" name="Titre 1">
            <a:extLst>
              <a:ext uri="{FF2B5EF4-FFF2-40B4-BE49-F238E27FC236}">
                <a16:creationId xmlns:a16="http://schemas.microsoft.com/office/drawing/2014/main" id="{64F79B87-4AA7-436A-A28E-213168C1C67B}"/>
              </a:ext>
            </a:extLst>
          </p:cNvPr>
          <p:cNvSpPr>
            <a:spLocks noGrp="1"/>
          </p:cNvSpPr>
          <p:nvPr>
            <p:ph type="title"/>
          </p:nvPr>
        </p:nvSpPr>
        <p:spPr>
          <a:xfrm>
            <a:off x="580476" y="940607"/>
            <a:ext cx="4503295" cy="1091797"/>
          </a:xfrm>
        </p:spPr>
        <p:txBody>
          <a:bodyPr rtlCol="0">
            <a:normAutofit fontScale="90000"/>
          </a:bodyPr>
          <a:lstStyle/>
          <a:p>
            <a:pPr algn="ctr" rtl="0"/>
            <a:r>
              <a:rPr lang="fr-FR" dirty="0"/>
              <a:t>ÉCHAPPATOIRES</a:t>
            </a:r>
            <a:br>
              <a:rPr lang="fr-FR" dirty="0"/>
            </a:br>
            <a:r>
              <a:rPr lang="fr-FR" dirty="0"/>
              <a:t>« </a:t>
            </a:r>
            <a:r>
              <a:rPr lang="fr-FR" dirty="0" err="1"/>
              <a:t>Loopholes</a:t>
            </a:r>
            <a:r>
              <a:rPr lang="fr-FR" dirty="0"/>
              <a:t> »</a:t>
            </a:r>
            <a:br>
              <a:rPr lang="fr-FR" dirty="0"/>
            </a:br>
            <a:endParaRPr lang="fr-FR" dirty="0"/>
          </a:p>
        </p:txBody>
      </p:sp>
      <p:sp>
        <p:nvSpPr>
          <p:cNvPr id="24" name="Espace réservé du texte 23">
            <a:extLst>
              <a:ext uri="{FF2B5EF4-FFF2-40B4-BE49-F238E27FC236}">
                <a16:creationId xmlns:a16="http://schemas.microsoft.com/office/drawing/2014/main" id="{DA95CB00-346A-4BCB-AB0E-28FBDAD2E1ED}"/>
              </a:ext>
            </a:extLst>
          </p:cNvPr>
          <p:cNvSpPr>
            <a:spLocks noGrp="1"/>
          </p:cNvSpPr>
          <p:nvPr>
            <p:ph type="body" sz="quarter" idx="16"/>
          </p:nvPr>
        </p:nvSpPr>
        <p:spPr>
          <a:xfrm>
            <a:off x="6939529" y="922741"/>
            <a:ext cx="4565650" cy="701675"/>
          </a:xfrm>
        </p:spPr>
        <p:txBody>
          <a:bodyPr rtlCol="0"/>
          <a:lstStyle/>
          <a:p>
            <a:pPr rtl="0"/>
            <a:r>
              <a:rPr lang="fr-FR" dirty="0">
                <a:solidFill>
                  <a:schemeClr val="bg1"/>
                </a:solidFill>
              </a:rPr>
              <a:t>Prescription du médecin pour l’alcool</a:t>
            </a:r>
          </a:p>
        </p:txBody>
      </p:sp>
      <p:sp>
        <p:nvSpPr>
          <p:cNvPr id="5" name="Espace réservé du texte 4">
            <a:extLst>
              <a:ext uri="{FF2B5EF4-FFF2-40B4-BE49-F238E27FC236}">
                <a16:creationId xmlns:a16="http://schemas.microsoft.com/office/drawing/2014/main" id="{5DD2790B-AC76-457A-BCB5-3E68F230ED5B}"/>
              </a:ext>
            </a:extLst>
          </p:cNvPr>
          <p:cNvSpPr>
            <a:spLocks noGrp="1"/>
          </p:cNvSpPr>
          <p:nvPr>
            <p:ph type="body" sz="quarter" idx="15"/>
          </p:nvPr>
        </p:nvSpPr>
        <p:spPr>
          <a:xfrm>
            <a:off x="580476" y="2574888"/>
            <a:ext cx="4548187" cy="3930687"/>
          </a:xfrm>
        </p:spPr>
        <p:txBody>
          <a:bodyPr rtlCol="0">
            <a:normAutofit/>
          </a:bodyPr>
          <a:lstStyle/>
          <a:p>
            <a:r>
              <a:rPr lang="fr-CA" sz="1800" b="1" dirty="0">
                <a:solidFill>
                  <a:schemeClr val="tx2">
                    <a:lumMod val="60000"/>
                    <a:lumOff val="40000"/>
                  </a:schemeClr>
                </a:solidFill>
              </a:rPr>
              <a:t>Même si la plupart des provinces avaient des lois en place, certaines ont annulé la loi dès le début.</a:t>
            </a:r>
          </a:p>
          <a:p>
            <a:r>
              <a:rPr lang="fr-CA" sz="1800" b="1" dirty="0">
                <a:solidFill>
                  <a:schemeClr val="tx2">
                    <a:lumMod val="60000"/>
                    <a:lumOff val="40000"/>
                  </a:schemeClr>
                </a:solidFill>
              </a:rPr>
              <a:t>Médicaments prescrits par les médecins…</a:t>
            </a:r>
          </a:p>
          <a:p>
            <a:r>
              <a:rPr lang="fr-CA" sz="1800" b="1" dirty="0">
                <a:solidFill>
                  <a:schemeClr val="tx2">
                    <a:lumMod val="60000"/>
                    <a:lumOff val="40000"/>
                  </a:schemeClr>
                </a:solidFill>
              </a:rPr>
              <a:t>Certaines provinces ont permis la fabrication d’alcool et la vente à des pays qui n’en étaient pas interdits.</a:t>
            </a:r>
          </a:p>
          <a:p>
            <a:r>
              <a:rPr lang="fr-CA" sz="1800" b="1" dirty="0">
                <a:solidFill>
                  <a:schemeClr val="tx2">
                    <a:lumMod val="60000"/>
                    <a:lumOff val="40000"/>
                  </a:schemeClr>
                </a:solidFill>
              </a:rPr>
              <a:t>Les États-Unis ont eu une interdiction jusqu’aux années 1930 – une occasion pour nous!</a:t>
            </a:r>
            <a:endParaRPr lang="fr-FR" sz="1800" b="1" dirty="0">
              <a:solidFill>
                <a:schemeClr val="tx2">
                  <a:lumMod val="60000"/>
                  <a:lumOff val="40000"/>
                </a:schemeClr>
              </a:solidFill>
            </a:endParaRPr>
          </a:p>
        </p:txBody>
      </p:sp>
      <p:pic>
        <p:nvPicPr>
          <p:cNvPr id="8" name="Espace réservé pour une image  7">
            <a:extLst>
              <a:ext uri="{FF2B5EF4-FFF2-40B4-BE49-F238E27FC236}">
                <a16:creationId xmlns:a16="http://schemas.microsoft.com/office/drawing/2014/main" id="{BAB04CA3-9808-49D1-BB13-5C81145E08FF}"/>
              </a:ext>
            </a:extLst>
          </p:cNvPr>
          <p:cNvPicPr>
            <a:picLocks noGrp="1" noChangeAspect="1"/>
          </p:cNvPicPr>
          <p:nvPr>
            <p:ph type="pic" sz="quarter" idx="18"/>
          </p:nvPr>
        </p:nvPicPr>
        <p:blipFill>
          <a:blip r:embed="rId3"/>
          <a:srcRect l="505" r="505"/>
          <a:stretch>
            <a:fillRect/>
          </a:stretch>
        </p:blipFill>
        <p:spPr>
          <a:prstGeom prst="rect">
            <a:avLst/>
          </a:prstGeom>
        </p:spPr>
      </p:pic>
    </p:spTree>
    <p:extLst>
      <p:ext uri="{BB962C8B-B14F-4D97-AF65-F5344CB8AC3E}">
        <p14:creationId xmlns:p14="http://schemas.microsoft.com/office/powerpoint/2010/main" val="202353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661A3-E4FE-4AEF-B734-8F0510AD004D}"/>
              </a:ext>
            </a:extLst>
          </p:cNvPr>
          <p:cNvSpPr>
            <a:spLocks noGrp="1"/>
          </p:cNvSpPr>
          <p:nvPr>
            <p:ph type="title"/>
          </p:nvPr>
        </p:nvSpPr>
        <p:spPr/>
        <p:txBody>
          <a:bodyPr/>
          <a:lstStyle/>
          <a:p>
            <a:r>
              <a:rPr lang="fr-CA" dirty="0"/>
              <a:t>RHUM-RUNNING</a:t>
            </a:r>
          </a:p>
        </p:txBody>
      </p:sp>
      <p:sp>
        <p:nvSpPr>
          <p:cNvPr id="6" name="Espace réservé du texte 5">
            <a:extLst>
              <a:ext uri="{FF2B5EF4-FFF2-40B4-BE49-F238E27FC236}">
                <a16:creationId xmlns:a16="http://schemas.microsoft.com/office/drawing/2014/main" id="{909B4178-489E-4907-89B8-0626AD53AE66}"/>
              </a:ext>
            </a:extLst>
          </p:cNvPr>
          <p:cNvSpPr>
            <a:spLocks noGrp="1"/>
          </p:cNvSpPr>
          <p:nvPr>
            <p:ph type="body" sz="quarter" idx="16"/>
          </p:nvPr>
        </p:nvSpPr>
        <p:spPr/>
        <p:txBody>
          <a:bodyPr/>
          <a:lstStyle/>
          <a:p>
            <a:r>
              <a:rPr lang="fr-CA" dirty="0"/>
              <a:t>Définition: contrebande ou transport illégal</a:t>
            </a:r>
          </a:p>
          <a:p>
            <a:r>
              <a:rPr lang="fr-CA" dirty="0"/>
              <a:t>boissons alcoolisées de l’autre côté de la frontière</a:t>
            </a:r>
          </a:p>
        </p:txBody>
      </p:sp>
      <p:pic>
        <p:nvPicPr>
          <p:cNvPr id="10" name="Image 9">
            <a:extLst>
              <a:ext uri="{FF2B5EF4-FFF2-40B4-BE49-F238E27FC236}">
                <a16:creationId xmlns:a16="http://schemas.microsoft.com/office/drawing/2014/main" id="{965953C9-994F-49DC-A5CF-D6691037F144}"/>
              </a:ext>
            </a:extLst>
          </p:cNvPr>
          <p:cNvPicPr>
            <a:picLocks noChangeAspect="1"/>
          </p:cNvPicPr>
          <p:nvPr/>
        </p:nvPicPr>
        <p:blipFill>
          <a:blip r:embed="rId2"/>
          <a:stretch>
            <a:fillRect/>
          </a:stretch>
        </p:blipFill>
        <p:spPr>
          <a:xfrm>
            <a:off x="3314442" y="2687025"/>
            <a:ext cx="5944115" cy="3865199"/>
          </a:xfrm>
          <a:prstGeom prst="rect">
            <a:avLst/>
          </a:prstGeom>
        </p:spPr>
      </p:pic>
    </p:spTree>
    <p:extLst>
      <p:ext uri="{BB962C8B-B14F-4D97-AF65-F5344CB8AC3E}">
        <p14:creationId xmlns:p14="http://schemas.microsoft.com/office/powerpoint/2010/main" val="262780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39155-1F5E-4F48-B50E-F00D8FC535D9}"/>
              </a:ext>
            </a:extLst>
          </p:cNvPr>
          <p:cNvSpPr>
            <a:spLocks noGrp="1"/>
          </p:cNvSpPr>
          <p:nvPr>
            <p:ph type="title"/>
          </p:nvPr>
        </p:nvSpPr>
        <p:spPr>
          <a:xfrm>
            <a:off x="4490720" y="781050"/>
            <a:ext cx="6856730" cy="676275"/>
          </a:xfrm>
        </p:spPr>
        <p:txBody>
          <a:bodyPr rtlCol="0"/>
          <a:lstStyle/>
          <a:p>
            <a:pPr rtl="0"/>
            <a:r>
              <a:rPr lang="fr-FR" dirty="0"/>
              <a:t>IMPLICATIONS LOCALES</a:t>
            </a:r>
          </a:p>
        </p:txBody>
      </p:sp>
      <p:sp>
        <p:nvSpPr>
          <p:cNvPr id="17" name="Espace réservé du texte 16">
            <a:extLst>
              <a:ext uri="{FF2B5EF4-FFF2-40B4-BE49-F238E27FC236}">
                <a16:creationId xmlns:a16="http://schemas.microsoft.com/office/drawing/2014/main" id="{663B63A5-075F-4429-8F7A-8E50D3497170}"/>
              </a:ext>
            </a:extLst>
          </p:cNvPr>
          <p:cNvSpPr>
            <a:spLocks noGrp="1"/>
          </p:cNvSpPr>
          <p:nvPr>
            <p:ph type="body" sz="quarter" idx="21"/>
          </p:nvPr>
        </p:nvSpPr>
        <p:spPr>
          <a:xfrm>
            <a:off x="4993346" y="2071688"/>
            <a:ext cx="6476999" cy="4291012"/>
          </a:xfrm>
        </p:spPr>
        <p:txBody>
          <a:bodyPr rtlCol="0">
            <a:normAutofit fontScale="77500" lnSpcReduction="20000"/>
          </a:bodyPr>
          <a:lstStyle/>
          <a:p>
            <a:pPr>
              <a:lnSpc>
                <a:spcPct val="120000"/>
              </a:lnSpc>
            </a:pPr>
            <a:r>
              <a:rPr lang="fr-CA" sz="2400" dirty="0">
                <a:solidFill>
                  <a:schemeClr val="tx2">
                    <a:lumMod val="60000"/>
                    <a:lumOff val="40000"/>
                  </a:schemeClr>
                </a:solidFill>
              </a:rPr>
              <a:t>La plupart de l’alcool vendu illégalement aux États-Unis avait été passée clandestinement du Canada à la frontière.</a:t>
            </a:r>
          </a:p>
          <a:p>
            <a:pPr marL="0" indent="0">
              <a:buNone/>
            </a:pPr>
            <a:endParaRPr lang="fr-CA" sz="2400" dirty="0">
              <a:solidFill>
                <a:schemeClr val="tx2">
                  <a:lumMod val="60000"/>
                  <a:lumOff val="40000"/>
                </a:schemeClr>
              </a:solidFill>
            </a:endParaRPr>
          </a:p>
          <a:p>
            <a:pPr>
              <a:lnSpc>
                <a:spcPct val="120000"/>
              </a:lnSpc>
            </a:pPr>
            <a:r>
              <a:rPr lang="fr-CA" sz="2400" dirty="0">
                <a:solidFill>
                  <a:schemeClr val="tx2">
                    <a:lumMod val="60000"/>
                    <a:lumOff val="40000"/>
                  </a:schemeClr>
                </a:solidFill>
              </a:rPr>
              <a:t>Une grande partie de la contrebande a eu lieu à Windsor et dans les environs – 75 %! </a:t>
            </a:r>
          </a:p>
          <a:p>
            <a:pPr marL="0" indent="0">
              <a:buNone/>
            </a:pPr>
            <a:endParaRPr lang="fr-CA" sz="2400" dirty="0">
              <a:solidFill>
                <a:schemeClr val="tx2">
                  <a:lumMod val="60000"/>
                  <a:lumOff val="40000"/>
                </a:schemeClr>
              </a:solidFill>
            </a:endParaRPr>
          </a:p>
          <a:p>
            <a:pPr>
              <a:lnSpc>
                <a:spcPct val="120000"/>
              </a:lnSpc>
            </a:pPr>
            <a:r>
              <a:rPr lang="fr-CA" sz="2400" dirty="0">
                <a:solidFill>
                  <a:schemeClr val="tx2">
                    <a:lumMod val="60000"/>
                    <a:lumOff val="40000"/>
                  </a:schemeClr>
                </a:solidFill>
              </a:rPr>
              <a:t>Parce qu’il n’y avait pas de lois interdisant l’exportation d’alcool vers d’autres pays après une certaine heure de la journée, les bateaux à grande vitesse décollaient régulièrement après une chute nocturne du côté canadien de la rivière Détroit. Souvent, ce n’est que quelques heures plus tard que l’on sert le même alcool dans les bars et les boîtes de nuit clandestins.</a:t>
            </a:r>
            <a:endParaRPr lang="fr-FR" sz="2400" dirty="0">
              <a:solidFill>
                <a:schemeClr val="tx2">
                  <a:lumMod val="60000"/>
                  <a:lumOff val="40000"/>
                </a:schemeClr>
              </a:solidFill>
            </a:endParaRPr>
          </a:p>
        </p:txBody>
      </p:sp>
      <p:pic>
        <p:nvPicPr>
          <p:cNvPr id="20" name="Image 19">
            <a:extLst>
              <a:ext uri="{FF2B5EF4-FFF2-40B4-BE49-F238E27FC236}">
                <a16:creationId xmlns:a16="http://schemas.microsoft.com/office/drawing/2014/main" id="{9AA5B5EE-5F2B-453E-AC32-0DC74977A086}"/>
              </a:ext>
            </a:extLst>
          </p:cNvPr>
          <p:cNvPicPr>
            <a:picLocks noChangeAspect="1"/>
          </p:cNvPicPr>
          <p:nvPr/>
        </p:nvPicPr>
        <p:blipFill>
          <a:blip r:embed="rId3"/>
          <a:stretch>
            <a:fillRect/>
          </a:stretch>
        </p:blipFill>
        <p:spPr>
          <a:xfrm>
            <a:off x="198643" y="4029075"/>
            <a:ext cx="4678815" cy="2628900"/>
          </a:xfrm>
          <a:prstGeom prst="rect">
            <a:avLst/>
          </a:prstGeom>
        </p:spPr>
      </p:pic>
      <p:pic>
        <p:nvPicPr>
          <p:cNvPr id="21" name="Image 20">
            <a:extLst>
              <a:ext uri="{FF2B5EF4-FFF2-40B4-BE49-F238E27FC236}">
                <a16:creationId xmlns:a16="http://schemas.microsoft.com/office/drawing/2014/main" id="{3C5F1FC0-764E-4447-B96E-DA77EE838C9A}"/>
              </a:ext>
            </a:extLst>
          </p:cNvPr>
          <p:cNvPicPr>
            <a:picLocks noChangeAspect="1"/>
          </p:cNvPicPr>
          <p:nvPr/>
        </p:nvPicPr>
        <p:blipFill>
          <a:blip r:embed="rId4"/>
          <a:stretch>
            <a:fillRect/>
          </a:stretch>
        </p:blipFill>
        <p:spPr>
          <a:xfrm>
            <a:off x="276225" y="166687"/>
            <a:ext cx="4362450" cy="3462262"/>
          </a:xfrm>
          <a:prstGeom prst="rect">
            <a:avLst/>
          </a:prstGeom>
        </p:spPr>
      </p:pic>
    </p:spTree>
    <p:extLst>
      <p:ext uri="{BB962C8B-B14F-4D97-AF65-F5344CB8AC3E}">
        <p14:creationId xmlns:p14="http://schemas.microsoft.com/office/powerpoint/2010/main" val="39535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1AEBC-6D9D-4D30-BB4C-43FE1370375F}"/>
              </a:ext>
            </a:extLst>
          </p:cNvPr>
          <p:cNvSpPr>
            <a:spLocks noGrp="1"/>
          </p:cNvSpPr>
          <p:nvPr>
            <p:ph type="title"/>
          </p:nvPr>
        </p:nvSpPr>
        <p:spPr>
          <a:xfrm>
            <a:off x="438149" y="238125"/>
            <a:ext cx="9661774" cy="1084444"/>
          </a:xfrm>
        </p:spPr>
        <p:txBody>
          <a:bodyPr rtlCol="0">
            <a:normAutofit/>
          </a:bodyPr>
          <a:lstStyle/>
          <a:p>
            <a:r>
              <a:rPr lang="fr-CA" dirty="0"/>
              <a:t>RHUM D’HIVER SUR LA RIVIÈRE DÉTROIT</a:t>
            </a:r>
            <a:endParaRPr lang="fr-FR" dirty="0"/>
          </a:p>
        </p:txBody>
      </p:sp>
      <p:pic>
        <p:nvPicPr>
          <p:cNvPr id="34" name="Espace réservé du graphique 33">
            <a:extLst>
              <a:ext uri="{FF2B5EF4-FFF2-40B4-BE49-F238E27FC236}">
                <a16:creationId xmlns:a16="http://schemas.microsoft.com/office/drawing/2014/main" id="{216B507C-7256-415E-A304-67BB9387B33B}"/>
              </a:ext>
            </a:extLst>
          </p:cNvPr>
          <p:cNvPicPr>
            <a:picLocks noGrp="1" noChangeAspect="1"/>
          </p:cNvPicPr>
          <p:nvPr>
            <p:ph type="chart" sz="quarter" idx="32"/>
          </p:nvPr>
        </p:nvPicPr>
        <p:blipFill>
          <a:blip r:embed="rId3"/>
          <a:stretch>
            <a:fillRect/>
          </a:stretch>
        </p:blipFill>
        <p:spPr>
          <a:xfrm>
            <a:off x="316036" y="2590800"/>
            <a:ext cx="6367501" cy="3754217"/>
          </a:xfrm>
          <a:prstGeom prst="rect">
            <a:avLst/>
          </a:prstGeom>
        </p:spPr>
      </p:pic>
      <p:pic>
        <p:nvPicPr>
          <p:cNvPr id="55" name="Image 54">
            <a:extLst>
              <a:ext uri="{FF2B5EF4-FFF2-40B4-BE49-F238E27FC236}">
                <a16:creationId xmlns:a16="http://schemas.microsoft.com/office/drawing/2014/main" id="{F53D29E1-E098-47B4-95F6-314DC771B915}"/>
              </a:ext>
            </a:extLst>
          </p:cNvPr>
          <p:cNvPicPr>
            <a:picLocks noChangeAspect="1"/>
          </p:cNvPicPr>
          <p:nvPr/>
        </p:nvPicPr>
        <p:blipFill>
          <a:blip r:embed="rId4"/>
          <a:stretch>
            <a:fillRect/>
          </a:stretch>
        </p:blipFill>
        <p:spPr>
          <a:xfrm>
            <a:off x="7686675" y="2425697"/>
            <a:ext cx="4038601" cy="3365502"/>
          </a:xfrm>
          <a:prstGeom prst="rect">
            <a:avLst/>
          </a:prstGeom>
        </p:spPr>
      </p:pic>
    </p:spTree>
    <p:extLst>
      <p:ext uri="{BB962C8B-B14F-4D97-AF65-F5344CB8AC3E}">
        <p14:creationId xmlns:p14="http://schemas.microsoft.com/office/powerpoint/2010/main" val="126615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E5D49-E249-409D-B751-A559433D91A4}"/>
              </a:ext>
            </a:extLst>
          </p:cNvPr>
          <p:cNvSpPr>
            <a:spLocks noGrp="1"/>
          </p:cNvSpPr>
          <p:nvPr>
            <p:ph type="title"/>
          </p:nvPr>
        </p:nvSpPr>
        <p:spPr>
          <a:xfrm>
            <a:off x="565468" y="694373"/>
            <a:ext cx="4727892" cy="910916"/>
          </a:xfrm>
          <a:prstGeom prst="rect">
            <a:avLst/>
          </a:prstGeom>
        </p:spPr>
        <p:txBody>
          <a:bodyPr rtlCol="0" anchor="b">
            <a:normAutofit/>
          </a:bodyPr>
          <a:lstStyle/>
          <a:p>
            <a:pPr rtl="0"/>
            <a:r>
              <a:rPr lang="fr-FR" dirty="0"/>
              <a:t>FAIRE LES MANCHETTES</a:t>
            </a:r>
          </a:p>
        </p:txBody>
      </p:sp>
      <p:sp>
        <p:nvSpPr>
          <p:cNvPr id="5" name="Espace réservé du texte 4">
            <a:extLst>
              <a:ext uri="{FF2B5EF4-FFF2-40B4-BE49-F238E27FC236}">
                <a16:creationId xmlns:a16="http://schemas.microsoft.com/office/drawing/2014/main" id="{E8546E56-D449-4019-86AD-4F0D3A1474E8}"/>
              </a:ext>
            </a:extLst>
          </p:cNvPr>
          <p:cNvSpPr>
            <a:spLocks noGrp="1"/>
          </p:cNvSpPr>
          <p:nvPr>
            <p:ph type="body" sz="half" idx="2"/>
          </p:nvPr>
        </p:nvSpPr>
        <p:spPr>
          <a:xfrm>
            <a:off x="839788" y="2356700"/>
            <a:ext cx="4727892" cy="3718980"/>
          </a:xfrm>
          <a:prstGeom prst="rect">
            <a:avLst/>
          </a:prstGeom>
        </p:spPr>
        <p:txBody>
          <a:bodyPr rtlCol="0">
            <a:normAutofit/>
          </a:bodyPr>
          <a:lstStyle/>
          <a:p>
            <a:pPr marL="285750" indent="-285750">
              <a:buFont typeface="Arial" panose="020B0604020202020204" pitchFamily="34" charset="0"/>
              <a:buChar char="•"/>
            </a:pPr>
            <a:r>
              <a:rPr lang="fr-CA" sz="1800" b="1" dirty="0"/>
              <a:t>« Free </a:t>
            </a:r>
            <a:r>
              <a:rPr lang="fr-CA" sz="1800" b="1" dirty="0" err="1"/>
              <a:t>Rum</a:t>
            </a:r>
            <a:r>
              <a:rPr lang="fr-CA" sz="1800" b="1" dirty="0"/>
              <a:t>-Running on Canadian Border »</a:t>
            </a:r>
          </a:p>
          <a:p>
            <a:pPr marL="285750" indent="-285750">
              <a:buFont typeface="Arial" panose="020B0604020202020204" pitchFamily="34" charset="0"/>
              <a:buChar char="•"/>
            </a:pPr>
            <a:r>
              <a:rPr lang="fr-CA" sz="1800" b="1" dirty="0"/>
              <a:t>« La loi est brisée des centaines de fois par jour ».</a:t>
            </a:r>
          </a:p>
          <a:p>
            <a:pPr marL="285750" indent="-285750">
              <a:buFont typeface="Arial" panose="020B0604020202020204" pitchFamily="34" charset="0"/>
              <a:buChar char="•"/>
            </a:pPr>
            <a:r>
              <a:rPr lang="fr-CA" sz="1800" b="1" dirty="0"/>
              <a:t>« Les passeurs de Détroit ont une grande notoriété. »</a:t>
            </a:r>
          </a:p>
          <a:p>
            <a:pPr marL="285750" indent="-285750">
              <a:buFont typeface="Arial" panose="020B0604020202020204" pitchFamily="34" charset="0"/>
              <a:buChar char="•"/>
            </a:pPr>
            <a:r>
              <a:rPr lang="fr-CA" sz="1800" b="1" dirty="0"/>
              <a:t>« La police arrête cinq résidents de Détroit après avoir trouvé 158 pintes de whisky canadien de Windsor. »</a:t>
            </a:r>
          </a:p>
          <a:p>
            <a:pPr marL="285750" indent="-285750">
              <a:buFont typeface="Arial" panose="020B0604020202020204" pitchFamily="34" charset="0"/>
              <a:buChar char="•"/>
            </a:pPr>
            <a:r>
              <a:rPr lang="fr-CA" sz="1800" b="1" dirty="0"/>
              <a:t>« 75 - bouteilles de deux litres à 50 $ à 100 $ »</a:t>
            </a:r>
            <a:endParaRPr lang="fr-FR" sz="1800" b="1" dirty="0"/>
          </a:p>
        </p:txBody>
      </p:sp>
      <p:pic>
        <p:nvPicPr>
          <p:cNvPr id="9" name="Image 8">
            <a:extLst>
              <a:ext uri="{FF2B5EF4-FFF2-40B4-BE49-F238E27FC236}">
                <a16:creationId xmlns:a16="http://schemas.microsoft.com/office/drawing/2014/main" id="{F55CA2E0-755C-44BD-BBB7-4518B66EFED8}"/>
              </a:ext>
            </a:extLst>
          </p:cNvPr>
          <p:cNvPicPr>
            <a:picLocks noChangeAspect="1"/>
          </p:cNvPicPr>
          <p:nvPr/>
        </p:nvPicPr>
        <p:blipFill>
          <a:blip r:embed="rId3"/>
          <a:stretch>
            <a:fillRect/>
          </a:stretch>
        </p:blipFill>
        <p:spPr>
          <a:xfrm>
            <a:off x="6283833" y="873761"/>
            <a:ext cx="4269042" cy="5403850"/>
          </a:xfrm>
          <a:prstGeom prst="rect">
            <a:avLst/>
          </a:prstGeom>
          <a:noFill/>
        </p:spPr>
      </p:pic>
    </p:spTree>
    <p:extLst>
      <p:ext uri="{BB962C8B-B14F-4D97-AF65-F5344CB8AC3E}">
        <p14:creationId xmlns:p14="http://schemas.microsoft.com/office/powerpoint/2010/main" val="2113840733"/>
      </p:ext>
    </p:extLst>
  </p:cSld>
  <p:clrMapOvr>
    <a:masterClrMapping/>
  </p:clrMapOvr>
</p:sld>
</file>

<file path=ppt/theme/theme1.xml><?xml version="1.0" encoding="utf-8"?>
<a:theme xmlns:a="http://schemas.openxmlformats.org/drawingml/2006/main" name="Thème Offic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741308_TF55923798" id="{6E723388-2550-4421-9B73-0503D75FA3B8}" vid="{A8AD2D38-7E99-4AD8-BD7B-65FC17AEF9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Grand écran</PresentationFormat>
  <Paragraphs>71</Paragraphs>
  <Slides>18</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Century Gothic</vt:lpstr>
      <vt:lpstr>Thème Office</vt:lpstr>
      <vt:lpstr>LA PROHIBITION </vt:lpstr>
      <vt:lpstr>DÉFINITION</vt:lpstr>
      <vt:lpstr>BACKGROUND</vt:lpstr>
      <vt:lpstr>Présentation PowerPoint</vt:lpstr>
      <vt:lpstr>ÉCHAPPATOIRES « Loopholes » </vt:lpstr>
      <vt:lpstr>RHUM-RUNNING</vt:lpstr>
      <vt:lpstr>IMPLICATIONS LOCALES</vt:lpstr>
      <vt:lpstr>RHUM D’HIVER SUR LA RIVIÈRE DÉTROIT</vt:lpstr>
      <vt:lpstr>FAIRE LES MANCHETTES</vt:lpstr>
      <vt:lpstr>Présentation PowerPoint</vt:lpstr>
      <vt:lpstr>Hiram Walker Distillery à Windsor </vt:lpstr>
      <vt:lpstr>BOOTLEGGING</vt:lpstr>
      <vt:lpstr>Création de crime organisé</vt:lpstr>
      <vt:lpstr>AL CAPONE</vt:lpstr>
      <vt:lpstr>OUI À LA PROHIBITION Groupes de tempérance</vt:lpstr>
      <vt:lpstr>Union chrétienne de tempérance des femmes (WCTU).</vt:lpstr>
      <vt:lpstr>Est-ce que la prohibition a fonctionné?</vt:lpstr>
      <vt:lpstr>LA PROHIBITION SE TERMINE MAINTENANT QUOI?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2019-07-14T15:54:01Z</dcterms:created>
  <dcterms:modified xsi:type="dcterms:W3CDTF">2019-07-14T16:00:30Z</dcterms:modified>
</cp:coreProperties>
</file>