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handoutMasterIdLst>
    <p:handoutMasterId r:id="rId25"/>
  </p:handoutMasterIdLst>
  <p:sldIdLst>
    <p:sldId id="256" r:id="rId2"/>
    <p:sldId id="259" r:id="rId3"/>
    <p:sldId id="260" r:id="rId4"/>
    <p:sldId id="265" r:id="rId5"/>
    <p:sldId id="258" r:id="rId6"/>
    <p:sldId id="257" r:id="rId7"/>
    <p:sldId id="261" r:id="rId8"/>
    <p:sldId id="262" r:id="rId9"/>
    <p:sldId id="264" r:id="rId10"/>
    <p:sldId id="279" r:id="rId11"/>
    <p:sldId id="278" r:id="rId12"/>
    <p:sldId id="271" r:id="rId13"/>
    <p:sldId id="272" r:id="rId14"/>
    <p:sldId id="267" r:id="rId15"/>
    <p:sldId id="268" r:id="rId16"/>
    <p:sldId id="276" r:id="rId17"/>
    <p:sldId id="273" r:id="rId18"/>
    <p:sldId id="274" r:id="rId19"/>
    <p:sldId id="266" r:id="rId20"/>
    <p:sldId id="281" r:id="rId21"/>
    <p:sldId id="280" r:id="rId22"/>
    <p:sldId id="263" r:id="rId23"/>
    <p:sldId id="282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4DA2A-867C-4A6A-A4B1-AB145B53F39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1174B6-43C1-4783-BAC7-4E0E6DF49719}">
      <dgm:prSet/>
      <dgm:spPr/>
      <dgm:t>
        <a:bodyPr/>
        <a:lstStyle/>
        <a:p>
          <a:r>
            <a:rPr lang="fr-CA"/>
            <a:t>Dans les années 1920, on parlait souvent des « années 1920 mouvantes, hurlantes ou folles » pour les raisons suivantes :</a:t>
          </a:r>
          <a:endParaRPr lang="en-US"/>
        </a:p>
      </dgm:t>
    </dgm:pt>
    <dgm:pt modelId="{7E71DFB5-7732-47A6-BC61-752CC2818E09}" type="parTrans" cxnId="{5A2FDA89-269F-4379-B923-26EED7E22B8E}">
      <dgm:prSet/>
      <dgm:spPr/>
      <dgm:t>
        <a:bodyPr/>
        <a:lstStyle/>
        <a:p>
          <a:endParaRPr lang="en-US"/>
        </a:p>
      </dgm:t>
    </dgm:pt>
    <dgm:pt modelId="{CA7AA332-21E5-4BE4-AC5D-701AE836575B}" type="sibTrans" cxnId="{5A2FDA89-269F-4379-B923-26EED7E22B8E}">
      <dgm:prSet/>
      <dgm:spPr/>
      <dgm:t>
        <a:bodyPr/>
        <a:lstStyle/>
        <a:p>
          <a:endParaRPr lang="en-US"/>
        </a:p>
      </dgm:t>
    </dgm:pt>
    <dgm:pt modelId="{8841F92B-1EBA-48FB-B31D-C8658817C768}">
      <dgm:prSet/>
      <dgm:spPr/>
      <dgm:t>
        <a:bodyPr/>
        <a:lstStyle/>
        <a:p>
          <a:r>
            <a:rPr lang="fr-CA"/>
            <a:t>L’économie a connu de bons moments.</a:t>
          </a:r>
          <a:endParaRPr lang="en-US"/>
        </a:p>
      </dgm:t>
    </dgm:pt>
    <dgm:pt modelId="{7D86ADC3-9124-42E6-A57B-A807375A260D}" type="parTrans" cxnId="{977F49E0-9E4D-4FDB-BD66-56389126C3F4}">
      <dgm:prSet/>
      <dgm:spPr/>
      <dgm:t>
        <a:bodyPr/>
        <a:lstStyle/>
        <a:p>
          <a:endParaRPr lang="en-US"/>
        </a:p>
      </dgm:t>
    </dgm:pt>
    <dgm:pt modelId="{6BF16028-6BF5-49E3-9339-2D9EFBE4B11B}" type="sibTrans" cxnId="{977F49E0-9E4D-4FDB-BD66-56389126C3F4}">
      <dgm:prSet/>
      <dgm:spPr/>
      <dgm:t>
        <a:bodyPr/>
        <a:lstStyle/>
        <a:p>
          <a:endParaRPr lang="en-US"/>
        </a:p>
      </dgm:t>
    </dgm:pt>
    <dgm:pt modelId="{ADEB7B07-670A-4866-9693-EEC06CA224E3}">
      <dgm:prSet/>
      <dgm:spPr/>
      <dgm:t>
        <a:bodyPr/>
        <a:lstStyle/>
        <a:p>
          <a:r>
            <a:rPr lang="fr-CA"/>
            <a:t>C’était l’âge d’or du sport au Canada.</a:t>
          </a:r>
          <a:endParaRPr lang="en-US"/>
        </a:p>
      </dgm:t>
    </dgm:pt>
    <dgm:pt modelId="{0904178A-BDC4-4320-B3DB-D5356DF89C4F}" type="parTrans" cxnId="{D3F375D4-0F66-4C26-B9A1-D1687F943E28}">
      <dgm:prSet/>
      <dgm:spPr/>
      <dgm:t>
        <a:bodyPr/>
        <a:lstStyle/>
        <a:p>
          <a:endParaRPr lang="en-US"/>
        </a:p>
      </dgm:t>
    </dgm:pt>
    <dgm:pt modelId="{06B56AAA-B0D6-4AC9-934F-11E99B40D27D}" type="sibTrans" cxnId="{D3F375D4-0F66-4C26-B9A1-D1687F943E28}">
      <dgm:prSet/>
      <dgm:spPr/>
      <dgm:t>
        <a:bodyPr/>
        <a:lstStyle/>
        <a:p>
          <a:endParaRPr lang="en-US"/>
        </a:p>
      </dgm:t>
    </dgm:pt>
    <dgm:pt modelId="{6DFB14D9-F521-4609-9A71-43AB2CD82AA2}">
      <dgm:prSet/>
      <dgm:spPr/>
      <dgm:t>
        <a:bodyPr/>
        <a:lstStyle/>
        <a:p>
          <a:r>
            <a:rPr lang="fr-CA"/>
            <a:t>Les nouvelles inventions étaient sans fin.</a:t>
          </a:r>
          <a:endParaRPr lang="en-US"/>
        </a:p>
      </dgm:t>
    </dgm:pt>
    <dgm:pt modelId="{A5BDF9EC-E4B9-4EA6-916B-4A0E2E08DA2A}" type="parTrans" cxnId="{D89296D3-CF25-4DDE-BD02-BAD91102F852}">
      <dgm:prSet/>
      <dgm:spPr/>
      <dgm:t>
        <a:bodyPr/>
        <a:lstStyle/>
        <a:p>
          <a:endParaRPr lang="en-US"/>
        </a:p>
      </dgm:t>
    </dgm:pt>
    <dgm:pt modelId="{F301B07A-658E-48EF-A3E7-C019A762E016}" type="sibTrans" cxnId="{D89296D3-CF25-4DDE-BD02-BAD91102F852}">
      <dgm:prSet/>
      <dgm:spPr/>
      <dgm:t>
        <a:bodyPr/>
        <a:lstStyle/>
        <a:p>
          <a:endParaRPr lang="en-US"/>
        </a:p>
      </dgm:t>
    </dgm:pt>
    <dgm:pt modelId="{F1C8AC0E-DEEC-4434-9BC9-E3CA40D5DF0C}">
      <dgm:prSet/>
      <dgm:spPr/>
      <dgm:t>
        <a:bodyPr/>
        <a:lstStyle/>
        <a:p>
          <a:r>
            <a:rPr lang="fr-CA"/>
            <a:t>La vie était à son plus haut sommet, non seulement pour les hommes, mais aussi pour les femmes.</a:t>
          </a:r>
          <a:endParaRPr lang="en-US"/>
        </a:p>
      </dgm:t>
    </dgm:pt>
    <dgm:pt modelId="{0AE5118F-5099-4347-9F11-66E5B361963C}" type="parTrans" cxnId="{A1A4EC01-8EE7-474C-AE70-ADF28E222040}">
      <dgm:prSet/>
      <dgm:spPr/>
      <dgm:t>
        <a:bodyPr/>
        <a:lstStyle/>
        <a:p>
          <a:endParaRPr lang="en-US"/>
        </a:p>
      </dgm:t>
    </dgm:pt>
    <dgm:pt modelId="{57674545-DCEC-4918-B52E-53569797A395}" type="sibTrans" cxnId="{A1A4EC01-8EE7-474C-AE70-ADF28E222040}">
      <dgm:prSet/>
      <dgm:spPr/>
      <dgm:t>
        <a:bodyPr/>
        <a:lstStyle/>
        <a:p>
          <a:endParaRPr lang="en-US"/>
        </a:p>
      </dgm:t>
    </dgm:pt>
    <dgm:pt modelId="{E20FB620-8A15-46A1-BC32-297DA01D246A}">
      <dgm:prSet/>
      <dgm:spPr/>
      <dgm:t>
        <a:bodyPr/>
        <a:lstStyle/>
        <a:p>
          <a:r>
            <a:rPr lang="fr-CA"/>
            <a:t>Les années 1920 ont été particulièrement une décennie de changement pour les femmes.</a:t>
          </a:r>
          <a:endParaRPr lang="en-US"/>
        </a:p>
      </dgm:t>
    </dgm:pt>
    <dgm:pt modelId="{F41770F6-ED3A-4DE9-B927-B1A31D6E149A}" type="parTrans" cxnId="{4E4A0E0A-00C3-416E-B257-1794AB5651A5}">
      <dgm:prSet/>
      <dgm:spPr/>
      <dgm:t>
        <a:bodyPr/>
        <a:lstStyle/>
        <a:p>
          <a:endParaRPr lang="en-US"/>
        </a:p>
      </dgm:t>
    </dgm:pt>
    <dgm:pt modelId="{EEE68077-3CB7-4927-92CC-79A2F33653C9}" type="sibTrans" cxnId="{4E4A0E0A-00C3-416E-B257-1794AB5651A5}">
      <dgm:prSet/>
      <dgm:spPr/>
      <dgm:t>
        <a:bodyPr/>
        <a:lstStyle/>
        <a:p>
          <a:endParaRPr lang="en-US"/>
        </a:p>
      </dgm:t>
    </dgm:pt>
    <dgm:pt modelId="{FAC41EFD-26DA-412B-98BC-CBA82E9D323A}" type="pres">
      <dgm:prSet presAssocID="{F874DA2A-867C-4A6A-A4B1-AB145B53F395}" presName="diagram" presStyleCnt="0">
        <dgm:presLayoutVars>
          <dgm:dir/>
          <dgm:resizeHandles val="exact"/>
        </dgm:presLayoutVars>
      </dgm:prSet>
      <dgm:spPr/>
    </dgm:pt>
    <dgm:pt modelId="{A40FC30D-D234-4115-A30E-BACFDE19AE03}" type="pres">
      <dgm:prSet presAssocID="{3F1174B6-43C1-4783-BAC7-4E0E6DF49719}" presName="node" presStyleLbl="node1" presStyleIdx="0" presStyleCnt="6">
        <dgm:presLayoutVars>
          <dgm:bulletEnabled val="1"/>
        </dgm:presLayoutVars>
      </dgm:prSet>
      <dgm:spPr/>
    </dgm:pt>
    <dgm:pt modelId="{1EC392F5-3992-47F5-B2A6-5DF80D831115}" type="pres">
      <dgm:prSet presAssocID="{CA7AA332-21E5-4BE4-AC5D-701AE836575B}" presName="sibTrans" presStyleCnt="0"/>
      <dgm:spPr/>
    </dgm:pt>
    <dgm:pt modelId="{1144EDAD-98A5-468E-BEBD-4195BD4E1C0C}" type="pres">
      <dgm:prSet presAssocID="{8841F92B-1EBA-48FB-B31D-C8658817C768}" presName="node" presStyleLbl="node1" presStyleIdx="1" presStyleCnt="6">
        <dgm:presLayoutVars>
          <dgm:bulletEnabled val="1"/>
        </dgm:presLayoutVars>
      </dgm:prSet>
      <dgm:spPr/>
    </dgm:pt>
    <dgm:pt modelId="{2F9842FA-8451-4ADD-8E57-FC8D000BF256}" type="pres">
      <dgm:prSet presAssocID="{6BF16028-6BF5-49E3-9339-2D9EFBE4B11B}" presName="sibTrans" presStyleCnt="0"/>
      <dgm:spPr/>
    </dgm:pt>
    <dgm:pt modelId="{2EE15D9A-F3EF-4E2A-8917-E33D03578554}" type="pres">
      <dgm:prSet presAssocID="{ADEB7B07-670A-4866-9693-EEC06CA224E3}" presName="node" presStyleLbl="node1" presStyleIdx="2" presStyleCnt="6">
        <dgm:presLayoutVars>
          <dgm:bulletEnabled val="1"/>
        </dgm:presLayoutVars>
      </dgm:prSet>
      <dgm:spPr/>
    </dgm:pt>
    <dgm:pt modelId="{9024B6F4-D78B-4E78-A6BA-30D0EFEA980C}" type="pres">
      <dgm:prSet presAssocID="{06B56AAA-B0D6-4AC9-934F-11E99B40D27D}" presName="sibTrans" presStyleCnt="0"/>
      <dgm:spPr/>
    </dgm:pt>
    <dgm:pt modelId="{105AE762-F1E2-466D-BA6F-7E7A32C77A71}" type="pres">
      <dgm:prSet presAssocID="{6DFB14D9-F521-4609-9A71-43AB2CD82AA2}" presName="node" presStyleLbl="node1" presStyleIdx="3" presStyleCnt="6">
        <dgm:presLayoutVars>
          <dgm:bulletEnabled val="1"/>
        </dgm:presLayoutVars>
      </dgm:prSet>
      <dgm:spPr/>
    </dgm:pt>
    <dgm:pt modelId="{28C9792F-F2C0-442A-9B31-59A7A44D5C06}" type="pres">
      <dgm:prSet presAssocID="{F301B07A-658E-48EF-A3E7-C019A762E016}" presName="sibTrans" presStyleCnt="0"/>
      <dgm:spPr/>
    </dgm:pt>
    <dgm:pt modelId="{356FC38A-C9CD-40D0-AD0C-4D9C5D36EC90}" type="pres">
      <dgm:prSet presAssocID="{F1C8AC0E-DEEC-4434-9BC9-E3CA40D5DF0C}" presName="node" presStyleLbl="node1" presStyleIdx="4" presStyleCnt="6">
        <dgm:presLayoutVars>
          <dgm:bulletEnabled val="1"/>
        </dgm:presLayoutVars>
      </dgm:prSet>
      <dgm:spPr/>
    </dgm:pt>
    <dgm:pt modelId="{F78DCDA5-3989-4622-96BD-72C6D2B56859}" type="pres">
      <dgm:prSet presAssocID="{57674545-DCEC-4918-B52E-53569797A395}" presName="sibTrans" presStyleCnt="0"/>
      <dgm:spPr/>
    </dgm:pt>
    <dgm:pt modelId="{5B2C4504-4313-4C9E-875D-99E4EFC75F6C}" type="pres">
      <dgm:prSet presAssocID="{E20FB620-8A15-46A1-BC32-297DA01D246A}" presName="node" presStyleLbl="node1" presStyleIdx="5" presStyleCnt="6">
        <dgm:presLayoutVars>
          <dgm:bulletEnabled val="1"/>
        </dgm:presLayoutVars>
      </dgm:prSet>
      <dgm:spPr/>
    </dgm:pt>
  </dgm:ptLst>
  <dgm:cxnLst>
    <dgm:cxn modelId="{683E2800-BE61-4C83-A2DD-C4D47F42A939}" type="presOf" srcId="{F1C8AC0E-DEEC-4434-9BC9-E3CA40D5DF0C}" destId="{356FC38A-C9CD-40D0-AD0C-4D9C5D36EC90}" srcOrd="0" destOrd="0" presId="urn:microsoft.com/office/officeart/2005/8/layout/default"/>
    <dgm:cxn modelId="{A1A4EC01-8EE7-474C-AE70-ADF28E222040}" srcId="{F874DA2A-867C-4A6A-A4B1-AB145B53F395}" destId="{F1C8AC0E-DEEC-4434-9BC9-E3CA40D5DF0C}" srcOrd="4" destOrd="0" parTransId="{0AE5118F-5099-4347-9F11-66E5B361963C}" sibTransId="{57674545-DCEC-4918-B52E-53569797A395}"/>
    <dgm:cxn modelId="{4E4A0E0A-00C3-416E-B257-1794AB5651A5}" srcId="{F874DA2A-867C-4A6A-A4B1-AB145B53F395}" destId="{E20FB620-8A15-46A1-BC32-297DA01D246A}" srcOrd="5" destOrd="0" parTransId="{F41770F6-ED3A-4DE9-B927-B1A31D6E149A}" sibTransId="{EEE68077-3CB7-4927-92CC-79A2F33653C9}"/>
    <dgm:cxn modelId="{4EBC460D-DC01-4314-BCEF-A258F6EC5EE7}" type="presOf" srcId="{F874DA2A-867C-4A6A-A4B1-AB145B53F395}" destId="{FAC41EFD-26DA-412B-98BC-CBA82E9D323A}" srcOrd="0" destOrd="0" presId="urn:microsoft.com/office/officeart/2005/8/layout/default"/>
    <dgm:cxn modelId="{F903EB4A-D334-4DEA-9ABC-6247FC6C4475}" type="presOf" srcId="{3F1174B6-43C1-4783-BAC7-4E0E6DF49719}" destId="{A40FC30D-D234-4115-A30E-BACFDE19AE03}" srcOrd="0" destOrd="0" presId="urn:microsoft.com/office/officeart/2005/8/layout/default"/>
    <dgm:cxn modelId="{5A2FDA89-269F-4379-B923-26EED7E22B8E}" srcId="{F874DA2A-867C-4A6A-A4B1-AB145B53F395}" destId="{3F1174B6-43C1-4783-BAC7-4E0E6DF49719}" srcOrd="0" destOrd="0" parTransId="{7E71DFB5-7732-47A6-BC61-752CC2818E09}" sibTransId="{CA7AA332-21E5-4BE4-AC5D-701AE836575B}"/>
    <dgm:cxn modelId="{AFCBEDAF-9C44-421F-A592-4BAAA02B2732}" type="presOf" srcId="{ADEB7B07-670A-4866-9693-EEC06CA224E3}" destId="{2EE15D9A-F3EF-4E2A-8917-E33D03578554}" srcOrd="0" destOrd="0" presId="urn:microsoft.com/office/officeart/2005/8/layout/default"/>
    <dgm:cxn modelId="{D89296D3-CF25-4DDE-BD02-BAD91102F852}" srcId="{F874DA2A-867C-4A6A-A4B1-AB145B53F395}" destId="{6DFB14D9-F521-4609-9A71-43AB2CD82AA2}" srcOrd="3" destOrd="0" parTransId="{A5BDF9EC-E4B9-4EA6-916B-4A0E2E08DA2A}" sibTransId="{F301B07A-658E-48EF-A3E7-C019A762E016}"/>
    <dgm:cxn modelId="{D3F375D4-0F66-4C26-B9A1-D1687F943E28}" srcId="{F874DA2A-867C-4A6A-A4B1-AB145B53F395}" destId="{ADEB7B07-670A-4866-9693-EEC06CA224E3}" srcOrd="2" destOrd="0" parTransId="{0904178A-BDC4-4320-B3DB-D5356DF89C4F}" sibTransId="{06B56AAA-B0D6-4AC9-934F-11E99B40D27D}"/>
    <dgm:cxn modelId="{977F49E0-9E4D-4FDB-BD66-56389126C3F4}" srcId="{F874DA2A-867C-4A6A-A4B1-AB145B53F395}" destId="{8841F92B-1EBA-48FB-B31D-C8658817C768}" srcOrd="1" destOrd="0" parTransId="{7D86ADC3-9124-42E6-A57B-A807375A260D}" sibTransId="{6BF16028-6BF5-49E3-9339-2D9EFBE4B11B}"/>
    <dgm:cxn modelId="{06B773E0-2189-4B33-841C-091FED0E8480}" type="presOf" srcId="{8841F92B-1EBA-48FB-B31D-C8658817C768}" destId="{1144EDAD-98A5-468E-BEBD-4195BD4E1C0C}" srcOrd="0" destOrd="0" presId="urn:microsoft.com/office/officeart/2005/8/layout/default"/>
    <dgm:cxn modelId="{A68EB9E2-CDCB-48EE-A84D-5295AEFB6AA2}" type="presOf" srcId="{E20FB620-8A15-46A1-BC32-297DA01D246A}" destId="{5B2C4504-4313-4C9E-875D-99E4EFC75F6C}" srcOrd="0" destOrd="0" presId="urn:microsoft.com/office/officeart/2005/8/layout/default"/>
    <dgm:cxn modelId="{7FFC98FF-4E51-4CB0-B80C-6E6A3EDCF7E1}" type="presOf" srcId="{6DFB14D9-F521-4609-9A71-43AB2CD82AA2}" destId="{105AE762-F1E2-466D-BA6F-7E7A32C77A71}" srcOrd="0" destOrd="0" presId="urn:microsoft.com/office/officeart/2005/8/layout/default"/>
    <dgm:cxn modelId="{890C9AEA-E3BD-4EC1-BF38-C4E2D200B63F}" type="presParOf" srcId="{FAC41EFD-26DA-412B-98BC-CBA82E9D323A}" destId="{A40FC30D-D234-4115-A30E-BACFDE19AE03}" srcOrd="0" destOrd="0" presId="urn:microsoft.com/office/officeart/2005/8/layout/default"/>
    <dgm:cxn modelId="{CD932757-514F-4F85-AACD-8DD12FD6A3BE}" type="presParOf" srcId="{FAC41EFD-26DA-412B-98BC-CBA82E9D323A}" destId="{1EC392F5-3992-47F5-B2A6-5DF80D831115}" srcOrd="1" destOrd="0" presId="urn:microsoft.com/office/officeart/2005/8/layout/default"/>
    <dgm:cxn modelId="{9AC8136F-F83C-446B-B9B8-C501D5EF764F}" type="presParOf" srcId="{FAC41EFD-26DA-412B-98BC-CBA82E9D323A}" destId="{1144EDAD-98A5-468E-BEBD-4195BD4E1C0C}" srcOrd="2" destOrd="0" presId="urn:microsoft.com/office/officeart/2005/8/layout/default"/>
    <dgm:cxn modelId="{C965DAE4-68FD-41FF-8BE2-55905E59FCAA}" type="presParOf" srcId="{FAC41EFD-26DA-412B-98BC-CBA82E9D323A}" destId="{2F9842FA-8451-4ADD-8E57-FC8D000BF256}" srcOrd="3" destOrd="0" presId="urn:microsoft.com/office/officeart/2005/8/layout/default"/>
    <dgm:cxn modelId="{DE51FAC1-342B-4684-A7CD-E848720DBC87}" type="presParOf" srcId="{FAC41EFD-26DA-412B-98BC-CBA82E9D323A}" destId="{2EE15D9A-F3EF-4E2A-8917-E33D03578554}" srcOrd="4" destOrd="0" presId="urn:microsoft.com/office/officeart/2005/8/layout/default"/>
    <dgm:cxn modelId="{ED5BB7B5-DB6F-4F96-9A1A-9131EC8DC9A0}" type="presParOf" srcId="{FAC41EFD-26DA-412B-98BC-CBA82E9D323A}" destId="{9024B6F4-D78B-4E78-A6BA-30D0EFEA980C}" srcOrd="5" destOrd="0" presId="urn:microsoft.com/office/officeart/2005/8/layout/default"/>
    <dgm:cxn modelId="{BEFB2377-B36C-4977-AF3C-B653CE2D0E67}" type="presParOf" srcId="{FAC41EFD-26DA-412B-98BC-CBA82E9D323A}" destId="{105AE762-F1E2-466D-BA6F-7E7A32C77A71}" srcOrd="6" destOrd="0" presId="urn:microsoft.com/office/officeart/2005/8/layout/default"/>
    <dgm:cxn modelId="{195866B3-1BE9-4056-AE1E-C5C798615279}" type="presParOf" srcId="{FAC41EFD-26DA-412B-98BC-CBA82E9D323A}" destId="{28C9792F-F2C0-442A-9B31-59A7A44D5C06}" srcOrd="7" destOrd="0" presId="urn:microsoft.com/office/officeart/2005/8/layout/default"/>
    <dgm:cxn modelId="{BBB3E134-0D90-46E9-AE61-CA6C135A9D1C}" type="presParOf" srcId="{FAC41EFD-26DA-412B-98BC-CBA82E9D323A}" destId="{356FC38A-C9CD-40D0-AD0C-4D9C5D36EC90}" srcOrd="8" destOrd="0" presId="urn:microsoft.com/office/officeart/2005/8/layout/default"/>
    <dgm:cxn modelId="{F017A452-8DEB-41FC-9C8D-C0212916B977}" type="presParOf" srcId="{FAC41EFD-26DA-412B-98BC-CBA82E9D323A}" destId="{F78DCDA5-3989-4622-96BD-72C6D2B56859}" srcOrd="9" destOrd="0" presId="urn:microsoft.com/office/officeart/2005/8/layout/default"/>
    <dgm:cxn modelId="{4FEFA707-D7F6-4BB7-931B-BDE33F9FB9ED}" type="presParOf" srcId="{FAC41EFD-26DA-412B-98BC-CBA82E9D323A}" destId="{5B2C4504-4313-4C9E-875D-99E4EFC75F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8D5DE-5592-4B31-860A-D913E89A90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89B2FC-D1BC-47B9-8B7F-D8CF4F75F22F}">
      <dgm:prSet/>
      <dgm:spPr/>
      <dgm:t>
        <a:bodyPr/>
        <a:lstStyle/>
        <a:p>
          <a:r>
            <a:rPr lang="fr-CA" b="1"/>
            <a:t>La culture du blé </a:t>
          </a:r>
          <a:r>
            <a:rPr lang="fr-CA"/>
            <a:t>: les provinces des Prairies approvisionnaient le marché mondial.</a:t>
          </a:r>
          <a:endParaRPr lang="en-US"/>
        </a:p>
      </dgm:t>
    </dgm:pt>
    <dgm:pt modelId="{36D730A3-4586-4864-BC86-67493734AD5F}" type="parTrans" cxnId="{01C4B4C4-C605-4F64-BE85-2DB07F7246D5}">
      <dgm:prSet/>
      <dgm:spPr/>
      <dgm:t>
        <a:bodyPr/>
        <a:lstStyle/>
        <a:p>
          <a:endParaRPr lang="en-US"/>
        </a:p>
      </dgm:t>
    </dgm:pt>
    <dgm:pt modelId="{7F82D1E7-CC3C-424D-95D2-673B68E2F886}" type="sibTrans" cxnId="{01C4B4C4-C605-4F64-BE85-2DB07F7246D5}">
      <dgm:prSet/>
      <dgm:spPr/>
      <dgm:t>
        <a:bodyPr/>
        <a:lstStyle/>
        <a:p>
          <a:endParaRPr lang="en-US"/>
        </a:p>
      </dgm:t>
    </dgm:pt>
    <dgm:pt modelId="{101D0F49-2E5C-4F76-9EB0-92339D947F18}">
      <dgm:prSet/>
      <dgm:spPr/>
      <dgm:t>
        <a:bodyPr/>
        <a:lstStyle/>
        <a:p>
          <a:r>
            <a:rPr lang="fr-CA" b="1"/>
            <a:t>Pâtes et papier </a:t>
          </a:r>
          <a:r>
            <a:rPr lang="fr-CA"/>
            <a:t>: l’industrie du papier (journaux) augmentait; la demande était particulièrement élevée aux États-Unis parce qu’elle épuisait ses ressources.</a:t>
          </a:r>
          <a:endParaRPr lang="en-US"/>
        </a:p>
      </dgm:t>
    </dgm:pt>
    <dgm:pt modelId="{6689E39D-97AC-47A7-AD87-86309FEDEDBC}" type="parTrans" cxnId="{618D8C4E-DD75-4A5D-833A-68DA6EB37A47}">
      <dgm:prSet/>
      <dgm:spPr/>
      <dgm:t>
        <a:bodyPr/>
        <a:lstStyle/>
        <a:p>
          <a:endParaRPr lang="en-US"/>
        </a:p>
      </dgm:t>
    </dgm:pt>
    <dgm:pt modelId="{03C008D8-0585-470F-A0E6-C988D1B9AAC1}" type="sibTrans" cxnId="{618D8C4E-DD75-4A5D-833A-68DA6EB37A47}">
      <dgm:prSet/>
      <dgm:spPr/>
      <dgm:t>
        <a:bodyPr/>
        <a:lstStyle/>
        <a:p>
          <a:endParaRPr lang="en-US"/>
        </a:p>
      </dgm:t>
    </dgm:pt>
    <dgm:pt modelId="{868DAB9D-4A0D-4DF9-81EA-3E596268E51F}">
      <dgm:prSet/>
      <dgm:spPr/>
      <dgm:t>
        <a:bodyPr/>
        <a:lstStyle/>
        <a:p>
          <a:r>
            <a:rPr lang="fr-CA" b="1"/>
            <a:t>Énergie hydroélectrique </a:t>
          </a:r>
          <a:r>
            <a:rPr lang="fr-CA"/>
            <a:t>: elle était utilisée plus que le charbon et la demande dans la maison était élevée.</a:t>
          </a:r>
          <a:endParaRPr lang="en-US"/>
        </a:p>
      </dgm:t>
    </dgm:pt>
    <dgm:pt modelId="{D21D2585-D4ED-4639-9BA1-7F61C0F9DF1D}" type="parTrans" cxnId="{18706501-637E-4D7B-A4D7-69E6532B8235}">
      <dgm:prSet/>
      <dgm:spPr/>
      <dgm:t>
        <a:bodyPr/>
        <a:lstStyle/>
        <a:p>
          <a:endParaRPr lang="en-US"/>
        </a:p>
      </dgm:t>
    </dgm:pt>
    <dgm:pt modelId="{4318DB63-5FFB-40CE-9757-A690217952C6}" type="sibTrans" cxnId="{18706501-637E-4D7B-A4D7-69E6532B8235}">
      <dgm:prSet/>
      <dgm:spPr/>
      <dgm:t>
        <a:bodyPr/>
        <a:lstStyle/>
        <a:p>
          <a:endParaRPr lang="en-US"/>
        </a:p>
      </dgm:t>
    </dgm:pt>
    <dgm:pt modelId="{5D23A851-8691-45D1-832C-3C179DD40CC1}">
      <dgm:prSet/>
      <dgm:spPr/>
      <dgm:t>
        <a:bodyPr/>
        <a:lstStyle/>
        <a:p>
          <a:r>
            <a:rPr lang="fr-CA" b="1"/>
            <a:t>Huile et gaz </a:t>
          </a:r>
          <a:r>
            <a:rPr lang="fr-CA"/>
            <a:t>: nécessaires pour les automobiles, le chauffage et la cuisine.</a:t>
          </a:r>
          <a:endParaRPr lang="en-US"/>
        </a:p>
      </dgm:t>
    </dgm:pt>
    <dgm:pt modelId="{394A0982-48D5-4E94-8C9E-DEFAED33E025}" type="parTrans" cxnId="{9E867373-7E49-4400-8B8B-96384663EABB}">
      <dgm:prSet/>
      <dgm:spPr/>
      <dgm:t>
        <a:bodyPr/>
        <a:lstStyle/>
        <a:p>
          <a:endParaRPr lang="en-US"/>
        </a:p>
      </dgm:t>
    </dgm:pt>
    <dgm:pt modelId="{AD160D45-5B22-4150-838A-1745DEFB6317}" type="sibTrans" cxnId="{9E867373-7E49-4400-8B8B-96384663EABB}">
      <dgm:prSet/>
      <dgm:spPr/>
      <dgm:t>
        <a:bodyPr/>
        <a:lstStyle/>
        <a:p>
          <a:endParaRPr lang="en-US"/>
        </a:p>
      </dgm:t>
    </dgm:pt>
    <dgm:pt modelId="{E3BF37A1-7E2B-412A-8C44-13D803A2E0C1}">
      <dgm:prSet/>
      <dgm:spPr/>
      <dgm:t>
        <a:bodyPr/>
        <a:lstStyle/>
        <a:p>
          <a:r>
            <a:rPr lang="fr-CA" b="1"/>
            <a:t>Extraction minière </a:t>
          </a:r>
          <a:r>
            <a:rPr lang="fr-CA"/>
            <a:t>: le cuivre, le nickel, le plomb et le zinc étaient habituellement extraits.</a:t>
          </a:r>
          <a:endParaRPr lang="en-US"/>
        </a:p>
      </dgm:t>
    </dgm:pt>
    <dgm:pt modelId="{BCA47BEA-493D-4C04-9107-1A29BE59CC79}" type="parTrans" cxnId="{61143AE4-1DD6-4C5D-8644-71A37E15D8C9}">
      <dgm:prSet/>
      <dgm:spPr/>
      <dgm:t>
        <a:bodyPr/>
        <a:lstStyle/>
        <a:p>
          <a:endParaRPr lang="en-US"/>
        </a:p>
      </dgm:t>
    </dgm:pt>
    <dgm:pt modelId="{99DC96C9-F646-4BF1-A3A6-A6B9F7309807}" type="sibTrans" cxnId="{61143AE4-1DD6-4C5D-8644-71A37E15D8C9}">
      <dgm:prSet/>
      <dgm:spPr/>
      <dgm:t>
        <a:bodyPr/>
        <a:lstStyle/>
        <a:p>
          <a:endParaRPr lang="en-US"/>
        </a:p>
      </dgm:t>
    </dgm:pt>
    <dgm:pt modelId="{E824F84D-C5F2-4B47-A4BF-55E8255072EA}" type="pres">
      <dgm:prSet presAssocID="{12F8D5DE-5592-4B31-860A-D913E89A9005}" presName="linear" presStyleCnt="0">
        <dgm:presLayoutVars>
          <dgm:animLvl val="lvl"/>
          <dgm:resizeHandles val="exact"/>
        </dgm:presLayoutVars>
      </dgm:prSet>
      <dgm:spPr/>
    </dgm:pt>
    <dgm:pt modelId="{56EECD99-2B0A-485D-9D68-53D54D1E6868}" type="pres">
      <dgm:prSet presAssocID="{B389B2FC-D1BC-47B9-8B7F-D8CF4F75F22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76EC19-4378-4E26-8EE7-C2FB50E84B6B}" type="pres">
      <dgm:prSet presAssocID="{7F82D1E7-CC3C-424D-95D2-673B68E2F886}" presName="spacer" presStyleCnt="0"/>
      <dgm:spPr/>
    </dgm:pt>
    <dgm:pt modelId="{005FD0AB-B354-43FD-879B-7BA1C105FD33}" type="pres">
      <dgm:prSet presAssocID="{101D0F49-2E5C-4F76-9EB0-92339D947F1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48C010-5F3A-4243-BBE8-9489EE325F7D}" type="pres">
      <dgm:prSet presAssocID="{03C008D8-0585-470F-A0E6-C988D1B9AAC1}" presName="spacer" presStyleCnt="0"/>
      <dgm:spPr/>
    </dgm:pt>
    <dgm:pt modelId="{69BFC3EB-5298-4E67-A5F3-C85EA10A8FA4}" type="pres">
      <dgm:prSet presAssocID="{868DAB9D-4A0D-4DF9-81EA-3E596268E51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BD0AED-A8EF-4D12-A9E4-F44FDAEFE9A9}" type="pres">
      <dgm:prSet presAssocID="{4318DB63-5FFB-40CE-9757-A690217952C6}" presName="spacer" presStyleCnt="0"/>
      <dgm:spPr/>
    </dgm:pt>
    <dgm:pt modelId="{C0BD4F15-0122-4706-ACF8-8D5B6B350B9A}" type="pres">
      <dgm:prSet presAssocID="{5D23A851-8691-45D1-832C-3C179DD40C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D4FDFF0-681C-4900-A37F-0891364E9CCC}" type="pres">
      <dgm:prSet presAssocID="{AD160D45-5B22-4150-838A-1745DEFB6317}" presName="spacer" presStyleCnt="0"/>
      <dgm:spPr/>
    </dgm:pt>
    <dgm:pt modelId="{C9D07DDC-B00E-4F8C-ACC8-B73C1BDC4796}" type="pres">
      <dgm:prSet presAssocID="{E3BF37A1-7E2B-412A-8C44-13D803A2E0C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8706501-637E-4D7B-A4D7-69E6532B8235}" srcId="{12F8D5DE-5592-4B31-860A-D913E89A9005}" destId="{868DAB9D-4A0D-4DF9-81EA-3E596268E51F}" srcOrd="2" destOrd="0" parTransId="{D21D2585-D4ED-4639-9BA1-7F61C0F9DF1D}" sibTransId="{4318DB63-5FFB-40CE-9757-A690217952C6}"/>
    <dgm:cxn modelId="{1B6E2714-95BD-46EC-9F34-2127B12210B0}" type="presOf" srcId="{E3BF37A1-7E2B-412A-8C44-13D803A2E0C1}" destId="{C9D07DDC-B00E-4F8C-ACC8-B73C1BDC4796}" srcOrd="0" destOrd="0" presId="urn:microsoft.com/office/officeart/2005/8/layout/vList2"/>
    <dgm:cxn modelId="{2D70BC21-9113-479E-B279-8BE45295640C}" type="presOf" srcId="{101D0F49-2E5C-4F76-9EB0-92339D947F18}" destId="{005FD0AB-B354-43FD-879B-7BA1C105FD33}" srcOrd="0" destOrd="0" presId="urn:microsoft.com/office/officeart/2005/8/layout/vList2"/>
    <dgm:cxn modelId="{9B24F433-7EFD-46BB-96E8-53BBB7269150}" type="presOf" srcId="{868DAB9D-4A0D-4DF9-81EA-3E596268E51F}" destId="{69BFC3EB-5298-4E67-A5F3-C85EA10A8FA4}" srcOrd="0" destOrd="0" presId="urn:microsoft.com/office/officeart/2005/8/layout/vList2"/>
    <dgm:cxn modelId="{88984969-AD75-485D-9295-11E74737B461}" type="presOf" srcId="{12F8D5DE-5592-4B31-860A-D913E89A9005}" destId="{E824F84D-C5F2-4B47-A4BF-55E8255072EA}" srcOrd="0" destOrd="0" presId="urn:microsoft.com/office/officeart/2005/8/layout/vList2"/>
    <dgm:cxn modelId="{618D8C4E-DD75-4A5D-833A-68DA6EB37A47}" srcId="{12F8D5DE-5592-4B31-860A-D913E89A9005}" destId="{101D0F49-2E5C-4F76-9EB0-92339D947F18}" srcOrd="1" destOrd="0" parTransId="{6689E39D-97AC-47A7-AD87-86309FEDEDBC}" sibTransId="{03C008D8-0585-470F-A0E6-C988D1B9AAC1}"/>
    <dgm:cxn modelId="{9E867373-7E49-4400-8B8B-96384663EABB}" srcId="{12F8D5DE-5592-4B31-860A-D913E89A9005}" destId="{5D23A851-8691-45D1-832C-3C179DD40CC1}" srcOrd="3" destOrd="0" parTransId="{394A0982-48D5-4E94-8C9E-DEFAED33E025}" sibTransId="{AD160D45-5B22-4150-838A-1745DEFB6317}"/>
    <dgm:cxn modelId="{4F1E0687-6B49-4F79-8C78-E2E7E39A5AEA}" type="presOf" srcId="{5D23A851-8691-45D1-832C-3C179DD40CC1}" destId="{C0BD4F15-0122-4706-ACF8-8D5B6B350B9A}" srcOrd="0" destOrd="0" presId="urn:microsoft.com/office/officeart/2005/8/layout/vList2"/>
    <dgm:cxn modelId="{01C4B4C4-C605-4F64-BE85-2DB07F7246D5}" srcId="{12F8D5DE-5592-4B31-860A-D913E89A9005}" destId="{B389B2FC-D1BC-47B9-8B7F-D8CF4F75F22F}" srcOrd="0" destOrd="0" parTransId="{36D730A3-4586-4864-BC86-67493734AD5F}" sibTransId="{7F82D1E7-CC3C-424D-95D2-673B68E2F886}"/>
    <dgm:cxn modelId="{61143AE4-1DD6-4C5D-8644-71A37E15D8C9}" srcId="{12F8D5DE-5592-4B31-860A-D913E89A9005}" destId="{E3BF37A1-7E2B-412A-8C44-13D803A2E0C1}" srcOrd="4" destOrd="0" parTransId="{BCA47BEA-493D-4C04-9107-1A29BE59CC79}" sibTransId="{99DC96C9-F646-4BF1-A3A6-A6B9F7309807}"/>
    <dgm:cxn modelId="{D1834DF5-96A0-44D9-9318-1BD4B8F83B6B}" type="presOf" srcId="{B389B2FC-D1BC-47B9-8B7F-D8CF4F75F22F}" destId="{56EECD99-2B0A-485D-9D68-53D54D1E6868}" srcOrd="0" destOrd="0" presId="urn:microsoft.com/office/officeart/2005/8/layout/vList2"/>
    <dgm:cxn modelId="{04C8F34E-3492-40AB-A881-2161A7F4EAD0}" type="presParOf" srcId="{E824F84D-C5F2-4B47-A4BF-55E8255072EA}" destId="{56EECD99-2B0A-485D-9D68-53D54D1E6868}" srcOrd="0" destOrd="0" presId="urn:microsoft.com/office/officeart/2005/8/layout/vList2"/>
    <dgm:cxn modelId="{45059679-757A-4151-A9E5-407FE8F73F17}" type="presParOf" srcId="{E824F84D-C5F2-4B47-A4BF-55E8255072EA}" destId="{7776EC19-4378-4E26-8EE7-C2FB50E84B6B}" srcOrd="1" destOrd="0" presId="urn:microsoft.com/office/officeart/2005/8/layout/vList2"/>
    <dgm:cxn modelId="{AF524A1A-123F-497B-8D87-15435F13080C}" type="presParOf" srcId="{E824F84D-C5F2-4B47-A4BF-55E8255072EA}" destId="{005FD0AB-B354-43FD-879B-7BA1C105FD33}" srcOrd="2" destOrd="0" presId="urn:microsoft.com/office/officeart/2005/8/layout/vList2"/>
    <dgm:cxn modelId="{8FD8B255-67BA-4DEF-91B4-50EC1A2AB15F}" type="presParOf" srcId="{E824F84D-C5F2-4B47-A4BF-55E8255072EA}" destId="{0048C010-5F3A-4243-BBE8-9489EE325F7D}" srcOrd="3" destOrd="0" presId="urn:microsoft.com/office/officeart/2005/8/layout/vList2"/>
    <dgm:cxn modelId="{B59A8B5D-C1B8-4C67-B9F3-EC33D60B6CAD}" type="presParOf" srcId="{E824F84D-C5F2-4B47-A4BF-55E8255072EA}" destId="{69BFC3EB-5298-4E67-A5F3-C85EA10A8FA4}" srcOrd="4" destOrd="0" presId="urn:microsoft.com/office/officeart/2005/8/layout/vList2"/>
    <dgm:cxn modelId="{D08640EF-54D1-4316-91E7-FF483A91CFE6}" type="presParOf" srcId="{E824F84D-C5F2-4B47-A4BF-55E8255072EA}" destId="{CCBD0AED-A8EF-4D12-A9E4-F44FDAEFE9A9}" srcOrd="5" destOrd="0" presId="urn:microsoft.com/office/officeart/2005/8/layout/vList2"/>
    <dgm:cxn modelId="{D1C5D87F-8406-4D3C-80A1-8EF324EBF7F6}" type="presParOf" srcId="{E824F84D-C5F2-4B47-A4BF-55E8255072EA}" destId="{C0BD4F15-0122-4706-ACF8-8D5B6B350B9A}" srcOrd="6" destOrd="0" presId="urn:microsoft.com/office/officeart/2005/8/layout/vList2"/>
    <dgm:cxn modelId="{74901FDB-1142-49B2-9689-B6F86FCF798A}" type="presParOf" srcId="{E824F84D-C5F2-4B47-A4BF-55E8255072EA}" destId="{ED4FDFF0-681C-4900-A37F-0891364E9CCC}" srcOrd="7" destOrd="0" presId="urn:microsoft.com/office/officeart/2005/8/layout/vList2"/>
    <dgm:cxn modelId="{894F62E0-E75E-4FEB-BE95-C9DCC49F62A0}" type="presParOf" srcId="{E824F84D-C5F2-4B47-A4BF-55E8255072EA}" destId="{C9D07DDC-B00E-4F8C-ACC8-B73C1BDC47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FC30D-D234-4115-A30E-BACFDE19AE03}">
      <dsp:nvSpPr>
        <dsp:cNvPr id="0" name=""/>
        <dsp:cNvSpPr/>
      </dsp:nvSpPr>
      <dsp:spPr>
        <a:xfrm>
          <a:off x="668000" y="805"/>
          <a:ext cx="2763453" cy="1658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Dans les années 1920, on parlait souvent des « années 1920 mouvantes, hurlantes ou folles » pour les raisons suivantes :</a:t>
          </a:r>
          <a:endParaRPr lang="en-US" sz="1900" kern="1200"/>
        </a:p>
      </dsp:txBody>
      <dsp:txXfrm>
        <a:off x="668000" y="805"/>
        <a:ext cx="2763453" cy="1658071"/>
      </dsp:txXfrm>
    </dsp:sp>
    <dsp:sp modelId="{1144EDAD-98A5-468E-BEBD-4195BD4E1C0C}">
      <dsp:nvSpPr>
        <dsp:cNvPr id="0" name=""/>
        <dsp:cNvSpPr/>
      </dsp:nvSpPr>
      <dsp:spPr>
        <a:xfrm>
          <a:off x="3707798" y="805"/>
          <a:ext cx="2763453" cy="1658071"/>
        </a:xfrm>
        <a:prstGeom prst="rect">
          <a:avLst/>
        </a:prstGeom>
        <a:solidFill>
          <a:schemeClr val="accent5">
            <a:hueOff val="-1211915"/>
            <a:satOff val="-3578"/>
            <a:lumOff val="-490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L’économie a connu de bons moments.</a:t>
          </a:r>
          <a:endParaRPr lang="en-US" sz="1900" kern="1200"/>
        </a:p>
      </dsp:txBody>
      <dsp:txXfrm>
        <a:off x="3707798" y="805"/>
        <a:ext cx="2763453" cy="1658071"/>
      </dsp:txXfrm>
    </dsp:sp>
    <dsp:sp modelId="{2EE15D9A-F3EF-4E2A-8917-E33D03578554}">
      <dsp:nvSpPr>
        <dsp:cNvPr id="0" name=""/>
        <dsp:cNvSpPr/>
      </dsp:nvSpPr>
      <dsp:spPr>
        <a:xfrm>
          <a:off x="6747596" y="805"/>
          <a:ext cx="2763453" cy="1658071"/>
        </a:xfrm>
        <a:prstGeom prst="rect">
          <a:avLst/>
        </a:prstGeom>
        <a:solidFill>
          <a:schemeClr val="accent5">
            <a:hueOff val="-2423830"/>
            <a:satOff val="-7156"/>
            <a:lumOff val="-980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C’était l’âge d’or du sport au Canada.</a:t>
          </a:r>
          <a:endParaRPr lang="en-US" sz="1900" kern="1200"/>
        </a:p>
      </dsp:txBody>
      <dsp:txXfrm>
        <a:off x="6747596" y="805"/>
        <a:ext cx="2763453" cy="1658071"/>
      </dsp:txXfrm>
    </dsp:sp>
    <dsp:sp modelId="{105AE762-F1E2-466D-BA6F-7E7A32C77A71}">
      <dsp:nvSpPr>
        <dsp:cNvPr id="0" name=""/>
        <dsp:cNvSpPr/>
      </dsp:nvSpPr>
      <dsp:spPr>
        <a:xfrm>
          <a:off x="668000" y="1935222"/>
          <a:ext cx="2763453" cy="1658071"/>
        </a:xfrm>
        <a:prstGeom prst="rect">
          <a:avLst/>
        </a:prstGeom>
        <a:solidFill>
          <a:schemeClr val="accent5">
            <a:hueOff val="-3635746"/>
            <a:satOff val="-10735"/>
            <a:lumOff val="-1470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Les nouvelles inventions étaient sans fin.</a:t>
          </a:r>
          <a:endParaRPr lang="en-US" sz="1900" kern="1200"/>
        </a:p>
      </dsp:txBody>
      <dsp:txXfrm>
        <a:off x="668000" y="1935222"/>
        <a:ext cx="2763453" cy="1658071"/>
      </dsp:txXfrm>
    </dsp:sp>
    <dsp:sp modelId="{356FC38A-C9CD-40D0-AD0C-4D9C5D36EC90}">
      <dsp:nvSpPr>
        <dsp:cNvPr id="0" name=""/>
        <dsp:cNvSpPr/>
      </dsp:nvSpPr>
      <dsp:spPr>
        <a:xfrm>
          <a:off x="3707798" y="1935222"/>
          <a:ext cx="2763453" cy="1658071"/>
        </a:xfrm>
        <a:prstGeom prst="rect">
          <a:avLst/>
        </a:prstGeom>
        <a:solidFill>
          <a:schemeClr val="accent5">
            <a:hueOff val="-4847661"/>
            <a:satOff val="-14313"/>
            <a:lumOff val="-1960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La vie était à son plus haut sommet, non seulement pour les hommes, mais aussi pour les femmes.</a:t>
          </a:r>
          <a:endParaRPr lang="en-US" sz="1900" kern="1200"/>
        </a:p>
      </dsp:txBody>
      <dsp:txXfrm>
        <a:off x="3707798" y="1935222"/>
        <a:ext cx="2763453" cy="1658071"/>
      </dsp:txXfrm>
    </dsp:sp>
    <dsp:sp modelId="{5B2C4504-4313-4C9E-875D-99E4EFC75F6C}">
      <dsp:nvSpPr>
        <dsp:cNvPr id="0" name=""/>
        <dsp:cNvSpPr/>
      </dsp:nvSpPr>
      <dsp:spPr>
        <a:xfrm>
          <a:off x="6747596" y="1935222"/>
          <a:ext cx="2763453" cy="1658071"/>
        </a:xfrm>
        <a:prstGeom prst="rect">
          <a:avLst/>
        </a:prstGeom>
        <a:solidFill>
          <a:schemeClr val="accent5">
            <a:hueOff val="-6059576"/>
            <a:satOff val="-17891"/>
            <a:lumOff val="-2451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Les années 1920 ont été particulièrement une décennie de changement pour les femmes.</a:t>
          </a:r>
          <a:endParaRPr lang="en-US" sz="1900" kern="1200"/>
        </a:p>
      </dsp:txBody>
      <dsp:txXfrm>
        <a:off x="6747596" y="1935222"/>
        <a:ext cx="2763453" cy="1658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ECD99-2B0A-485D-9D68-53D54D1E6868}">
      <dsp:nvSpPr>
        <dsp:cNvPr id="0" name=""/>
        <dsp:cNvSpPr/>
      </dsp:nvSpPr>
      <dsp:spPr>
        <a:xfrm>
          <a:off x="0" y="17003"/>
          <a:ext cx="6305550" cy="1061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/>
            <a:t>La culture du blé </a:t>
          </a:r>
          <a:r>
            <a:rPr lang="fr-CA" sz="2000" kern="1200"/>
            <a:t>: les provinces des Prairies approvisionnaient le marché mondial.</a:t>
          </a:r>
          <a:endParaRPr lang="en-US" sz="2000" kern="1200"/>
        </a:p>
      </dsp:txBody>
      <dsp:txXfrm>
        <a:off x="51832" y="68835"/>
        <a:ext cx="6201886" cy="958111"/>
      </dsp:txXfrm>
    </dsp:sp>
    <dsp:sp modelId="{005FD0AB-B354-43FD-879B-7BA1C105FD33}">
      <dsp:nvSpPr>
        <dsp:cNvPr id="0" name=""/>
        <dsp:cNvSpPr/>
      </dsp:nvSpPr>
      <dsp:spPr>
        <a:xfrm>
          <a:off x="0" y="1136378"/>
          <a:ext cx="6305550" cy="10617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/>
            <a:t>Pâtes et papier </a:t>
          </a:r>
          <a:r>
            <a:rPr lang="fr-CA" sz="2000" kern="1200"/>
            <a:t>: l’industrie du papier (journaux) augmentait; la demande était particulièrement élevée aux États-Unis parce qu’elle épuisait ses ressources.</a:t>
          </a:r>
          <a:endParaRPr lang="en-US" sz="2000" kern="1200"/>
        </a:p>
      </dsp:txBody>
      <dsp:txXfrm>
        <a:off x="51832" y="1188210"/>
        <a:ext cx="6201886" cy="958111"/>
      </dsp:txXfrm>
    </dsp:sp>
    <dsp:sp modelId="{69BFC3EB-5298-4E67-A5F3-C85EA10A8FA4}">
      <dsp:nvSpPr>
        <dsp:cNvPr id="0" name=""/>
        <dsp:cNvSpPr/>
      </dsp:nvSpPr>
      <dsp:spPr>
        <a:xfrm>
          <a:off x="0" y="2255753"/>
          <a:ext cx="6305550" cy="10617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/>
            <a:t>Énergie hydroélectrique </a:t>
          </a:r>
          <a:r>
            <a:rPr lang="fr-CA" sz="2000" kern="1200"/>
            <a:t>: elle était utilisée plus que le charbon et la demande dans la maison était élevée.</a:t>
          </a:r>
          <a:endParaRPr lang="en-US" sz="2000" kern="1200"/>
        </a:p>
      </dsp:txBody>
      <dsp:txXfrm>
        <a:off x="51832" y="2307585"/>
        <a:ext cx="6201886" cy="958111"/>
      </dsp:txXfrm>
    </dsp:sp>
    <dsp:sp modelId="{C0BD4F15-0122-4706-ACF8-8D5B6B350B9A}">
      <dsp:nvSpPr>
        <dsp:cNvPr id="0" name=""/>
        <dsp:cNvSpPr/>
      </dsp:nvSpPr>
      <dsp:spPr>
        <a:xfrm>
          <a:off x="0" y="3375129"/>
          <a:ext cx="6305550" cy="10617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/>
            <a:t>Huile et gaz </a:t>
          </a:r>
          <a:r>
            <a:rPr lang="fr-CA" sz="2000" kern="1200"/>
            <a:t>: nécessaires pour les automobiles, le chauffage et la cuisine.</a:t>
          </a:r>
          <a:endParaRPr lang="en-US" sz="2000" kern="1200"/>
        </a:p>
      </dsp:txBody>
      <dsp:txXfrm>
        <a:off x="51832" y="3426961"/>
        <a:ext cx="6201886" cy="958111"/>
      </dsp:txXfrm>
    </dsp:sp>
    <dsp:sp modelId="{C9D07DDC-B00E-4F8C-ACC8-B73C1BDC4796}">
      <dsp:nvSpPr>
        <dsp:cNvPr id="0" name=""/>
        <dsp:cNvSpPr/>
      </dsp:nvSpPr>
      <dsp:spPr>
        <a:xfrm>
          <a:off x="0" y="4494504"/>
          <a:ext cx="6305550" cy="10617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/>
            <a:t>Extraction minière </a:t>
          </a:r>
          <a:r>
            <a:rPr lang="fr-CA" sz="2000" kern="1200"/>
            <a:t>: le cuivre, le nickel, le plomb et le zinc étaient habituellement extraits.</a:t>
          </a:r>
          <a:endParaRPr lang="en-US" sz="2000" kern="1200"/>
        </a:p>
      </dsp:txBody>
      <dsp:txXfrm>
        <a:off x="51832" y="4546336"/>
        <a:ext cx="6201886" cy="958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C9377BD-F900-4212-820F-129E46C10CF3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CC3ED2C-EA2E-41D4-8BC5-E6BC1B0AB2F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14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26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6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6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990600"/>
            <a:ext cx="538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0" y="990600"/>
            <a:ext cx="538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0" y="3810000"/>
            <a:ext cx="538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9C968-332D-4B5A-A64C-6F044053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7BD65A-0AF1-4837-8D93-BCB02799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629400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8F61FA-6B60-4A24-877A-2C18836D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3040-AD32-4982-8E13-9EBE7D0E5D0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5778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990600"/>
            <a:ext cx="538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990600"/>
            <a:ext cx="538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CBA97-57B2-4A4B-957A-65B6E306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41A29-720F-4564-8B08-68005176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629400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56621-70FE-4BE4-B95F-C692179F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BD98-D296-4F5E-B588-5D0F19D660F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6704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990600"/>
            <a:ext cx="538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990600"/>
            <a:ext cx="538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759FE-C551-40AA-8F0D-B54BD99D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1F32A-8671-45C2-8059-9DFB3D93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629400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59639-84FA-468D-9443-1BD7AAB9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1238A-6F5E-4E06-91DF-B163BB1E3F3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3133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6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991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18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79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5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2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419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756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yNAOHtmy4j0&amp;feature=related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youtube.com/watch?v=1MNzVEy_mnE&amp;feature=fvst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youtube.com/watch?v=3svvCj4yhY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6">
            <a:extLst>
              <a:ext uri="{FF2B5EF4-FFF2-40B4-BE49-F238E27FC236}">
                <a16:creationId xmlns:a16="http://schemas.microsoft.com/office/drawing/2014/main" id="{C04BEACE-FBD5-4931-8952-859B19071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0" y="0"/>
            <a:ext cx="1193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900" y="4802443"/>
            <a:ext cx="9474200" cy="2190087"/>
          </a:xfrm>
        </p:spPr>
        <p:txBody>
          <a:bodyPr anchor="t">
            <a:normAutofit/>
          </a:bodyPr>
          <a:lstStyle/>
          <a:p>
            <a:r>
              <a:rPr lang="en-CA" sz="4000" dirty="0">
                <a:latin typeface="Impact" panose="020B0806030902050204" pitchFamily="34" charset="0"/>
                <a:cs typeface="Arial" panose="020B0604020202020204" pitchFamily="34" charset="0"/>
              </a:rPr>
              <a:t>Introduction aux </a:t>
            </a:r>
            <a:r>
              <a:rPr lang="en-CA" sz="4000" dirty="0" err="1">
                <a:latin typeface="Impact" panose="020B0806030902050204" pitchFamily="34" charset="0"/>
                <a:cs typeface="Arial" panose="020B0604020202020204" pitchFamily="34" charset="0"/>
              </a:rPr>
              <a:t>années</a:t>
            </a:r>
            <a:r>
              <a:rPr lang="en-CA" sz="4000" dirty="0">
                <a:latin typeface="Impact" panose="020B0806030902050204" pitchFamily="34" charset="0"/>
                <a:cs typeface="Arial" panose="020B0604020202020204" pitchFamily="34" charset="0"/>
              </a:rPr>
              <a:t> folles 1920s</a:t>
            </a:r>
          </a:p>
        </p:txBody>
      </p:sp>
      <p:sp>
        <p:nvSpPr>
          <p:cNvPr id="2059" name="Freeform: Shape 78">
            <a:extLst>
              <a:ext uri="{FF2B5EF4-FFF2-40B4-BE49-F238E27FC236}">
                <a16:creationId xmlns:a16="http://schemas.microsoft.com/office/drawing/2014/main" id="{D8019758-046D-4928-A81F-DC7231AEB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370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9F4B31D-402C-4194-AFB6-CD48DE8E5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096" y="734672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7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30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6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6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3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80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4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4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6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4 w 3172463"/>
              <a:gd name="connsiteY72" fmla="*/ 1231290 h 3168646"/>
              <a:gd name="connsiteX73" fmla="*/ 3048374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2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2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4 w 3172463"/>
              <a:gd name="connsiteY95" fmla="*/ 1905613 h 3168646"/>
              <a:gd name="connsiteX96" fmla="*/ 3048374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6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4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4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80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6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6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30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7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3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6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0 w 3172463"/>
              <a:gd name="connsiteY188" fmla="*/ 3048403 h 3168646"/>
              <a:gd name="connsiteX189" fmla="*/ 955203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7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7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4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0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5 w 3172463"/>
              <a:gd name="connsiteY233" fmla="*/ 2161491 h 3168646"/>
              <a:gd name="connsiteX234" fmla="*/ 107737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3 w 3172463"/>
              <a:gd name="connsiteY244" fmla="*/ 1818075 h 3168646"/>
              <a:gd name="connsiteX245" fmla="*/ 86575 w 3172463"/>
              <a:gd name="connsiteY245" fmla="*/ 1789218 h 3168646"/>
              <a:gd name="connsiteX246" fmla="*/ 70221 w 3172463"/>
              <a:gd name="connsiteY246" fmla="*/ 1760360 h 3168646"/>
              <a:gd name="connsiteX247" fmla="*/ 52908 w 3172463"/>
              <a:gd name="connsiteY247" fmla="*/ 1731501 h 3168646"/>
              <a:gd name="connsiteX248" fmla="*/ 36554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4 w 3172463"/>
              <a:gd name="connsiteY256" fmla="*/ 1465043 h 3168646"/>
              <a:gd name="connsiteX257" fmla="*/ 52908 w 3172463"/>
              <a:gd name="connsiteY257" fmla="*/ 1437145 h 3168646"/>
              <a:gd name="connsiteX258" fmla="*/ 70221 w 3172463"/>
              <a:gd name="connsiteY258" fmla="*/ 1408288 h 3168646"/>
              <a:gd name="connsiteX259" fmla="*/ 86575 w 3172463"/>
              <a:gd name="connsiteY259" fmla="*/ 1379429 h 3168646"/>
              <a:gd name="connsiteX260" fmla="*/ 101003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7 w 3172463"/>
              <a:gd name="connsiteY270" fmla="*/ 1036977 h 3168646"/>
              <a:gd name="connsiteX271" fmla="*/ 111585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0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4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7 w 3172463"/>
              <a:gd name="connsiteY295" fmla="*/ 446343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7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3 w 3172463"/>
              <a:gd name="connsiteY315" fmla="*/ 132748 h 3168646"/>
              <a:gd name="connsiteX316" fmla="*/ 979250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6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3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7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30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6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6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3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80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4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4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6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4" y="1231290"/>
                </a:lnTo>
                <a:lnTo>
                  <a:pt x="3048374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2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2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4" y="1905613"/>
                </a:lnTo>
                <a:lnTo>
                  <a:pt x="3048374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6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4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4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80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6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6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30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7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3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6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0" y="3048403"/>
                </a:lnTo>
                <a:lnTo>
                  <a:pt x="955203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7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7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4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0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5" y="2161491"/>
                </a:lnTo>
                <a:lnTo>
                  <a:pt x="107737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3" y="1818075"/>
                </a:lnTo>
                <a:lnTo>
                  <a:pt x="86575" y="1789218"/>
                </a:lnTo>
                <a:lnTo>
                  <a:pt x="70221" y="1760360"/>
                </a:lnTo>
                <a:lnTo>
                  <a:pt x="52908" y="1731501"/>
                </a:lnTo>
                <a:lnTo>
                  <a:pt x="36554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4" y="1465043"/>
                </a:lnTo>
                <a:lnTo>
                  <a:pt x="52908" y="1437145"/>
                </a:lnTo>
                <a:lnTo>
                  <a:pt x="70221" y="1408288"/>
                </a:lnTo>
                <a:lnTo>
                  <a:pt x="86575" y="1379429"/>
                </a:lnTo>
                <a:lnTo>
                  <a:pt x="101003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7" y="1036977"/>
                </a:lnTo>
                <a:lnTo>
                  <a:pt x="111585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0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4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7" y="446343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7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3" y="132748"/>
                </a:lnTo>
                <a:lnTo>
                  <a:pt x="979250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6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3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1" y="1959602"/>
            <a:ext cx="2039112" cy="718786"/>
          </a:xfrm>
          <a:prstGeom prst="rect">
            <a:avLst/>
          </a:pr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7215975-E17A-43B6-8CB2-F40B2B6DC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5043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6BE45F8-AB8D-48D5-B1BE-C374AA530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9769" y="734672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7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30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6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6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2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80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4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4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6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4 w 3172463"/>
              <a:gd name="connsiteY72" fmla="*/ 1231290 h 3168646"/>
              <a:gd name="connsiteX73" fmla="*/ 3048374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2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2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4 w 3172463"/>
              <a:gd name="connsiteY95" fmla="*/ 1905613 h 3168646"/>
              <a:gd name="connsiteX96" fmla="*/ 3048374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6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4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4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80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6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6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30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7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3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6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1 w 3172463"/>
              <a:gd name="connsiteY188" fmla="*/ 3048403 h 3168646"/>
              <a:gd name="connsiteX189" fmla="*/ 955203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8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8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4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1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6 w 3172463"/>
              <a:gd name="connsiteY233" fmla="*/ 2161491 h 3168646"/>
              <a:gd name="connsiteX234" fmla="*/ 107738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4 w 3172463"/>
              <a:gd name="connsiteY244" fmla="*/ 1818075 h 3168646"/>
              <a:gd name="connsiteX245" fmla="*/ 86575 w 3172463"/>
              <a:gd name="connsiteY245" fmla="*/ 1789218 h 3168646"/>
              <a:gd name="connsiteX246" fmla="*/ 70222 w 3172463"/>
              <a:gd name="connsiteY246" fmla="*/ 1760360 h 3168646"/>
              <a:gd name="connsiteX247" fmla="*/ 52908 w 3172463"/>
              <a:gd name="connsiteY247" fmla="*/ 1731501 h 3168646"/>
              <a:gd name="connsiteX248" fmla="*/ 36555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5 w 3172463"/>
              <a:gd name="connsiteY256" fmla="*/ 1465043 h 3168646"/>
              <a:gd name="connsiteX257" fmla="*/ 52908 w 3172463"/>
              <a:gd name="connsiteY257" fmla="*/ 1437145 h 3168646"/>
              <a:gd name="connsiteX258" fmla="*/ 70222 w 3172463"/>
              <a:gd name="connsiteY258" fmla="*/ 1408288 h 3168646"/>
              <a:gd name="connsiteX259" fmla="*/ 86575 w 3172463"/>
              <a:gd name="connsiteY259" fmla="*/ 1379429 h 3168646"/>
              <a:gd name="connsiteX260" fmla="*/ 101004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8 w 3172463"/>
              <a:gd name="connsiteY270" fmla="*/ 1036977 h 3168646"/>
              <a:gd name="connsiteX271" fmla="*/ 111586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1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4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8 w 3172463"/>
              <a:gd name="connsiteY295" fmla="*/ 446342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8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3 w 3172463"/>
              <a:gd name="connsiteY315" fmla="*/ 132748 h 3168646"/>
              <a:gd name="connsiteX316" fmla="*/ 979251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6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3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7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30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6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6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2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80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4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4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6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4" y="1231290"/>
                </a:lnTo>
                <a:lnTo>
                  <a:pt x="3048374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2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2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4" y="1905613"/>
                </a:lnTo>
                <a:lnTo>
                  <a:pt x="3048374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6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4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4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80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6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6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30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7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3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6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1" y="3048403"/>
                </a:lnTo>
                <a:lnTo>
                  <a:pt x="955203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8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8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4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1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6" y="2161491"/>
                </a:lnTo>
                <a:lnTo>
                  <a:pt x="107738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4" y="1818075"/>
                </a:lnTo>
                <a:lnTo>
                  <a:pt x="86575" y="1789218"/>
                </a:lnTo>
                <a:lnTo>
                  <a:pt x="70222" y="1760360"/>
                </a:lnTo>
                <a:lnTo>
                  <a:pt x="52908" y="1731501"/>
                </a:lnTo>
                <a:lnTo>
                  <a:pt x="36555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5" y="1465043"/>
                </a:lnTo>
                <a:lnTo>
                  <a:pt x="52908" y="1437145"/>
                </a:lnTo>
                <a:lnTo>
                  <a:pt x="70222" y="1408288"/>
                </a:lnTo>
                <a:lnTo>
                  <a:pt x="86575" y="1379429"/>
                </a:lnTo>
                <a:lnTo>
                  <a:pt x="101004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8" y="1036977"/>
                </a:lnTo>
                <a:lnTo>
                  <a:pt x="111586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1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4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8" y="446342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8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3" y="132748"/>
                </a:lnTo>
                <a:lnTo>
                  <a:pt x="979251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6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3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DA56249-D7F8-40B8-8087-F10FC8A8B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4716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B821E0D-B7A4-4239-9AFB-978DC00B2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9442" y="734672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6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29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5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5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2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79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3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3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5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3 w 3172463"/>
              <a:gd name="connsiteY72" fmla="*/ 1231290 h 3168646"/>
              <a:gd name="connsiteX73" fmla="*/ 3048373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1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1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3 w 3172463"/>
              <a:gd name="connsiteY95" fmla="*/ 1905613 h 3168646"/>
              <a:gd name="connsiteX96" fmla="*/ 3048373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5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3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3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79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5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5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29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6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2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5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0 w 3172463"/>
              <a:gd name="connsiteY188" fmla="*/ 3048403 h 3168646"/>
              <a:gd name="connsiteX189" fmla="*/ 955202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7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7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3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0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5 w 3172463"/>
              <a:gd name="connsiteY233" fmla="*/ 2161491 h 3168646"/>
              <a:gd name="connsiteX234" fmla="*/ 107737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3 w 3172463"/>
              <a:gd name="connsiteY244" fmla="*/ 1818075 h 3168646"/>
              <a:gd name="connsiteX245" fmla="*/ 86575 w 3172463"/>
              <a:gd name="connsiteY245" fmla="*/ 1789218 h 3168646"/>
              <a:gd name="connsiteX246" fmla="*/ 70221 w 3172463"/>
              <a:gd name="connsiteY246" fmla="*/ 1760360 h 3168646"/>
              <a:gd name="connsiteX247" fmla="*/ 52908 w 3172463"/>
              <a:gd name="connsiteY247" fmla="*/ 1731501 h 3168646"/>
              <a:gd name="connsiteX248" fmla="*/ 36555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5 w 3172463"/>
              <a:gd name="connsiteY256" fmla="*/ 1465043 h 3168646"/>
              <a:gd name="connsiteX257" fmla="*/ 52908 w 3172463"/>
              <a:gd name="connsiteY257" fmla="*/ 1437145 h 3168646"/>
              <a:gd name="connsiteX258" fmla="*/ 70221 w 3172463"/>
              <a:gd name="connsiteY258" fmla="*/ 1408288 h 3168646"/>
              <a:gd name="connsiteX259" fmla="*/ 86575 w 3172463"/>
              <a:gd name="connsiteY259" fmla="*/ 1379429 h 3168646"/>
              <a:gd name="connsiteX260" fmla="*/ 101003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7 w 3172463"/>
              <a:gd name="connsiteY270" fmla="*/ 1036977 h 3168646"/>
              <a:gd name="connsiteX271" fmla="*/ 111585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0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3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7 w 3172463"/>
              <a:gd name="connsiteY295" fmla="*/ 446342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7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2 w 3172463"/>
              <a:gd name="connsiteY315" fmla="*/ 132748 h 3168646"/>
              <a:gd name="connsiteX316" fmla="*/ 979250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5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2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6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29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5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5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2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79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3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3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5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3" y="1231290"/>
                </a:lnTo>
                <a:lnTo>
                  <a:pt x="3048373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1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1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3" y="1905613"/>
                </a:lnTo>
                <a:lnTo>
                  <a:pt x="3048373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5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3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3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79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5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5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29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6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2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5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0" y="3048403"/>
                </a:lnTo>
                <a:lnTo>
                  <a:pt x="955202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7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7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3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0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5" y="2161491"/>
                </a:lnTo>
                <a:lnTo>
                  <a:pt x="107737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3" y="1818075"/>
                </a:lnTo>
                <a:lnTo>
                  <a:pt x="86575" y="1789218"/>
                </a:lnTo>
                <a:lnTo>
                  <a:pt x="70221" y="1760360"/>
                </a:lnTo>
                <a:lnTo>
                  <a:pt x="52908" y="1731501"/>
                </a:lnTo>
                <a:lnTo>
                  <a:pt x="36555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5" y="1465043"/>
                </a:lnTo>
                <a:lnTo>
                  <a:pt x="52908" y="1437145"/>
                </a:lnTo>
                <a:lnTo>
                  <a:pt x="70221" y="1408288"/>
                </a:lnTo>
                <a:lnTo>
                  <a:pt x="86575" y="1379429"/>
                </a:lnTo>
                <a:lnTo>
                  <a:pt x="101003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7" y="1036977"/>
                </a:lnTo>
                <a:lnTo>
                  <a:pt x="111585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0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3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7" y="446342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7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2" y="132748"/>
                </a:lnTo>
                <a:lnTo>
                  <a:pt x="979250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5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2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2FCC99-8203-4BFD-AB13-B5CFB814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520" y="1494828"/>
            <a:ext cx="1843723" cy="18437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DFA0CC-3F63-4811-9211-C588DDA8F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110" y="119542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1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5B8B4352-F569-4F47-90E4-8F3F4C21D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5424"/>
            <a:ext cx="12192000" cy="838200"/>
          </a:xfrm>
        </p:spPr>
        <p:txBody>
          <a:bodyPr/>
          <a:lstStyle/>
          <a:p>
            <a:pPr algn="ctr">
              <a:defRPr/>
            </a:pPr>
            <a:r>
              <a:rPr lang="en-GB" altLang="en-US" dirty="0"/>
              <a:t>Le Model ‘T’ Ford</a:t>
            </a:r>
          </a:p>
        </p:txBody>
      </p:sp>
      <p:pic>
        <p:nvPicPr>
          <p:cNvPr id="158735" name="Picture 15">
            <a:extLst>
              <a:ext uri="{FF2B5EF4-FFF2-40B4-BE49-F238E27FC236}">
                <a16:creationId xmlns:a16="http://schemas.microsoft.com/office/drawing/2014/main" id="{24E427E5-D5EB-4301-8BC1-60945DF38D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508501"/>
            <a:ext cx="3336925" cy="2124075"/>
          </a:xfrm>
        </p:spPr>
      </p:pic>
      <p:sp>
        <p:nvSpPr>
          <p:cNvPr id="158723" name="Rectangle 3">
            <a:extLst>
              <a:ext uri="{FF2B5EF4-FFF2-40B4-BE49-F238E27FC236}">
                <a16:creationId xmlns:a16="http://schemas.microsoft.com/office/drawing/2014/main" id="{D0F0DC87-E69F-482F-AFDC-59F5C0C1DB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46775" y="1228725"/>
            <a:ext cx="5384800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en-US" sz="2800" dirty="0">
                <a:latin typeface="Gill Sans MT" panose="020B0502020104020203" pitchFamily="34" charset="0"/>
              </a:rPr>
              <a:t>Henry Ford est parti construire une voiture que tout le monde pouvait se permettre d’acheter.</a:t>
            </a:r>
          </a:p>
          <a:p>
            <a:pPr>
              <a:defRPr/>
            </a:pPr>
            <a:r>
              <a:rPr lang="fr-CA" altLang="en-US" sz="2800" dirty="0">
                <a:latin typeface="Gill Sans MT" panose="020B0502020104020203" pitchFamily="34" charset="0"/>
              </a:rPr>
              <a:t>La voiture est devenue incroyablement populaire pendant les années 1920.</a:t>
            </a:r>
          </a:p>
          <a:p>
            <a:pPr>
              <a:defRPr/>
            </a:pPr>
            <a:r>
              <a:rPr lang="fr-CA" altLang="en-US" sz="2800" dirty="0">
                <a:latin typeface="Gill Sans MT" panose="020B0502020104020203" pitchFamily="34" charset="0"/>
              </a:rPr>
              <a:t>Il était lent, laid et difficile à conduire, et a été surnommé «Tin Lizzie » par le peuple américain.</a:t>
            </a:r>
            <a:endParaRPr lang="en-GB" altLang="en-US" sz="2800" dirty="0">
              <a:latin typeface="Gill Sans MT" panose="020B0502020104020203" pitchFamily="34" charset="0"/>
            </a:endParaRPr>
          </a:p>
        </p:txBody>
      </p:sp>
      <p:pic>
        <p:nvPicPr>
          <p:cNvPr id="30725" name="Image 1">
            <a:extLst>
              <a:ext uri="{FF2B5EF4-FFF2-40B4-BE49-F238E27FC236}">
                <a16:creationId xmlns:a16="http://schemas.microsoft.com/office/drawing/2014/main" id="{DF6E56D1-DC7F-46C4-AA5B-6664764E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228725"/>
            <a:ext cx="23876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11364618-3C23-48B5-8D33-9B8B90C22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GB" altLang="en-US" dirty="0">
                <a:latin typeface="Impact" panose="020B0806030902050204" pitchFamily="34" charset="0"/>
              </a:rPr>
              <a:t>Production de masse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2F531E8E-769E-4313-8CE4-7A64BDAE41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6350" y="990600"/>
            <a:ext cx="4603751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en-US" sz="2400" dirty="0">
                <a:latin typeface="Gill Sans MT" panose="020B0502020104020203" pitchFamily="34" charset="0"/>
              </a:rPr>
              <a:t>Ford a pu vendre des voitures à bas prix parce qu’elles étaient produites en série et que chaque pièce était normalisée (une seule couleur et une seule taille de moteur étaient disponibles).</a:t>
            </a:r>
          </a:p>
          <a:p>
            <a:pPr>
              <a:defRPr/>
            </a:pPr>
            <a:endParaRPr lang="fr-CA" altLang="en-US" sz="2400" dirty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fr-CA" altLang="en-US" sz="2400" dirty="0">
                <a:latin typeface="Gill Sans MT" panose="020B0502020104020203" pitchFamily="34" charset="0"/>
              </a:rPr>
              <a:t>En produisant un grand nombre de voitures sur une chaîne de montage, Ford avait besoin de moins de travailleurs qualifiés, ce qui réduisait le coût des salaires.</a:t>
            </a:r>
            <a:endParaRPr lang="en-GB" altLang="en-US" sz="2400" dirty="0">
              <a:latin typeface="Gill Sans MT" panose="020B0502020104020203" pitchFamily="34" charset="0"/>
            </a:endParaRPr>
          </a:p>
        </p:txBody>
      </p:sp>
      <p:pic>
        <p:nvPicPr>
          <p:cNvPr id="31748" name="Image 2">
            <a:extLst>
              <a:ext uri="{FF2B5EF4-FFF2-40B4-BE49-F238E27FC236}">
                <a16:creationId xmlns:a16="http://schemas.microsoft.com/office/drawing/2014/main" id="{30968E52-2CA2-45F7-9A8A-0FD4B2AC2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835150"/>
            <a:ext cx="42576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AB4FDB7-E209-4F49-9344-B4D2599F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9013" y="220663"/>
            <a:ext cx="7524750" cy="969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dirty="0" err="1">
                <a:latin typeface="Impact" panose="020B0806030902050204" pitchFamily="34" charset="0"/>
              </a:rPr>
              <a:t>Publicité</a:t>
            </a:r>
            <a:r>
              <a:rPr lang="en-US" altLang="en-US" dirty="0">
                <a:latin typeface="Impact" panose="020B0806030902050204" pitchFamily="34" charset="0"/>
              </a:rPr>
              <a:t> </a:t>
            </a:r>
            <a:r>
              <a:rPr lang="en-US" altLang="en-US" dirty="0" err="1">
                <a:latin typeface="Impact" panose="020B0806030902050204" pitchFamily="34" charset="0"/>
              </a:rPr>
              <a:t>d’Automobiles</a:t>
            </a:r>
            <a:endParaRPr lang="en-US" altLang="en-US" dirty="0">
              <a:latin typeface="Impact" panose="020B0806030902050204" pitchFamily="34" charset="0"/>
            </a:endParaRPr>
          </a:p>
        </p:txBody>
      </p:sp>
      <p:pic>
        <p:nvPicPr>
          <p:cNvPr id="149509" name="Picture 5" descr="1920 Studebaker Touring Car">
            <a:extLst>
              <a:ext uri="{FF2B5EF4-FFF2-40B4-BE49-F238E27FC236}">
                <a16:creationId xmlns:a16="http://schemas.microsoft.com/office/drawing/2014/main" id="{5BAF83BE-EF46-4334-A6E1-F30C517A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190625"/>
            <a:ext cx="3810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1" name="Picture 7" descr="1923 Hudson Coach">
            <a:extLst>
              <a:ext uri="{FF2B5EF4-FFF2-40B4-BE49-F238E27FC236}">
                <a16:creationId xmlns:a16="http://schemas.microsoft.com/office/drawing/2014/main" id="{AE920194-B300-4AAA-8C02-9341D360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190625"/>
            <a:ext cx="38100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AE2A6B0-6B5F-4859-BC4D-92930BB5E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1" y="392113"/>
            <a:ext cx="7523163" cy="9715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dirty="0" err="1">
                <a:latin typeface="Impact" panose="020B0806030902050204" pitchFamily="34" charset="0"/>
              </a:rPr>
              <a:t>Comparaison</a:t>
            </a:r>
            <a:r>
              <a:rPr lang="en-US" altLang="en-US" dirty="0">
                <a:latin typeface="Impact" panose="020B0806030902050204" pitchFamily="34" charset="0"/>
              </a:rPr>
              <a:t> de prix</a:t>
            </a:r>
          </a:p>
        </p:txBody>
      </p:sp>
      <p:pic>
        <p:nvPicPr>
          <p:cNvPr id="150533" name="Picture 5" descr="1929 Ford Model A #002935">
            <a:extLst>
              <a:ext uri="{FF2B5EF4-FFF2-40B4-BE49-F238E27FC236}">
                <a16:creationId xmlns:a16="http://schemas.microsoft.com/office/drawing/2014/main" id="{A824530C-D0D8-44C2-AAD3-5592E33D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2" y="1654175"/>
            <a:ext cx="3810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1929 Plymouth Sedan #001993">
            <a:extLst>
              <a:ext uri="{FF2B5EF4-FFF2-40B4-BE49-F238E27FC236}">
                <a16:creationId xmlns:a16="http://schemas.microsoft.com/office/drawing/2014/main" id="{D391EF9B-AC87-46AB-93CD-F176696C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654175"/>
            <a:ext cx="38100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B4ECC15-7FDA-4BBD-8757-2F1CAC8C5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0807" y="539750"/>
            <a:ext cx="7681912" cy="14033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dirty="0">
                <a:latin typeface="Impact" panose="020B0806030902050204" pitchFamily="34" charset="0"/>
              </a:rPr>
              <a:t>la nouvelle </a:t>
            </a:r>
            <a:r>
              <a:rPr lang="en-US" altLang="en-US" dirty="0" err="1">
                <a:latin typeface="Impact" panose="020B0806030902050204" pitchFamily="34" charset="0"/>
              </a:rPr>
              <a:t>technologie</a:t>
            </a:r>
            <a:endParaRPr lang="en-CA" altLang="en-US" dirty="0">
              <a:latin typeface="Impact" panose="020B0806030902050204" pitchFamily="34" charset="0"/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9421512-03CC-414F-9A43-F932842A17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14476" y="1859280"/>
            <a:ext cx="7548244" cy="4617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en-US" sz="2400" b="1" dirty="0">
                <a:latin typeface="Gill Sans MT" panose="020B0502020104020203" pitchFamily="34" charset="0"/>
              </a:rPr>
              <a:t>La radio (</a:t>
            </a:r>
            <a:r>
              <a:rPr lang="fr-CA" altLang="en-US" sz="2400" b="1" dirty="0" err="1">
                <a:latin typeface="Gill Sans MT" panose="020B0502020104020203" pitchFamily="34" charset="0"/>
              </a:rPr>
              <a:t>crystal</a:t>
            </a:r>
            <a:r>
              <a:rPr lang="fr-CA" altLang="en-US" sz="2400" b="1" dirty="0">
                <a:latin typeface="Gill Sans MT" panose="020B0502020104020203" pitchFamily="34" charset="0"/>
              </a:rPr>
              <a:t> set </a:t>
            </a:r>
            <a:r>
              <a:rPr lang="fr-CA" altLang="en-US" sz="2400" b="1" dirty="0" err="1">
                <a:latin typeface="Gill Sans MT" panose="020B0502020104020203" pitchFamily="34" charset="0"/>
              </a:rPr>
              <a:t>receiver</a:t>
            </a:r>
            <a:r>
              <a:rPr lang="fr-CA" altLang="en-US" sz="2400" b="1" dirty="0">
                <a:latin typeface="Gill Sans MT" panose="020B0502020104020203" pitchFamily="34" charset="0"/>
              </a:rPr>
              <a:t> développé en 1906) a éclaté sur la scène dans les années 1920, fournissant un divertissement bon marché pour des millions.</a:t>
            </a:r>
          </a:p>
          <a:p>
            <a:pPr>
              <a:defRPr/>
            </a:pPr>
            <a:r>
              <a:rPr lang="fr-CA" altLang="en-US" sz="2400" b="1" dirty="0">
                <a:latin typeface="Gill Sans MT" panose="020B0502020104020203" pitchFamily="34" charset="0"/>
              </a:rPr>
              <a:t>Le téléphone (développé 1876) est devenu largement disponible.</a:t>
            </a:r>
          </a:p>
          <a:p>
            <a:pPr>
              <a:defRPr/>
            </a:pPr>
            <a:r>
              <a:rPr lang="fr-CA" altLang="en-US" sz="2400" b="1" dirty="0">
                <a:latin typeface="Gill Sans MT" panose="020B0502020104020203" pitchFamily="34" charset="0"/>
              </a:rPr>
              <a:t>L’avion était utilisé pour des vols commerciaux au milieu de la décennie.</a:t>
            </a:r>
            <a:endParaRPr lang="en-CA" alt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25604" name="Image 1">
            <a:extLst>
              <a:ext uri="{FF2B5EF4-FFF2-40B4-BE49-F238E27FC236}">
                <a16:creationId xmlns:a16="http://schemas.microsoft.com/office/drawing/2014/main" id="{96DA1AC0-1960-4B1E-9DDE-7033DCCA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99" y="4953000"/>
            <a:ext cx="181768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5">
            <a:extLst>
              <a:ext uri="{FF2B5EF4-FFF2-40B4-BE49-F238E27FC236}">
                <a16:creationId xmlns:a16="http://schemas.microsoft.com/office/drawing/2014/main" id="{E89BE9EC-6AFC-40C3-8A37-24659ECA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9" y="2563813"/>
            <a:ext cx="161448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8">
            <a:extLst>
              <a:ext uri="{FF2B5EF4-FFF2-40B4-BE49-F238E27FC236}">
                <a16:creationId xmlns:a16="http://schemas.microsoft.com/office/drawing/2014/main" id="{6CAAB353-C113-4C6B-915B-76F83A65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755" y="263843"/>
            <a:ext cx="163671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5E34DA0E-BAF4-49BB-9CA7-1CAA452CA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17" y="484633"/>
            <a:ext cx="6733776" cy="16384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 dirty="0">
                <a:latin typeface="Impact" panose="020B0806030902050204" pitchFamily="34" charset="0"/>
              </a:rPr>
              <a:t>La nouvelle </a:t>
            </a:r>
            <a:r>
              <a:rPr lang="en-US" altLang="en-US" sz="3600" dirty="0" err="1">
                <a:latin typeface="Impact" panose="020B0806030902050204" pitchFamily="34" charset="0"/>
              </a:rPr>
              <a:t>technologie</a:t>
            </a:r>
            <a:r>
              <a:rPr lang="en-US" altLang="en-US" sz="3600" dirty="0">
                <a:latin typeface="Impact" panose="020B0806030902050204" pitchFamily="34" charset="0"/>
              </a:rPr>
              <a:t> continue…</a:t>
            </a:r>
            <a:endParaRPr lang="en-CA" altLang="en-US" sz="3600" dirty="0">
              <a:latin typeface="Impact" panose="020B080603090205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69" name="Rectangle 9">
            <a:extLst>
              <a:ext uri="{FF2B5EF4-FFF2-40B4-BE49-F238E27FC236}">
                <a16:creationId xmlns:a16="http://schemas.microsoft.com/office/drawing/2014/main" id="{ACD77694-BF8D-4ACC-9907-D80083FAD7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5051" y="1724026"/>
            <a:ext cx="6306309" cy="46493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Appareils de commodité :</a:t>
            </a:r>
          </a:p>
          <a:p>
            <a:pPr>
              <a:lnSpc>
                <a:spcPct val="100000"/>
              </a:lnSpc>
              <a:defRPr/>
            </a:pPr>
            <a:endParaRPr lang="fr-CA" altLang="en-US" sz="19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Poêles électriques</a:t>
            </a:r>
          </a:p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Aspirateurs</a:t>
            </a:r>
          </a:p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Grille-pain</a:t>
            </a:r>
          </a:p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Machines à coudre</a:t>
            </a:r>
          </a:p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Machines à laver</a:t>
            </a:r>
          </a:p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Etc.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9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Ces gadgets ont aidé à créer du « temps libre » pour les hommes et les femmes dans les années 1920.</a:t>
            </a:r>
          </a:p>
          <a:p>
            <a:pPr>
              <a:lnSpc>
                <a:spcPct val="100000"/>
              </a:lnSpc>
              <a:defRPr/>
            </a:pPr>
            <a:r>
              <a:rPr lang="fr-CA" altLang="en-US" sz="1900" b="1" dirty="0">
                <a:solidFill>
                  <a:srgbClr val="000000"/>
                </a:solidFill>
              </a:rPr>
              <a:t>La publicité de masse prend effet pour encourager les consommateurs à acheter, acheter et acheter!</a:t>
            </a:r>
            <a:r>
              <a:rPr lang="en-US" altLang="en-US" sz="1400" dirty="0">
                <a:solidFill>
                  <a:srgbClr val="000000"/>
                </a:solidFill>
              </a:rPr>
              <a:t>		</a:t>
            </a:r>
            <a:endParaRPr lang="en-CA" altLang="en-US" sz="1400" dirty="0">
              <a:solidFill>
                <a:srgbClr val="000000"/>
              </a:solidFill>
            </a:endParaRPr>
          </a:p>
        </p:txBody>
      </p:sp>
      <p:pic>
        <p:nvPicPr>
          <p:cNvPr id="26628" name="Image 1">
            <a:extLst>
              <a:ext uri="{FF2B5EF4-FFF2-40B4-BE49-F238E27FC236}">
                <a16:creationId xmlns:a16="http://schemas.microsoft.com/office/drawing/2014/main" id="{D8E855E2-C30F-49B6-A10B-4C958FFC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787" y="1977976"/>
            <a:ext cx="3656581" cy="29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8D253A13-2C3C-41B5-B6EA-9D7DE5606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6345" y="331153"/>
            <a:ext cx="752475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err="1">
                <a:latin typeface="Impact" panose="020B0806030902050204" pitchFamily="34" charset="0"/>
              </a:rPr>
              <a:t>Publicité</a:t>
            </a:r>
            <a:r>
              <a:rPr lang="en-US" altLang="en-US" dirty="0">
                <a:latin typeface="Impact" panose="020B0806030902050204" pitchFamily="34" charset="0"/>
              </a:rPr>
              <a:t> Pour la </a:t>
            </a:r>
            <a:r>
              <a:rPr lang="en-US" altLang="en-US" dirty="0" err="1">
                <a:latin typeface="Impact" panose="020B0806030902050204" pitchFamily="34" charset="0"/>
              </a:rPr>
              <a:t>maison</a:t>
            </a:r>
            <a:endParaRPr lang="en-US" altLang="en-US" dirty="0">
              <a:latin typeface="Impact" panose="020B0806030902050204" pitchFamily="34" charset="0"/>
            </a:endParaRPr>
          </a:p>
        </p:txBody>
      </p:sp>
      <p:pic>
        <p:nvPicPr>
          <p:cNvPr id="154629" name="Picture 5" descr="1919 Time Saver">
            <a:extLst>
              <a:ext uri="{FF2B5EF4-FFF2-40B4-BE49-F238E27FC236}">
                <a16:creationId xmlns:a16="http://schemas.microsoft.com/office/drawing/2014/main" id="{5C60C2BA-0339-4179-9652-7CEC1B53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095058"/>
            <a:ext cx="38100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1">
            <a:extLst>
              <a:ext uri="{FF2B5EF4-FFF2-40B4-BE49-F238E27FC236}">
                <a16:creationId xmlns:a16="http://schemas.microsoft.com/office/drawing/2014/main" id="{5EC473A6-44CE-494C-A6F3-5BDEEA6B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59" y="1411287"/>
            <a:ext cx="4060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59528E1B-0C3E-47E3-A440-9F12110DD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9774" y="215900"/>
            <a:ext cx="8410575" cy="7635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/>
              <a:t>Conseils pour la santé</a:t>
            </a:r>
          </a:p>
        </p:txBody>
      </p:sp>
      <p:pic>
        <p:nvPicPr>
          <p:cNvPr id="151557" name="Picture 5" descr="1928 Lucky Strike">
            <a:extLst>
              <a:ext uri="{FF2B5EF4-FFF2-40B4-BE49-F238E27FC236}">
                <a16:creationId xmlns:a16="http://schemas.microsoft.com/office/drawing/2014/main" id="{C84B1B6E-997E-45B4-8BD1-5AB30C8B3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100138"/>
            <a:ext cx="3810000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7" descr="1923 Beeman's Gum #002580">
            <a:extLst>
              <a:ext uri="{FF2B5EF4-FFF2-40B4-BE49-F238E27FC236}">
                <a16:creationId xmlns:a16="http://schemas.microsoft.com/office/drawing/2014/main" id="{6B28A12C-65ED-4F73-B8E7-A0ABFCE5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1" y="1100138"/>
            <a:ext cx="3810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4F198FBF-C610-45D1-8A55-1EAFC3753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3625" y="95250"/>
            <a:ext cx="7524750" cy="969963"/>
          </a:xfrm>
        </p:spPr>
        <p:txBody>
          <a:bodyPr/>
          <a:lstStyle/>
          <a:p>
            <a:pPr algn="ctr">
              <a:defRPr/>
            </a:pPr>
            <a:r>
              <a:rPr lang="en-US" altLang="en-US" dirty="0" err="1">
                <a:latin typeface="Impact" panose="020B0806030902050204" pitchFamily="34" charset="0"/>
              </a:rPr>
              <a:t>Breuvages</a:t>
            </a:r>
            <a:r>
              <a:rPr lang="en-US" altLang="en-US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152581" name="Picture 5" descr="1920 Coca Cola #001949">
            <a:extLst>
              <a:ext uri="{FF2B5EF4-FFF2-40B4-BE49-F238E27FC236}">
                <a16:creationId xmlns:a16="http://schemas.microsoft.com/office/drawing/2014/main" id="{86CF0910-5093-49F0-94B3-B8E4C3DB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065213"/>
            <a:ext cx="3810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7" descr="1929 Canada Dry">
            <a:extLst>
              <a:ext uri="{FF2B5EF4-FFF2-40B4-BE49-F238E27FC236}">
                <a16:creationId xmlns:a16="http://schemas.microsoft.com/office/drawing/2014/main" id="{D3321E7E-027B-4B74-8BDA-E63A597C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114425"/>
            <a:ext cx="3810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EB5C8F0-2881-4184-92C6-0E251C42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1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2BCC826-0F95-4DB1-9DBA-C1F7BD60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55946"/>
            <a:ext cx="12192000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89705C29-989B-40CB-9DFE-74F89DE094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168" y="4292599"/>
            <a:ext cx="10681664" cy="14657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600">
                <a:solidFill>
                  <a:schemeClr val="bg1"/>
                </a:solidFill>
              </a:rPr>
              <a:t>Culture et façon de vivre 1920 </a:t>
            </a:r>
            <a:endParaRPr lang="en-CA" altLang="en-US" sz="4600">
              <a:solidFill>
                <a:schemeClr val="bg1"/>
              </a:solidFill>
            </a:endParaRPr>
          </a:p>
        </p:txBody>
      </p:sp>
      <p:pic>
        <p:nvPicPr>
          <p:cNvPr id="22531" name="Image 1">
            <a:extLst>
              <a:ext uri="{FF2B5EF4-FFF2-40B4-BE49-F238E27FC236}">
                <a16:creationId xmlns:a16="http://schemas.microsoft.com/office/drawing/2014/main" id="{DF79AA3D-559B-4283-8FC7-430C09D3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38" y="798167"/>
            <a:ext cx="3362663" cy="22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3">
            <a:extLst>
              <a:ext uri="{FF2B5EF4-FFF2-40B4-BE49-F238E27FC236}">
                <a16:creationId xmlns:a16="http://schemas.microsoft.com/office/drawing/2014/main" id="{4D514A62-32CA-4170-8BBE-1FCC41F1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355" y="639998"/>
            <a:ext cx="3347845" cy="26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 2">
            <a:extLst>
              <a:ext uri="{FF2B5EF4-FFF2-40B4-BE49-F238E27FC236}">
                <a16:creationId xmlns:a16="http://schemas.microsoft.com/office/drawing/2014/main" id="{D7BD35CE-8AB5-4A6F-AE35-68BCA8D1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9359" y="453943"/>
            <a:ext cx="2268479" cy="29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CA" dirty="0"/>
              <a:t>Canada au début des </a:t>
            </a:r>
            <a:r>
              <a:rPr lang="en-CA" dirty="0" err="1"/>
              <a:t>années</a:t>
            </a:r>
            <a:r>
              <a:rPr lang="en-CA" dirty="0"/>
              <a:t> 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6" y="1785257"/>
            <a:ext cx="10962644" cy="3884023"/>
          </a:xfrm>
        </p:spPr>
        <p:txBody>
          <a:bodyPr>
            <a:normAutofit/>
          </a:bodyPr>
          <a:lstStyle/>
          <a:p>
            <a:r>
              <a:rPr lang="fr-CA" sz="2400" b="1" dirty="0"/>
              <a:t>Les années 1920 ont été une décennie de changement et de prospérité.</a:t>
            </a:r>
          </a:p>
          <a:p>
            <a:r>
              <a:rPr lang="fr-CA" sz="2400" b="1" dirty="0"/>
              <a:t>La guerre était finie et les gens étaient heureux.</a:t>
            </a:r>
          </a:p>
          <a:p>
            <a:r>
              <a:rPr lang="fr-CA" sz="2400" b="1" dirty="0"/>
              <a:t>William Lyon Mackenzie King était le premier ministre du Canada à l’époque.</a:t>
            </a:r>
          </a:p>
          <a:p>
            <a:r>
              <a:rPr lang="fr-CA" sz="2400" b="1" dirty="0"/>
              <a:t>Les gens aimaient King parce qu’il était fidèle à Laurier pendant la crise de la conscription et que son style était très semblable à celui de Laurier.</a:t>
            </a:r>
          </a:p>
          <a:p>
            <a:r>
              <a:rPr lang="fr-CA" sz="2400" b="1" dirty="0"/>
              <a:t>King cherchait toujours un compromis pour satisfaire la majorité des gens.</a:t>
            </a:r>
            <a:endParaRPr lang="en-CA" sz="24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23725D89-1FA4-46EC-8A3D-D2849ED94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6838" y="309562"/>
            <a:ext cx="5900738" cy="838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Impact" panose="020B0806030902050204" pitchFamily="34" charset="0"/>
              </a:rPr>
              <a:t>Mode et femmes</a:t>
            </a:r>
            <a:endParaRPr lang="en-CA" altLang="en-US" dirty="0">
              <a:latin typeface="Impact" panose="020B0806030902050204" pitchFamily="34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1342185-C2EB-4729-8314-7A1951C031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6026" y="1385887"/>
            <a:ext cx="5308599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CA" altLang="en-US" sz="2800" dirty="0">
                <a:latin typeface="Gill Sans MT" panose="020B0502020104020203" pitchFamily="34" charset="0"/>
              </a:rPr>
              <a:t>Le nouveau style de robe féminine, connu sous le nom de « </a:t>
            </a:r>
            <a:r>
              <a:rPr lang="fr-CA" altLang="en-US" sz="2800" dirty="0" err="1">
                <a:latin typeface="Gill Sans MT" panose="020B0502020104020203" pitchFamily="34" charset="0"/>
              </a:rPr>
              <a:t>flapper</a:t>
            </a:r>
            <a:r>
              <a:rPr lang="fr-CA" altLang="en-US" sz="2800" dirty="0">
                <a:latin typeface="Gill Sans MT" panose="020B0502020104020203" pitchFamily="34" charset="0"/>
              </a:rPr>
              <a:t> », se caractérisait par des jupes (robes) hautes comme des genoux, des chaussettes hautes et des chaussures/bottes ouvertes.</a:t>
            </a:r>
          </a:p>
          <a:p>
            <a:pPr>
              <a:lnSpc>
                <a:spcPct val="90000"/>
              </a:lnSpc>
              <a:defRPr/>
            </a:pPr>
            <a:endParaRPr lang="fr-CA" altLang="en-US" sz="2800" dirty="0">
              <a:latin typeface="Gill Sans MT" panose="020B0502020104020203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CA" altLang="en-US" sz="2800" dirty="0">
                <a:latin typeface="Gill Sans MT" panose="020B0502020104020203" pitchFamily="34" charset="0"/>
              </a:rPr>
              <a:t>Les femmes ont aussi coupé leurs cheveux courts, consommé de l’alcool et fumé en public; très révolutionnaire pour l’époque.</a:t>
            </a:r>
            <a:endParaRPr lang="en-CA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134156" name="Rectangle 12">
            <a:extLst>
              <a:ext uri="{FF2B5EF4-FFF2-40B4-BE49-F238E27FC236}">
                <a16:creationId xmlns:a16="http://schemas.microsoft.com/office/drawing/2014/main" id="{C9385640-6E0C-40B4-85BC-25886E9F4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3736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en-US" sz="8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en-US" sz="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581" name="Image 4">
            <a:extLst>
              <a:ext uri="{FF2B5EF4-FFF2-40B4-BE49-F238E27FC236}">
                <a16:creationId xmlns:a16="http://schemas.microsoft.com/office/drawing/2014/main" id="{C982008C-5FDC-4424-8225-29D422F5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390524"/>
            <a:ext cx="314166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5">
            <a:extLst>
              <a:ext uri="{FF2B5EF4-FFF2-40B4-BE49-F238E27FC236}">
                <a16:creationId xmlns:a16="http://schemas.microsoft.com/office/drawing/2014/main" id="{39FC04CB-3131-4534-BC7A-91C4771B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81" y="498157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B5E03DC6-87A4-492A-883B-9CFF77940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3513"/>
            <a:ext cx="12192000" cy="8382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latin typeface="Impact" panose="020B0806030902050204" pitchFamily="34" charset="0"/>
              </a:rPr>
              <a:t>divertissement</a:t>
            </a:r>
            <a:endParaRPr lang="en-CA" altLang="en-US" dirty="0">
              <a:latin typeface="Impact" panose="020B0806030902050204" pitchFamily="34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9B0C7522-0554-441A-99D6-F67EDBFEDA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19175" y="1157288"/>
            <a:ext cx="4400550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Les clubs de jazz et de musique de jazz étaient très populaires.</a:t>
            </a:r>
          </a:p>
          <a:p>
            <a:pPr>
              <a:defRPr/>
            </a:pPr>
            <a:r>
              <a:rPr lang="fr-CA" alt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« The charleston » était la danse de jazz ragtime la plus populaire.</a:t>
            </a:r>
          </a:p>
          <a:p>
            <a:pPr>
              <a:defRPr/>
            </a:pPr>
            <a:r>
              <a:rPr lang="fr-CA" alt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Les concours de danse étaient très populaires, souvent pendant de nombreuses heures, au point d’épuisement complet.</a:t>
            </a:r>
            <a:endParaRPr lang="en-US" altLang="en-US" sz="27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33145" name="Rectangle 25">
            <a:extLst>
              <a:ext uri="{FF2B5EF4-FFF2-40B4-BE49-F238E27FC236}">
                <a16:creationId xmlns:a16="http://schemas.microsoft.com/office/drawing/2014/main" id="{1667FE9E-8BD5-40E4-8CF9-4C73277B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6275388"/>
            <a:ext cx="4400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CA" altLang="en-US" sz="1000" dirty="0">
                <a:hlinkClick r:id="rId2"/>
              </a:rPr>
              <a:t>http://www.youtube.com/watch?v=yNAOHtmy4j0&amp;feature=related</a:t>
            </a:r>
            <a:endParaRPr lang="en-CA" altLang="en-US" sz="1000" dirty="0"/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CA" altLang="en-US" sz="800" dirty="0">
              <a:solidFill>
                <a:srgbClr val="000000"/>
              </a:solidFill>
            </a:endParaRPr>
          </a:p>
        </p:txBody>
      </p:sp>
      <p:pic>
        <p:nvPicPr>
          <p:cNvPr id="35845" name="Image 3">
            <a:extLst>
              <a:ext uri="{FF2B5EF4-FFF2-40B4-BE49-F238E27FC236}">
                <a16:creationId xmlns:a16="http://schemas.microsoft.com/office/drawing/2014/main" id="{AEFD5E6D-86C1-4B76-A7C1-5AAF91AE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81" y="1250950"/>
            <a:ext cx="32400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 4">
            <a:extLst>
              <a:ext uri="{FF2B5EF4-FFF2-40B4-BE49-F238E27FC236}">
                <a16:creationId xmlns:a16="http://schemas.microsoft.com/office/drawing/2014/main" id="{457BF66F-EECF-4829-A3BD-8051E907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171951"/>
            <a:ext cx="42592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58EB208-85AC-4F92-9BCC-FF66C01D9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6051" y="550862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 err="1">
                <a:latin typeface="Impact" panose="020B0806030902050204" pitchFamily="34" charset="0"/>
              </a:rPr>
              <a:t>Allez</a:t>
            </a:r>
            <a:r>
              <a:rPr lang="en-US" altLang="en-US" dirty="0">
                <a:latin typeface="Impact" panose="020B0806030902050204" pitchFamily="34" charset="0"/>
              </a:rPr>
              <a:t>-y aux films!</a:t>
            </a:r>
            <a:endParaRPr lang="en-CA" altLang="en-US" dirty="0">
              <a:latin typeface="Impact" panose="020B080603090205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2CD2619-9D04-43DE-BEFE-12866BFF1F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79525" y="1528763"/>
            <a:ext cx="5257800" cy="5486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altLang="en-US" sz="2400" cap="none" dirty="0">
                <a:latin typeface="Gill Sans MT" panose="020B0502020104020203" pitchFamily="34" charset="0"/>
              </a:rPr>
              <a:t>Les années 1920 ont été dominées par une augmentation générale du « temps libre »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sz="2400" cap="none" dirty="0">
                <a:latin typeface="Gill Sans MT" panose="020B0502020104020203" pitchFamily="34" charset="0"/>
              </a:rPr>
              <a:t>À la fin de la décennie, les « talkies » ont remplacé les films muets, offrant aux canadiens un divertissement bon marché (quoique américain).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sz="2400" cap="none" dirty="0">
                <a:latin typeface="Gill Sans MT" panose="020B0502020104020203" pitchFamily="34" charset="0"/>
              </a:rPr>
              <a:t>Les vedettes de cinéma populaires de la décennie étaient Charlie Chaplin, Rudolph Valentino, Mary Pickford, Clara Bow, Greta Garbo et Douglas Fairbanks.</a:t>
            </a:r>
            <a:endParaRPr lang="en-CA" altLang="en-US" sz="2400" cap="none" dirty="0"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8623C6-06F2-4154-9978-62B2BC80CC9D}"/>
              </a:ext>
            </a:extLst>
          </p:cNvPr>
          <p:cNvSpPr/>
          <p:nvPr/>
        </p:nvSpPr>
        <p:spPr>
          <a:xfrm>
            <a:off x="6537325" y="5329237"/>
            <a:ext cx="537844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CA" altLang="en-US" sz="1400" dirty="0">
                <a:hlinkClick r:id="rId2"/>
              </a:rPr>
              <a:t>http://www.youtube.com/watch?v=1MNzVEy_mnE&amp;feature=fvst</a:t>
            </a:r>
            <a:endParaRPr lang="en-CA" altLang="en-US" sz="1400" dirty="0"/>
          </a:p>
        </p:txBody>
      </p:sp>
      <p:pic>
        <p:nvPicPr>
          <p:cNvPr id="34821" name="Image 3">
            <a:extLst>
              <a:ext uri="{FF2B5EF4-FFF2-40B4-BE49-F238E27FC236}">
                <a16:creationId xmlns:a16="http://schemas.microsoft.com/office/drawing/2014/main" id="{B43F81F3-76C5-43ED-A288-07C6CF3C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6" y="1946275"/>
            <a:ext cx="3653826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20FEF3DB-C2C5-4C6A-ABEC-D0EBF13EB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1214" y="517525"/>
            <a:ext cx="7773987" cy="1111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altLang="en-US" dirty="0">
                <a:latin typeface="Impact" panose="020B0806030902050204" pitchFamily="34" charset="0"/>
              </a:rPr>
              <a:t>Résumé des </a:t>
            </a:r>
            <a:r>
              <a:rPr lang="en-CA" altLang="en-US" dirty="0" err="1">
                <a:latin typeface="Impact" panose="020B0806030902050204" pitchFamily="34" charset="0"/>
              </a:rPr>
              <a:t>années</a:t>
            </a:r>
            <a:r>
              <a:rPr lang="en-CA" altLang="en-US" dirty="0">
                <a:latin typeface="Impact" panose="020B0806030902050204" pitchFamily="34" charset="0"/>
              </a:rPr>
              <a:t> folles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E4D5CFF-0261-4A5E-A1CF-7A258AED2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5980114"/>
            <a:ext cx="4448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82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CA" altLang="en-US" sz="1400" dirty="0">
                <a:hlinkClick r:id="rId2"/>
              </a:rPr>
              <a:t>http://www.youtube.com/watch?v=3svvCj4yhYc</a:t>
            </a:r>
            <a:endParaRPr lang="en-CA" altLang="en-US" sz="1400" dirty="0"/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CA" altLang="en-US" sz="1400" dirty="0">
              <a:solidFill>
                <a:srgbClr val="000000"/>
              </a:solidFill>
            </a:endParaRPr>
          </a:p>
        </p:txBody>
      </p:sp>
      <p:pic>
        <p:nvPicPr>
          <p:cNvPr id="37892" name="Image 1">
            <a:extLst>
              <a:ext uri="{FF2B5EF4-FFF2-40B4-BE49-F238E27FC236}">
                <a16:creationId xmlns:a16="http://schemas.microsoft.com/office/drawing/2014/main" id="{4F82E2DA-0D05-48B5-85C6-59F04B24E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1" y="1584325"/>
            <a:ext cx="3021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2">
            <a:extLst>
              <a:ext uri="{FF2B5EF4-FFF2-40B4-BE49-F238E27FC236}">
                <a16:creationId xmlns:a16="http://schemas.microsoft.com/office/drawing/2014/main" id="{ED126C2E-6AB5-4923-9912-167C81C6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1916113"/>
            <a:ext cx="44227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CA" dirty="0" err="1"/>
              <a:t>L’économie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1919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495681"/>
            <a:ext cx="11643358" cy="4386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b="1" dirty="0"/>
              <a:t>Le prix des biens augmente rapidement en 1919.</a:t>
            </a:r>
          </a:p>
          <a:p>
            <a:pPr>
              <a:lnSpc>
                <a:spcPct val="100000"/>
              </a:lnSpc>
            </a:pPr>
            <a:r>
              <a:rPr lang="fr-CA" b="1" dirty="0"/>
              <a:t>C’est ce qu’on appelle l’inflation.</a:t>
            </a:r>
          </a:p>
          <a:p>
            <a:pPr>
              <a:lnSpc>
                <a:spcPct val="100000"/>
              </a:lnSpc>
            </a:pPr>
            <a:r>
              <a:rPr lang="fr-CA" b="1" dirty="0"/>
              <a:t>Les salaires n’augmentaient pas au début de la décennie.</a:t>
            </a:r>
          </a:p>
          <a:p>
            <a:pPr>
              <a:lnSpc>
                <a:spcPct val="100000"/>
              </a:lnSpc>
            </a:pPr>
            <a:r>
              <a:rPr lang="fr-CA" b="1" dirty="0"/>
              <a:t>Les soldats avaient de la difficulté à trouver du travail à leur retour de la guerre.</a:t>
            </a:r>
          </a:p>
          <a:p>
            <a:pPr>
              <a:lnSpc>
                <a:spcPct val="100000"/>
              </a:lnSpc>
            </a:pPr>
            <a:r>
              <a:rPr lang="fr-CA" b="1" dirty="0"/>
              <a:t>Les syndicats (unions) et les grèves sont devenus plus courants.</a:t>
            </a:r>
          </a:p>
          <a:p>
            <a:pPr>
              <a:lnSpc>
                <a:spcPct val="100000"/>
              </a:lnSpc>
            </a:pPr>
            <a:r>
              <a:rPr lang="fr-CA" b="1" dirty="0"/>
              <a:t>Peu de gens vivaient la vie excitante et prestigieuse que l’on voit dans les médias.</a:t>
            </a:r>
          </a:p>
          <a:p>
            <a:pPr>
              <a:lnSpc>
                <a:spcPct val="100000"/>
              </a:lnSpc>
            </a:pPr>
            <a:r>
              <a:rPr lang="fr-CA" b="1" dirty="0"/>
              <a:t>De nombreux Canadiens ont bénéficié d’un emploi stable, de nouveaux vêtements et d’appareils ménagers.</a:t>
            </a:r>
          </a:p>
          <a:p>
            <a:pPr>
              <a:lnSpc>
                <a:spcPct val="100000"/>
              </a:lnSpc>
            </a:pPr>
            <a:r>
              <a:rPr lang="fr-CA" b="1" dirty="0"/>
              <a:t>Une nouvelle approche d’achat de biens a été élaborée :</a:t>
            </a:r>
          </a:p>
          <a:p>
            <a:pPr>
              <a:lnSpc>
                <a:spcPct val="100000"/>
              </a:lnSpc>
            </a:pPr>
            <a:r>
              <a:rPr lang="fr-CA" b="1" dirty="0"/>
              <a:t>« Achetez maintenant, payez plus tard! »</a:t>
            </a:r>
          </a:p>
          <a:p>
            <a:pPr>
              <a:lnSpc>
                <a:spcPct val="100000"/>
              </a:lnSpc>
            </a:pPr>
            <a:r>
              <a:rPr lang="fr-CA" b="1" dirty="0"/>
              <a:t>L’achat de biens à crédit a fait en sorte que beaucoup de gens ont dépassé leur budget.</a:t>
            </a:r>
          </a:p>
          <a:p>
            <a:pPr>
              <a:lnSpc>
                <a:spcPct val="100000"/>
              </a:lnSpc>
            </a:pPr>
            <a:endParaRPr lang="en-CA" sz="1500" dirty="0"/>
          </a:p>
          <a:p>
            <a:pPr>
              <a:lnSpc>
                <a:spcPct val="100000"/>
              </a:lnSpc>
            </a:pPr>
            <a:endParaRPr lang="en-CA" sz="15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FD596604-EB67-49BB-A4CC-901BD08DA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1649" y="371476"/>
            <a:ext cx="9134475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dirty="0" err="1">
                <a:latin typeface="Impact" panose="020B0806030902050204" pitchFamily="34" charset="0"/>
              </a:rPr>
              <a:t>Contexte</a:t>
            </a:r>
            <a:r>
              <a:rPr lang="en-US" altLang="en-US" dirty="0">
                <a:latin typeface="Impact" panose="020B0806030902050204" pitchFamily="34" charset="0"/>
              </a:rPr>
              <a:t> des </a:t>
            </a:r>
            <a:r>
              <a:rPr lang="en-US" altLang="en-US" dirty="0" err="1">
                <a:latin typeface="Impact" panose="020B0806030902050204" pitchFamily="34" charset="0"/>
              </a:rPr>
              <a:t>années</a:t>
            </a:r>
            <a:r>
              <a:rPr lang="en-US" altLang="en-US" dirty="0">
                <a:latin typeface="Impact" panose="020B0806030902050204" pitchFamily="34" charset="0"/>
              </a:rPr>
              <a:t> 20</a:t>
            </a:r>
            <a:endParaRPr lang="en-CA" altLang="en-US" dirty="0">
              <a:latin typeface="Impact" panose="020B0806030902050204" pitchFamily="34" charset="0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983B20A-C08D-439A-B432-2999B69CD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5876" y="1268414"/>
            <a:ext cx="8343899" cy="4752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en-US" sz="2400" dirty="0">
                <a:latin typeface="Arial Rounded MT Bold" panose="020F0704030504030204" pitchFamily="34" charset="0"/>
              </a:rPr>
              <a:t>La prospérité économique au milieu des années 1920.</a:t>
            </a:r>
          </a:p>
          <a:p>
            <a:pPr>
              <a:defRPr/>
            </a:pPr>
            <a:r>
              <a:rPr lang="fr-CA" altLang="en-US" sz="2400" dirty="0">
                <a:latin typeface="Arial Rounded MT Bold" panose="020F0704030504030204" pitchFamily="34" charset="0"/>
              </a:rPr>
              <a:t>Croissance des secteurs de l’économie secondaire et tertiaire – plus seulement de l’industrie primaire.</a:t>
            </a:r>
          </a:p>
          <a:p>
            <a:pPr>
              <a:defRPr/>
            </a:pPr>
            <a:r>
              <a:rPr lang="fr-CA" altLang="en-US" sz="2400" dirty="0">
                <a:latin typeface="Arial Rounded MT Bold" panose="020F0704030504030204" pitchFamily="34" charset="0"/>
              </a:rPr>
              <a:t>Augmentation des salaires dans l’industrie manufacturière au milieu des années 1920.</a:t>
            </a:r>
          </a:p>
          <a:p>
            <a:pPr>
              <a:defRPr/>
            </a:pPr>
            <a:r>
              <a:rPr lang="fr-CA" altLang="en-US" sz="2400" dirty="0">
                <a:latin typeface="Arial Rounded MT Bold" panose="020F0704030504030204" pitchFamily="34" charset="0"/>
              </a:rPr>
              <a:t>Augmentation massive du consumérisme.</a:t>
            </a:r>
          </a:p>
          <a:p>
            <a:pPr>
              <a:defRPr/>
            </a:pPr>
            <a:r>
              <a:rPr lang="fr-CA" altLang="en-US" sz="2400" dirty="0">
                <a:latin typeface="Arial Rounded MT Bold" panose="020F0704030504030204" pitchFamily="34" charset="0"/>
              </a:rPr>
              <a:t>Urbanisation – personnes se rapprochant des villes (1921-47,4 %, 1931 52,5 % au Canada et 63,1 % en Ontario).</a:t>
            </a:r>
            <a:endParaRPr lang="en-CA" alt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23556" name="Image 1">
            <a:extLst>
              <a:ext uri="{FF2B5EF4-FFF2-40B4-BE49-F238E27FC236}">
                <a16:creationId xmlns:a16="http://schemas.microsoft.com/office/drawing/2014/main" id="{1C21D10B-7913-45D5-9BB2-81EFCC90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4" y="4098925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17B588-5D4D-4FAD-89EB-7E9C9480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6D87BBA-BF9D-4B8E-A8C7-8097A3EE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1" y="643466"/>
            <a:ext cx="4927597" cy="49275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846063-E47D-428C-ABF6-204076DB5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354400"/>
            <a:ext cx="5291666" cy="350572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2C70A5-DF47-4EDA-A3EE-9E644A2D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653089" y="319086"/>
            <a:ext cx="885825" cy="12192000"/>
          </a:xfrm>
          <a:custGeom>
            <a:avLst/>
            <a:gdLst>
              <a:gd name="connsiteX0" fmla="*/ 885825 w 885825"/>
              <a:gd name="connsiteY0" fmla="*/ 6098626 h 12192000"/>
              <a:gd name="connsiteX1" fmla="*/ 882650 w 885825"/>
              <a:gd name="connsiteY1" fmla="*/ 6166889 h 12192000"/>
              <a:gd name="connsiteX2" fmla="*/ 876300 w 885825"/>
              <a:gd name="connsiteY2" fmla="*/ 6227214 h 12192000"/>
              <a:gd name="connsiteX3" fmla="*/ 865188 w 885825"/>
              <a:gd name="connsiteY3" fmla="*/ 6279601 h 12192000"/>
              <a:gd name="connsiteX4" fmla="*/ 849313 w 885825"/>
              <a:gd name="connsiteY4" fmla="*/ 6325639 h 12192000"/>
              <a:gd name="connsiteX5" fmla="*/ 833438 w 885825"/>
              <a:gd name="connsiteY5" fmla="*/ 6366914 h 12192000"/>
              <a:gd name="connsiteX6" fmla="*/ 817563 w 885825"/>
              <a:gd name="connsiteY6" fmla="*/ 6403426 h 12192000"/>
              <a:gd name="connsiteX7" fmla="*/ 798513 w 885825"/>
              <a:gd name="connsiteY7" fmla="*/ 6441526 h 12192000"/>
              <a:gd name="connsiteX8" fmla="*/ 779463 w 885825"/>
              <a:gd name="connsiteY8" fmla="*/ 6479626 h 12192000"/>
              <a:gd name="connsiteX9" fmla="*/ 760413 w 885825"/>
              <a:gd name="connsiteY9" fmla="*/ 6516139 h 12192000"/>
              <a:gd name="connsiteX10" fmla="*/ 744538 w 885825"/>
              <a:gd name="connsiteY10" fmla="*/ 6557414 h 12192000"/>
              <a:gd name="connsiteX11" fmla="*/ 730250 w 885825"/>
              <a:gd name="connsiteY11" fmla="*/ 6603451 h 12192000"/>
              <a:gd name="connsiteX12" fmla="*/ 719138 w 885825"/>
              <a:gd name="connsiteY12" fmla="*/ 6655839 h 12192000"/>
              <a:gd name="connsiteX13" fmla="*/ 711200 w 885825"/>
              <a:gd name="connsiteY13" fmla="*/ 6716164 h 12192000"/>
              <a:gd name="connsiteX14" fmla="*/ 709613 w 885825"/>
              <a:gd name="connsiteY14" fmla="*/ 6784426 h 12192000"/>
              <a:gd name="connsiteX15" fmla="*/ 711200 w 885825"/>
              <a:gd name="connsiteY15" fmla="*/ 6852689 h 12192000"/>
              <a:gd name="connsiteX16" fmla="*/ 719138 w 885825"/>
              <a:gd name="connsiteY16" fmla="*/ 6913014 h 12192000"/>
              <a:gd name="connsiteX17" fmla="*/ 730250 w 885825"/>
              <a:gd name="connsiteY17" fmla="*/ 6965401 h 12192000"/>
              <a:gd name="connsiteX18" fmla="*/ 744538 w 885825"/>
              <a:gd name="connsiteY18" fmla="*/ 7011439 h 12192000"/>
              <a:gd name="connsiteX19" fmla="*/ 760413 w 885825"/>
              <a:gd name="connsiteY19" fmla="*/ 7052714 h 12192000"/>
              <a:gd name="connsiteX20" fmla="*/ 779463 w 885825"/>
              <a:gd name="connsiteY20" fmla="*/ 7089226 h 12192000"/>
              <a:gd name="connsiteX21" fmla="*/ 798513 w 885825"/>
              <a:gd name="connsiteY21" fmla="*/ 7127326 h 12192000"/>
              <a:gd name="connsiteX22" fmla="*/ 817563 w 885825"/>
              <a:gd name="connsiteY22" fmla="*/ 7165426 h 12192000"/>
              <a:gd name="connsiteX23" fmla="*/ 833438 w 885825"/>
              <a:gd name="connsiteY23" fmla="*/ 7201939 h 12192000"/>
              <a:gd name="connsiteX24" fmla="*/ 849313 w 885825"/>
              <a:gd name="connsiteY24" fmla="*/ 7243214 h 12192000"/>
              <a:gd name="connsiteX25" fmla="*/ 865188 w 885825"/>
              <a:gd name="connsiteY25" fmla="*/ 7289251 h 12192000"/>
              <a:gd name="connsiteX26" fmla="*/ 876300 w 885825"/>
              <a:gd name="connsiteY26" fmla="*/ 7341639 h 12192000"/>
              <a:gd name="connsiteX27" fmla="*/ 882650 w 885825"/>
              <a:gd name="connsiteY27" fmla="*/ 7401964 h 12192000"/>
              <a:gd name="connsiteX28" fmla="*/ 885825 w 885825"/>
              <a:gd name="connsiteY28" fmla="*/ 7470226 h 12192000"/>
              <a:gd name="connsiteX29" fmla="*/ 882650 w 885825"/>
              <a:gd name="connsiteY29" fmla="*/ 7538489 h 12192000"/>
              <a:gd name="connsiteX30" fmla="*/ 876300 w 885825"/>
              <a:gd name="connsiteY30" fmla="*/ 7598814 h 12192000"/>
              <a:gd name="connsiteX31" fmla="*/ 865188 w 885825"/>
              <a:gd name="connsiteY31" fmla="*/ 7651201 h 12192000"/>
              <a:gd name="connsiteX32" fmla="*/ 849313 w 885825"/>
              <a:gd name="connsiteY32" fmla="*/ 7697239 h 12192000"/>
              <a:gd name="connsiteX33" fmla="*/ 833438 w 885825"/>
              <a:gd name="connsiteY33" fmla="*/ 7738514 h 12192000"/>
              <a:gd name="connsiteX34" fmla="*/ 817563 w 885825"/>
              <a:gd name="connsiteY34" fmla="*/ 7775026 h 12192000"/>
              <a:gd name="connsiteX35" fmla="*/ 798513 w 885825"/>
              <a:gd name="connsiteY35" fmla="*/ 7813126 h 12192000"/>
              <a:gd name="connsiteX36" fmla="*/ 779463 w 885825"/>
              <a:gd name="connsiteY36" fmla="*/ 7851226 h 12192000"/>
              <a:gd name="connsiteX37" fmla="*/ 760413 w 885825"/>
              <a:gd name="connsiteY37" fmla="*/ 7887739 h 12192000"/>
              <a:gd name="connsiteX38" fmla="*/ 744538 w 885825"/>
              <a:gd name="connsiteY38" fmla="*/ 7929014 h 12192000"/>
              <a:gd name="connsiteX39" fmla="*/ 730250 w 885825"/>
              <a:gd name="connsiteY39" fmla="*/ 7975051 h 12192000"/>
              <a:gd name="connsiteX40" fmla="*/ 719138 w 885825"/>
              <a:gd name="connsiteY40" fmla="*/ 8027439 h 12192000"/>
              <a:gd name="connsiteX41" fmla="*/ 711200 w 885825"/>
              <a:gd name="connsiteY41" fmla="*/ 8087764 h 12192000"/>
              <a:gd name="connsiteX42" fmla="*/ 709613 w 885825"/>
              <a:gd name="connsiteY42" fmla="*/ 8156026 h 12192000"/>
              <a:gd name="connsiteX43" fmla="*/ 711200 w 885825"/>
              <a:gd name="connsiteY43" fmla="*/ 8224289 h 12192000"/>
              <a:gd name="connsiteX44" fmla="*/ 719138 w 885825"/>
              <a:gd name="connsiteY44" fmla="*/ 8284614 h 12192000"/>
              <a:gd name="connsiteX45" fmla="*/ 730250 w 885825"/>
              <a:gd name="connsiteY45" fmla="*/ 8337001 h 12192000"/>
              <a:gd name="connsiteX46" fmla="*/ 744538 w 885825"/>
              <a:gd name="connsiteY46" fmla="*/ 8383039 h 12192000"/>
              <a:gd name="connsiteX47" fmla="*/ 760413 w 885825"/>
              <a:gd name="connsiteY47" fmla="*/ 8424314 h 12192000"/>
              <a:gd name="connsiteX48" fmla="*/ 779463 w 885825"/>
              <a:gd name="connsiteY48" fmla="*/ 8460826 h 12192000"/>
              <a:gd name="connsiteX49" fmla="*/ 798513 w 885825"/>
              <a:gd name="connsiteY49" fmla="*/ 8498926 h 12192000"/>
              <a:gd name="connsiteX50" fmla="*/ 817563 w 885825"/>
              <a:gd name="connsiteY50" fmla="*/ 8537026 h 12192000"/>
              <a:gd name="connsiteX51" fmla="*/ 833438 w 885825"/>
              <a:gd name="connsiteY51" fmla="*/ 8573540 h 12192000"/>
              <a:gd name="connsiteX52" fmla="*/ 849313 w 885825"/>
              <a:gd name="connsiteY52" fmla="*/ 8614814 h 12192000"/>
              <a:gd name="connsiteX53" fmla="*/ 865188 w 885825"/>
              <a:gd name="connsiteY53" fmla="*/ 8660852 h 12192000"/>
              <a:gd name="connsiteX54" fmla="*/ 876300 w 885825"/>
              <a:gd name="connsiteY54" fmla="*/ 8713240 h 12192000"/>
              <a:gd name="connsiteX55" fmla="*/ 882650 w 885825"/>
              <a:gd name="connsiteY55" fmla="*/ 8773564 h 12192000"/>
              <a:gd name="connsiteX56" fmla="*/ 885825 w 885825"/>
              <a:gd name="connsiteY56" fmla="*/ 8840240 h 12192000"/>
              <a:gd name="connsiteX57" fmla="*/ 882650 w 885825"/>
              <a:gd name="connsiteY57" fmla="*/ 8910090 h 12192000"/>
              <a:gd name="connsiteX58" fmla="*/ 876300 w 885825"/>
              <a:gd name="connsiteY58" fmla="*/ 8970414 h 12192000"/>
              <a:gd name="connsiteX59" fmla="*/ 865188 w 885825"/>
              <a:gd name="connsiteY59" fmla="*/ 9022802 h 12192000"/>
              <a:gd name="connsiteX60" fmla="*/ 849313 w 885825"/>
              <a:gd name="connsiteY60" fmla="*/ 9068840 h 12192000"/>
              <a:gd name="connsiteX61" fmla="*/ 833438 w 885825"/>
              <a:gd name="connsiteY61" fmla="*/ 9110114 h 12192000"/>
              <a:gd name="connsiteX62" fmla="*/ 817563 w 885825"/>
              <a:gd name="connsiteY62" fmla="*/ 9146628 h 12192000"/>
              <a:gd name="connsiteX63" fmla="*/ 798513 w 885825"/>
              <a:gd name="connsiteY63" fmla="*/ 9184728 h 12192000"/>
              <a:gd name="connsiteX64" fmla="*/ 779463 w 885825"/>
              <a:gd name="connsiteY64" fmla="*/ 9222828 h 12192000"/>
              <a:gd name="connsiteX65" fmla="*/ 760413 w 885825"/>
              <a:gd name="connsiteY65" fmla="*/ 9259340 h 12192000"/>
              <a:gd name="connsiteX66" fmla="*/ 744538 w 885825"/>
              <a:gd name="connsiteY66" fmla="*/ 9300614 h 12192000"/>
              <a:gd name="connsiteX67" fmla="*/ 730250 w 885825"/>
              <a:gd name="connsiteY67" fmla="*/ 9346652 h 12192000"/>
              <a:gd name="connsiteX68" fmla="*/ 719138 w 885825"/>
              <a:gd name="connsiteY68" fmla="*/ 9399040 h 12192000"/>
              <a:gd name="connsiteX69" fmla="*/ 711200 w 885825"/>
              <a:gd name="connsiteY69" fmla="*/ 9459364 h 12192000"/>
              <a:gd name="connsiteX70" fmla="*/ 709613 w 885825"/>
              <a:gd name="connsiteY70" fmla="*/ 9527628 h 12192000"/>
              <a:gd name="connsiteX71" fmla="*/ 711200 w 885825"/>
              <a:gd name="connsiteY71" fmla="*/ 9595890 h 12192000"/>
              <a:gd name="connsiteX72" fmla="*/ 719138 w 885825"/>
              <a:gd name="connsiteY72" fmla="*/ 9656214 h 12192000"/>
              <a:gd name="connsiteX73" fmla="*/ 730250 w 885825"/>
              <a:gd name="connsiteY73" fmla="*/ 9708602 h 12192000"/>
              <a:gd name="connsiteX74" fmla="*/ 744538 w 885825"/>
              <a:gd name="connsiteY74" fmla="*/ 9754640 h 12192000"/>
              <a:gd name="connsiteX75" fmla="*/ 760413 w 885825"/>
              <a:gd name="connsiteY75" fmla="*/ 9795914 h 12192000"/>
              <a:gd name="connsiteX76" fmla="*/ 779463 w 885825"/>
              <a:gd name="connsiteY76" fmla="*/ 9832428 h 12192000"/>
              <a:gd name="connsiteX77" fmla="*/ 817563 w 885825"/>
              <a:gd name="connsiteY77" fmla="*/ 9908628 h 12192000"/>
              <a:gd name="connsiteX78" fmla="*/ 833438 w 885825"/>
              <a:gd name="connsiteY78" fmla="*/ 9945140 h 12192000"/>
              <a:gd name="connsiteX79" fmla="*/ 849313 w 885825"/>
              <a:gd name="connsiteY79" fmla="*/ 9986414 h 12192000"/>
              <a:gd name="connsiteX80" fmla="*/ 865188 w 885825"/>
              <a:gd name="connsiteY80" fmla="*/ 10032452 h 12192000"/>
              <a:gd name="connsiteX81" fmla="*/ 876300 w 885825"/>
              <a:gd name="connsiteY81" fmla="*/ 10084840 h 12192000"/>
              <a:gd name="connsiteX82" fmla="*/ 882650 w 885825"/>
              <a:gd name="connsiteY82" fmla="*/ 10145164 h 12192000"/>
              <a:gd name="connsiteX83" fmla="*/ 885825 w 885825"/>
              <a:gd name="connsiteY83" fmla="*/ 10213428 h 12192000"/>
              <a:gd name="connsiteX84" fmla="*/ 882650 w 885825"/>
              <a:gd name="connsiteY84" fmla="*/ 10281690 h 12192000"/>
              <a:gd name="connsiteX85" fmla="*/ 876300 w 885825"/>
              <a:gd name="connsiteY85" fmla="*/ 10342014 h 12192000"/>
              <a:gd name="connsiteX86" fmla="*/ 865188 w 885825"/>
              <a:gd name="connsiteY86" fmla="*/ 10394402 h 12192000"/>
              <a:gd name="connsiteX87" fmla="*/ 849313 w 885825"/>
              <a:gd name="connsiteY87" fmla="*/ 10440440 h 12192000"/>
              <a:gd name="connsiteX88" fmla="*/ 833438 w 885825"/>
              <a:gd name="connsiteY88" fmla="*/ 10481714 h 12192000"/>
              <a:gd name="connsiteX89" fmla="*/ 817563 w 885825"/>
              <a:gd name="connsiteY89" fmla="*/ 10518228 h 12192000"/>
              <a:gd name="connsiteX90" fmla="*/ 798513 w 885825"/>
              <a:gd name="connsiteY90" fmla="*/ 10556328 h 12192000"/>
              <a:gd name="connsiteX91" fmla="*/ 779463 w 885825"/>
              <a:gd name="connsiteY91" fmla="*/ 10594428 h 12192000"/>
              <a:gd name="connsiteX92" fmla="*/ 760413 w 885825"/>
              <a:gd name="connsiteY92" fmla="*/ 10630940 h 12192000"/>
              <a:gd name="connsiteX93" fmla="*/ 744538 w 885825"/>
              <a:gd name="connsiteY93" fmla="*/ 10672214 h 12192000"/>
              <a:gd name="connsiteX94" fmla="*/ 730250 w 885825"/>
              <a:gd name="connsiteY94" fmla="*/ 10718252 h 12192000"/>
              <a:gd name="connsiteX95" fmla="*/ 719138 w 885825"/>
              <a:gd name="connsiteY95" fmla="*/ 10770640 h 12192000"/>
              <a:gd name="connsiteX96" fmla="*/ 711200 w 885825"/>
              <a:gd name="connsiteY96" fmla="*/ 10830964 h 12192000"/>
              <a:gd name="connsiteX97" fmla="*/ 709613 w 885825"/>
              <a:gd name="connsiteY97" fmla="*/ 10899228 h 12192000"/>
              <a:gd name="connsiteX98" fmla="*/ 711200 w 885825"/>
              <a:gd name="connsiteY98" fmla="*/ 10967490 h 12192000"/>
              <a:gd name="connsiteX99" fmla="*/ 719138 w 885825"/>
              <a:gd name="connsiteY99" fmla="*/ 11027814 h 12192000"/>
              <a:gd name="connsiteX100" fmla="*/ 730250 w 885825"/>
              <a:gd name="connsiteY100" fmla="*/ 11080202 h 12192000"/>
              <a:gd name="connsiteX101" fmla="*/ 744538 w 885825"/>
              <a:gd name="connsiteY101" fmla="*/ 11126240 h 12192000"/>
              <a:gd name="connsiteX102" fmla="*/ 760413 w 885825"/>
              <a:gd name="connsiteY102" fmla="*/ 11167514 h 12192000"/>
              <a:gd name="connsiteX103" fmla="*/ 779463 w 885825"/>
              <a:gd name="connsiteY103" fmla="*/ 11204028 h 12192000"/>
              <a:gd name="connsiteX104" fmla="*/ 798513 w 885825"/>
              <a:gd name="connsiteY104" fmla="*/ 11242128 h 12192000"/>
              <a:gd name="connsiteX105" fmla="*/ 817563 w 885825"/>
              <a:gd name="connsiteY105" fmla="*/ 11280228 h 12192000"/>
              <a:gd name="connsiteX106" fmla="*/ 833438 w 885825"/>
              <a:gd name="connsiteY106" fmla="*/ 11316740 h 12192000"/>
              <a:gd name="connsiteX107" fmla="*/ 849313 w 885825"/>
              <a:gd name="connsiteY107" fmla="*/ 11358014 h 12192000"/>
              <a:gd name="connsiteX108" fmla="*/ 865188 w 885825"/>
              <a:gd name="connsiteY108" fmla="*/ 11404052 h 12192000"/>
              <a:gd name="connsiteX109" fmla="*/ 876300 w 885825"/>
              <a:gd name="connsiteY109" fmla="*/ 11456440 h 12192000"/>
              <a:gd name="connsiteX110" fmla="*/ 882650 w 885825"/>
              <a:gd name="connsiteY110" fmla="*/ 11516764 h 12192000"/>
              <a:gd name="connsiteX111" fmla="*/ 885825 w 885825"/>
              <a:gd name="connsiteY111" fmla="*/ 11585028 h 12192000"/>
              <a:gd name="connsiteX112" fmla="*/ 882650 w 885825"/>
              <a:gd name="connsiteY112" fmla="*/ 11653290 h 12192000"/>
              <a:gd name="connsiteX113" fmla="*/ 876300 w 885825"/>
              <a:gd name="connsiteY113" fmla="*/ 11713614 h 12192000"/>
              <a:gd name="connsiteX114" fmla="*/ 865188 w 885825"/>
              <a:gd name="connsiteY114" fmla="*/ 11766002 h 12192000"/>
              <a:gd name="connsiteX115" fmla="*/ 849313 w 885825"/>
              <a:gd name="connsiteY115" fmla="*/ 11812040 h 12192000"/>
              <a:gd name="connsiteX116" fmla="*/ 833438 w 885825"/>
              <a:gd name="connsiteY116" fmla="*/ 11853314 h 12192000"/>
              <a:gd name="connsiteX117" fmla="*/ 817563 w 885825"/>
              <a:gd name="connsiteY117" fmla="*/ 11889828 h 12192000"/>
              <a:gd name="connsiteX118" fmla="*/ 798513 w 885825"/>
              <a:gd name="connsiteY118" fmla="*/ 11927928 h 12192000"/>
              <a:gd name="connsiteX119" fmla="*/ 779463 w 885825"/>
              <a:gd name="connsiteY119" fmla="*/ 11966028 h 12192000"/>
              <a:gd name="connsiteX120" fmla="*/ 760413 w 885825"/>
              <a:gd name="connsiteY120" fmla="*/ 12002540 h 12192000"/>
              <a:gd name="connsiteX121" fmla="*/ 744538 w 885825"/>
              <a:gd name="connsiteY121" fmla="*/ 12043814 h 12192000"/>
              <a:gd name="connsiteX122" fmla="*/ 730250 w 885825"/>
              <a:gd name="connsiteY122" fmla="*/ 12089852 h 12192000"/>
              <a:gd name="connsiteX123" fmla="*/ 719138 w 885825"/>
              <a:gd name="connsiteY123" fmla="*/ 12142240 h 12192000"/>
              <a:gd name="connsiteX124" fmla="*/ 712590 w 885825"/>
              <a:gd name="connsiteY124" fmla="*/ 12192000 h 12192000"/>
              <a:gd name="connsiteX125" fmla="*/ 0 w 885825"/>
              <a:gd name="connsiteY125" fmla="*/ 12192000 h 12192000"/>
              <a:gd name="connsiteX126" fmla="*/ 0 w 885825"/>
              <a:gd name="connsiteY126" fmla="*/ 6779170 h 12192000"/>
              <a:gd name="connsiteX127" fmla="*/ 0 w 885825"/>
              <a:gd name="connsiteY127" fmla="*/ 6779170 h 12192000"/>
              <a:gd name="connsiteX128" fmla="*/ 0 w 885825"/>
              <a:gd name="connsiteY128" fmla="*/ 0 h 12192000"/>
              <a:gd name="connsiteX129" fmla="*/ 712590 w 885825"/>
              <a:gd name="connsiteY129" fmla="*/ 0 h 12192000"/>
              <a:gd name="connsiteX130" fmla="*/ 719137 w 885825"/>
              <a:gd name="connsiteY130" fmla="*/ 49758 h 12192000"/>
              <a:gd name="connsiteX131" fmla="*/ 730249 w 885825"/>
              <a:gd name="connsiteY131" fmla="*/ 102145 h 12192000"/>
              <a:gd name="connsiteX132" fmla="*/ 744537 w 885825"/>
              <a:gd name="connsiteY132" fmla="*/ 148183 h 12192000"/>
              <a:gd name="connsiteX133" fmla="*/ 760412 w 885825"/>
              <a:gd name="connsiteY133" fmla="*/ 189458 h 12192000"/>
              <a:gd name="connsiteX134" fmla="*/ 779462 w 885825"/>
              <a:gd name="connsiteY134" fmla="*/ 225970 h 12192000"/>
              <a:gd name="connsiteX135" fmla="*/ 798512 w 885825"/>
              <a:gd name="connsiteY135" fmla="*/ 264070 h 12192000"/>
              <a:gd name="connsiteX136" fmla="*/ 817562 w 885825"/>
              <a:gd name="connsiteY136" fmla="*/ 302170 h 12192000"/>
              <a:gd name="connsiteX137" fmla="*/ 833437 w 885825"/>
              <a:gd name="connsiteY137" fmla="*/ 338683 h 12192000"/>
              <a:gd name="connsiteX138" fmla="*/ 849312 w 885825"/>
              <a:gd name="connsiteY138" fmla="*/ 379958 h 12192000"/>
              <a:gd name="connsiteX139" fmla="*/ 865187 w 885825"/>
              <a:gd name="connsiteY139" fmla="*/ 425995 h 12192000"/>
              <a:gd name="connsiteX140" fmla="*/ 876299 w 885825"/>
              <a:gd name="connsiteY140" fmla="*/ 478383 h 12192000"/>
              <a:gd name="connsiteX141" fmla="*/ 882649 w 885825"/>
              <a:gd name="connsiteY141" fmla="*/ 538708 h 12192000"/>
              <a:gd name="connsiteX142" fmla="*/ 885824 w 885825"/>
              <a:gd name="connsiteY142" fmla="*/ 606970 h 12192000"/>
              <a:gd name="connsiteX143" fmla="*/ 882649 w 885825"/>
              <a:gd name="connsiteY143" fmla="*/ 675233 h 12192000"/>
              <a:gd name="connsiteX144" fmla="*/ 876299 w 885825"/>
              <a:gd name="connsiteY144" fmla="*/ 735558 h 12192000"/>
              <a:gd name="connsiteX145" fmla="*/ 865187 w 885825"/>
              <a:gd name="connsiteY145" fmla="*/ 787945 h 12192000"/>
              <a:gd name="connsiteX146" fmla="*/ 849312 w 885825"/>
              <a:gd name="connsiteY146" fmla="*/ 833983 h 12192000"/>
              <a:gd name="connsiteX147" fmla="*/ 833437 w 885825"/>
              <a:gd name="connsiteY147" fmla="*/ 875258 h 12192000"/>
              <a:gd name="connsiteX148" fmla="*/ 817562 w 885825"/>
              <a:gd name="connsiteY148" fmla="*/ 911770 h 12192000"/>
              <a:gd name="connsiteX149" fmla="*/ 798512 w 885825"/>
              <a:gd name="connsiteY149" fmla="*/ 949870 h 12192000"/>
              <a:gd name="connsiteX150" fmla="*/ 779462 w 885825"/>
              <a:gd name="connsiteY150" fmla="*/ 987970 h 12192000"/>
              <a:gd name="connsiteX151" fmla="*/ 760412 w 885825"/>
              <a:gd name="connsiteY151" fmla="*/ 1024483 h 12192000"/>
              <a:gd name="connsiteX152" fmla="*/ 744537 w 885825"/>
              <a:gd name="connsiteY152" fmla="*/ 1065758 h 12192000"/>
              <a:gd name="connsiteX153" fmla="*/ 730249 w 885825"/>
              <a:gd name="connsiteY153" fmla="*/ 1111795 h 12192000"/>
              <a:gd name="connsiteX154" fmla="*/ 719137 w 885825"/>
              <a:gd name="connsiteY154" fmla="*/ 1164183 h 12192000"/>
              <a:gd name="connsiteX155" fmla="*/ 711199 w 885825"/>
              <a:gd name="connsiteY155" fmla="*/ 1224508 h 12192000"/>
              <a:gd name="connsiteX156" fmla="*/ 709612 w 885825"/>
              <a:gd name="connsiteY156" fmla="*/ 1292770 h 12192000"/>
              <a:gd name="connsiteX157" fmla="*/ 711199 w 885825"/>
              <a:gd name="connsiteY157" fmla="*/ 1361033 h 12192000"/>
              <a:gd name="connsiteX158" fmla="*/ 719137 w 885825"/>
              <a:gd name="connsiteY158" fmla="*/ 1421358 h 12192000"/>
              <a:gd name="connsiteX159" fmla="*/ 730249 w 885825"/>
              <a:gd name="connsiteY159" fmla="*/ 1473745 h 12192000"/>
              <a:gd name="connsiteX160" fmla="*/ 744537 w 885825"/>
              <a:gd name="connsiteY160" fmla="*/ 1519783 h 12192000"/>
              <a:gd name="connsiteX161" fmla="*/ 760412 w 885825"/>
              <a:gd name="connsiteY161" fmla="*/ 1561058 h 12192000"/>
              <a:gd name="connsiteX162" fmla="*/ 779462 w 885825"/>
              <a:gd name="connsiteY162" fmla="*/ 1597570 h 12192000"/>
              <a:gd name="connsiteX163" fmla="*/ 798512 w 885825"/>
              <a:gd name="connsiteY163" fmla="*/ 1635670 h 12192000"/>
              <a:gd name="connsiteX164" fmla="*/ 817562 w 885825"/>
              <a:gd name="connsiteY164" fmla="*/ 1673770 h 12192000"/>
              <a:gd name="connsiteX165" fmla="*/ 833437 w 885825"/>
              <a:gd name="connsiteY165" fmla="*/ 1710283 h 12192000"/>
              <a:gd name="connsiteX166" fmla="*/ 849312 w 885825"/>
              <a:gd name="connsiteY166" fmla="*/ 1751558 h 12192000"/>
              <a:gd name="connsiteX167" fmla="*/ 865187 w 885825"/>
              <a:gd name="connsiteY167" fmla="*/ 1797595 h 12192000"/>
              <a:gd name="connsiteX168" fmla="*/ 876299 w 885825"/>
              <a:gd name="connsiteY168" fmla="*/ 1849983 h 12192000"/>
              <a:gd name="connsiteX169" fmla="*/ 882649 w 885825"/>
              <a:gd name="connsiteY169" fmla="*/ 1910308 h 12192000"/>
              <a:gd name="connsiteX170" fmla="*/ 885824 w 885825"/>
              <a:gd name="connsiteY170" fmla="*/ 1978570 h 12192000"/>
              <a:gd name="connsiteX171" fmla="*/ 882649 w 885825"/>
              <a:gd name="connsiteY171" fmla="*/ 2046833 h 12192000"/>
              <a:gd name="connsiteX172" fmla="*/ 876299 w 885825"/>
              <a:gd name="connsiteY172" fmla="*/ 2107158 h 12192000"/>
              <a:gd name="connsiteX173" fmla="*/ 865187 w 885825"/>
              <a:gd name="connsiteY173" fmla="*/ 2159545 h 12192000"/>
              <a:gd name="connsiteX174" fmla="*/ 849312 w 885825"/>
              <a:gd name="connsiteY174" fmla="*/ 2205583 h 12192000"/>
              <a:gd name="connsiteX175" fmla="*/ 833437 w 885825"/>
              <a:gd name="connsiteY175" fmla="*/ 2246858 h 12192000"/>
              <a:gd name="connsiteX176" fmla="*/ 817562 w 885825"/>
              <a:gd name="connsiteY176" fmla="*/ 2283370 h 12192000"/>
              <a:gd name="connsiteX177" fmla="*/ 798512 w 885825"/>
              <a:gd name="connsiteY177" fmla="*/ 2321470 h 12192000"/>
              <a:gd name="connsiteX178" fmla="*/ 779462 w 885825"/>
              <a:gd name="connsiteY178" fmla="*/ 2359570 h 12192000"/>
              <a:gd name="connsiteX179" fmla="*/ 760412 w 885825"/>
              <a:gd name="connsiteY179" fmla="*/ 2396083 h 12192000"/>
              <a:gd name="connsiteX180" fmla="*/ 744537 w 885825"/>
              <a:gd name="connsiteY180" fmla="*/ 2437358 h 12192000"/>
              <a:gd name="connsiteX181" fmla="*/ 730249 w 885825"/>
              <a:gd name="connsiteY181" fmla="*/ 2483395 h 12192000"/>
              <a:gd name="connsiteX182" fmla="*/ 719137 w 885825"/>
              <a:gd name="connsiteY182" fmla="*/ 2535782 h 12192000"/>
              <a:gd name="connsiteX183" fmla="*/ 711199 w 885825"/>
              <a:gd name="connsiteY183" fmla="*/ 2596108 h 12192000"/>
              <a:gd name="connsiteX184" fmla="*/ 709612 w 885825"/>
              <a:gd name="connsiteY184" fmla="*/ 2664370 h 12192000"/>
              <a:gd name="connsiteX185" fmla="*/ 711199 w 885825"/>
              <a:gd name="connsiteY185" fmla="*/ 2732633 h 12192000"/>
              <a:gd name="connsiteX186" fmla="*/ 719137 w 885825"/>
              <a:gd name="connsiteY186" fmla="*/ 2792958 h 12192000"/>
              <a:gd name="connsiteX187" fmla="*/ 730249 w 885825"/>
              <a:gd name="connsiteY187" fmla="*/ 2845345 h 12192000"/>
              <a:gd name="connsiteX188" fmla="*/ 744537 w 885825"/>
              <a:gd name="connsiteY188" fmla="*/ 2891383 h 12192000"/>
              <a:gd name="connsiteX189" fmla="*/ 760412 w 885825"/>
              <a:gd name="connsiteY189" fmla="*/ 2932658 h 12192000"/>
              <a:gd name="connsiteX190" fmla="*/ 779462 w 885825"/>
              <a:gd name="connsiteY190" fmla="*/ 2969170 h 12192000"/>
              <a:gd name="connsiteX191" fmla="*/ 798512 w 885825"/>
              <a:gd name="connsiteY191" fmla="*/ 3007270 h 12192000"/>
              <a:gd name="connsiteX192" fmla="*/ 817562 w 885825"/>
              <a:gd name="connsiteY192" fmla="*/ 3045370 h 12192000"/>
              <a:gd name="connsiteX193" fmla="*/ 833437 w 885825"/>
              <a:gd name="connsiteY193" fmla="*/ 3081883 h 12192000"/>
              <a:gd name="connsiteX194" fmla="*/ 849312 w 885825"/>
              <a:gd name="connsiteY194" fmla="*/ 3123158 h 12192000"/>
              <a:gd name="connsiteX195" fmla="*/ 865187 w 885825"/>
              <a:gd name="connsiteY195" fmla="*/ 3169195 h 12192000"/>
              <a:gd name="connsiteX196" fmla="*/ 876299 w 885825"/>
              <a:gd name="connsiteY196" fmla="*/ 3221583 h 12192000"/>
              <a:gd name="connsiteX197" fmla="*/ 882649 w 885825"/>
              <a:gd name="connsiteY197" fmla="*/ 3281908 h 12192000"/>
              <a:gd name="connsiteX198" fmla="*/ 885824 w 885825"/>
              <a:gd name="connsiteY198" fmla="*/ 3348582 h 12192000"/>
              <a:gd name="connsiteX199" fmla="*/ 882649 w 885825"/>
              <a:gd name="connsiteY199" fmla="*/ 3418433 h 12192000"/>
              <a:gd name="connsiteX200" fmla="*/ 876299 w 885825"/>
              <a:gd name="connsiteY200" fmla="*/ 3478758 h 12192000"/>
              <a:gd name="connsiteX201" fmla="*/ 865187 w 885825"/>
              <a:gd name="connsiteY201" fmla="*/ 3531145 h 12192000"/>
              <a:gd name="connsiteX202" fmla="*/ 849312 w 885825"/>
              <a:gd name="connsiteY202" fmla="*/ 3577183 h 12192000"/>
              <a:gd name="connsiteX203" fmla="*/ 833437 w 885825"/>
              <a:gd name="connsiteY203" fmla="*/ 3618458 h 12192000"/>
              <a:gd name="connsiteX204" fmla="*/ 817562 w 885825"/>
              <a:gd name="connsiteY204" fmla="*/ 3654970 h 12192000"/>
              <a:gd name="connsiteX205" fmla="*/ 798512 w 885825"/>
              <a:gd name="connsiteY205" fmla="*/ 3693070 h 12192000"/>
              <a:gd name="connsiteX206" fmla="*/ 779462 w 885825"/>
              <a:gd name="connsiteY206" fmla="*/ 3731170 h 12192000"/>
              <a:gd name="connsiteX207" fmla="*/ 760412 w 885825"/>
              <a:gd name="connsiteY207" fmla="*/ 3767683 h 12192000"/>
              <a:gd name="connsiteX208" fmla="*/ 744537 w 885825"/>
              <a:gd name="connsiteY208" fmla="*/ 3808958 h 12192000"/>
              <a:gd name="connsiteX209" fmla="*/ 730249 w 885825"/>
              <a:gd name="connsiteY209" fmla="*/ 3854995 h 12192000"/>
              <a:gd name="connsiteX210" fmla="*/ 719137 w 885825"/>
              <a:gd name="connsiteY210" fmla="*/ 3907383 h 12192000"/>
              <a:gd name="connsiteX211" fmla="*/ 711199 w 885825"/>
              <a:gd name="connsiteY211" fmla="*/ 3967708 h 12192000"/>
              <a:gd name="connsiteX212" fmla="*/ 709612 w 885825"/>
              <a:gd name="connsiteY212" fmla="*/ 4035970 h 12192000"/>
              <a:gd name="connsiteX213" fmla="*/ 711199 w 885825"/>
              <a:gd name="connsiteY213" fmla="*/ 4104233 h 12192000"/>
              <a:gd name="connsiteX214" fmla="*/ 719137 w 885825"/>
              <a:gd name="connsiteY214" fmla="*/ 4164557 h 12192000"/>
              <a:gd name="connsiteX215" fmla="*/ 730249 w 885825"/>
              <a:gd name="connsiteY215" fmla="*/ 4216946 h 12192000"/>
              <a:gd name="connsiteX216" fmla="*/ 744537 w 885825"/>
              <a:gd name="connsiteY216" fmla="*/ 4262982 h 12192000"/>
              <a:gd name="connsiteX217" fmla="*/ 760412 w 885825"/>
              <a:gd name="connsiteY217" fmla="*/ 4304258 h 12192000"/>
              <a:gd name="connsiteX218" fmla="*/ 779462 w 885825"/>
              <a:gd name="connsiteY218" fmla="*/ 4340770 h 12192000"/>
              <a:gd name="connsiteX219" fmla="*/ 817562 w 885825"/>
              <a:gd name="connsiteY219" fmla="*/ 4416970 h 12192000"/>
              <a:gd name="connsiteX220" fmla="*/ 833437 w 885825"/>
              <a:gd name="connsiteY220" fmla="*/ 4453483 h 12192000"/>
              <a:gd name="connsiteX221" fmla="*/ 849312 w 885825"/>
              <a:gd name="connsiteY221" fmla="*/ 4494758 h 12192000"/>
              <a:gd name="connsiteX222" fmla="*/ 865187 w 885825"/>
              <a:gd name="connsiteY222" fmla="*/ 4540795 h 12192000"/>
              <a:gd name="connsiteX223" fmla="*/ 876299 w 885825"/>
              <a:gd name="connsiteY223" fmla="*/ 4593183 h 12192000"/>
              <a:gd name="connsiteX224" fmla="*/ 882649 w 885825"/>
              <a:gd name="connsiteY224" fmla="*/ 4653508 h 12192000"/>
              <a:gd name="connsiteX225" fmla="*/ 885824 w 885825"/>
              <a:gd name="connsiteY225" fmla="*/ 4721770 h 12192000"/>
              <a:gd name="connsiteX226" fmla="*/ 882649 w 885825"/>
              <a:gd name="connsiteY226" fmla="*/ 4790033 h 12192000"/>
              <a:gd name="connsiteX227" fmla="*/ 876299 w 885825"/>
              <a:gd name="connsiteY227" fmla="*/ 4850357 h 12192000"/>
              <a:gd name="connsiteX228" fmla="*/ 865187 w 885825"/>
              <a:gd name="connsiteY228" fmla="*/ 4902746 h 12192000"/>
              <a:gd name="connsiteX229" fmla="*/ 849312 w 885825"/>
              <a:gd name="connsiteY229" fmla="*/ 4948782 h 12192000"/>
              <a:gd name="connsiteX230" fmla="*/ 833437 w 885825"/>
              <a:gd name="connsiteY230" fmla="*/ 4990057 h 12192000"/>
              <a:gd name="connsiteX231" fmla="*/ 817562 w 885825"/>
              <a:gd name="connsiteY231" fmla="*/ 5026570 h 12192000"/>
              <a:gd name="connsiteX232" fmla="*/ 798512 w 885825"/>
              <a:gd name="connsiteY232" fmla="*/ 5064670 h 12192000"/>
              <a:gd name="connsiteX233" fmla="*/ 779462 w 885825"/>
              <a:gd name="connsiteY233" fmla="*/ 5102770 h 12192000"/>
              <a:gd name="connsiteX234" fmla="*/ 760412 w 885825"/>
              <a:gd name="connsiteY234" fmla="*/ 5139283 h 12192000"/>
              <a:gd name="connsiteX235" fmla="*/ 744537 w 885825"/>
              <a:gd name="connsiteY235" fmla="*/ 5180558 h 12192000"/>
              <a:gd name="connsiteX236" fmla="*/ 730249 w 885825"/>
              <a:gd name="connsiteY236" fmla="*/ 5226595 h 12192000"/>
              <a:gd name="connsiteX237" fmla="*/ 719137 w 885825"/>
              <a:gd name="connsiteY237" fmla="*/ 5278983 h 12192000"/>
              <a:gd name="connsiteX238" fmla="*/ 711199 w 885825"/>
              <a:gd name="connsiteY238" fmla="*/ 5339307 h 12192000"/>
              <a:gd name="connsiteX239" fmla="*/ 709612 w 885825"/>
              <a:gd name="connsiteY239" fmla="*/ 5407570 h 12192000"/>
              <a:gd name="connsiteX240" fmla="*/ 711199 w 885825"/>
              <a:gd name="connsiteY240" fmla="*/ 5475833 h 12192000"/>
              <a:gd name="connsiteX241" fmla="*/ 719137 w 885825"/>
              <a:gd name="connsiteY241" fmla="*/ 5536158 h 12192000"/>
              <a:gd name="connsiteX242" fmla="*/ 730249 w 885825"/>
              <a:gd name="connsiteY242" fmla="*/ 5588545 h 12192000"/>
              <a:gd name="connsiteX243" fmla="*/ 744537 w 885825"/>
              <a:gd name="connsiteY243" fmla="*/ 5634583 h 12192000"/>
              <a:gd name="connsiteX244" fmla="*/ 760412 w 885825"/>
              <a:gd name="connsiteY244" fmla="*/ 5675858 h 12192000"/>
              <a:gd name="connsiteX245" fmla="*/ 779462 w 885825"/>
              <a:gd name="connsiteY245" fmla="*/ 5712371 h 12192000"/>
              <a:gd name="connsiteX246" fmla="*/ 798512 w 885825"/>
              <a:gd name="connsiteY246" fmla="*/ 5750471 h 12192000"/>
              <a:gd name="connsiteX247" fmla="*/ 817562 w 885825"/>
              <a:gd name="connsiteY247" fmla="*/ 5788571 h 12192000"/>
              <a:gd name="connsiteX248" fmla="*/ 833437 w 885825"/>
              <a:gd name="connsiteY248" fmla="*/ 5825083 h 12192000"/>
              <a:gd name="connsiteX249" fmla="*/ 849312 w 885825"/>
              <a:gd name="connsiteY249" fmla="*/ 5866358 h 12192000"/>
              <a:gd name="connsiteX250" fmla="*/ 865187 w 885825"/>
              <a:gd name="connsiteY250" fmla="*/ 5912395 h 12192000"/>
              <a:gd name="connsiteX251" fmla="*/ 876299 w 885825"/>
              <a:gd name="connsiteY251" fmla="*/ 5964783 h 12192000"/>
              <a:gd name="connsiteX252" fmla="*/ 882649 w 885825"/>
              <a:gd name="connsiteY252" fmla="*/ 6025108 h 12192000"/>
              <a:gd name="connsiteX253" fmla="*/ 885824 w 885825"/>
              <a:gd name="connsiteY253" fmla="*/ 6093370 h 12192000"/>
              <a:gd name="connsiteX254" fmla="*/ 885703 w 885825"/>
              <a:gd name="connsiteY254" fmla="*/ 6095988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885825" h="12192000">
                <a:moveTo>
                  <a:pt x="885825" y="6098626"/>
                </a:moveTo>
                <a:lnTo>
                  <a:pt x="882650" y="6166889"/>
                </a:lnTo>
                <a:lnTo>
                  <a:pt x="876300" y="6227214"/>
                </a:lnTo>
                <a:lnTo>
                  <a:pt x="865188" y="6279601"/>
                </a:lnTo>
                <a:lnTo>
                  <a:pt x="849313" y="6325639"/>
                </a:lnTo>
                <a:lnTo>
                  <a:pt x="833438" y="6366914"/>
                </a:lnTo>
                <a:lnTo>
                  <a:pt x="817563" y="6403426"/>
                </a:lnTo>
                <a:lnTo>
                  <a:pt x="798513" y="6441526"/>
                </a:lnTo>
                <a:lnTo>
                  <a:pt x="779463" y="6479626"/>
                </a:lnTo>
                <a:lnTo>
                  <a:pt x="760413" y="6516139"/>
                </a:lnTo>
                <a:lnTo>
                  <a:pt x="744538" y="6557414"/>
                </a:lnTo>
                <a:lnTo>
                  <a:pt x="730250" y="6603451"/>
                </a:lnTo>
                <a:lnTo>
                  <a:pt x="719138" y="6655839"/>
                </a:lnTo>
                <a:lnTo>
                  <a:pt x="711200" y="6716164"/>
                </a:lnTo>
                <a:lnTo>
                  <a:pt x="709613" y="6784426"/>
                </a:lnTo>
                <a:lnTo>
                  <a:pt x="711200" y="6852689"/>
                </a:lnTo>
                <a:lnTo>
                  <a:pt x="719138" y="6913014"/>
                </a:lnTo>
                <a:lnTo>
                  <a:pt x="730250" y="6965401"/>
                </a:lnTo>
                <a:lnTo>
                  <a:pt x="744538" y="7011439"/>
                </a:lnTo>
                <a:lnTo>
                  <a:pt x="760413" y="7052714"/>
                </a:lnTo>
                <a:lnTo>
                  <a:pt x="779463" y="7089226"/>
                </a:lnTo>
                <a:lnTo>
                  <a:pt x="798513" y="7127326"/>
                </a:lnTo>
                <a:lnTo>
                  <a:pt x="817563" y="7165426"/>
                </a:lnTo>
                <a:lnTo>
                  <a:pt x="833438" y="7201939"/>
                </a:lnTo>
                <a:lnTo>
                  <a:pt x="849313" y="7243214"/>
                </a:lnTo>
                <a:lnTo>
                  <a:pt x="865188" y="7289251"/>
                </a:lnTo>
                <a:lnTo>
                  <a:pt x="876300" y="7341639"/>
                </a:lnTo>
                <a:lnTo>
                  <a:pt x="882650" y="7401964"/>
                </a:lnTo>
                <a:lnTo>
                  <a:pt x="885825" y="7470226"/>
                </a:lnTo>
                <a:lnTo>
                  <a:pt x="882650" y="7538489"/>
                </a:lnTo>
                <a:lnTo>
                  <a:pt x="876300" y="7598814"/>
                </a:lnTo>
                <a:lnTo>
                  <a:pt x="865188" y="7651201"/>
                </a:lnTo>
                <a:lnTo>
                  <a:pt x="849313" y="7697239"/>
                </a:lnTo>
                <a:lnTo>
                  <a:pt x="833438" y="7738514"/>
                </a:lnTo>
                <a:lnTo>
                  <a:pt x="817563" y="7775026"/>
                </a:lnTo>
                <a:lnTo>
                  <a:pt x="798513" y="7813126"/>
                </a:lnTo>
                <a:lnTo>
                  <a:pt x="779463" y="7851226"/>
                </a:lnTo>
                <a:lnTo>
                  <a:pt x="760413" y="7887739"/>
                </a:lnTo>
                <a:lnTo>
                  <a:pt x="744538" y="7929014"/>
                </a:lnTo>
                <a:lnTo>
                  <a:pt x="730250" y="7975051"/>
                </a:lnTo>
                <a:lnTo>
                  <a:pt x="719138" y="8027439"/>
                </a:lnTo>
                <a:lnTo>
                  <a:pt x="711200" y="8087764"/>
                </a:lnTo>
                <a:lnTo>
                  <a:pt x="709613" y="8156026"/>
                </a:lnTo>
                <a:lnTo>
                  <a:pt x="711200" y="8224289"/>
                </a:lnTo>
                <a:lnTo>
                  <a:pt x="719138" y="8284614"/>
                </a:lnTo>
                <a:lnTo>
                  <a:pt x="730250" y="8337001"/>
                </a:lnTo>
                <a:lnTo>
                  <a:pt x="744538" y="8383039"/>
                </a:lnTo>
                <a:lnTo>
                  <a:pt x="760413" y="8424314"/>
                </a:lnTo>
                <a:lnTo>
                  <a:pt x="779463" y="8460826"/>
                </a:lnTo>
                <a:lnTo>
                  <a:pt x="798513" y="8498926"/>
                </a:lnTo>
                <a:lnTo>
                  <a:pt x="817563" y="8537026"/>
                </a:lnTo>
                <a:lnTo>
                  <a:pt x="833438" y="8573540"/>
                </a:lnTo>
                <a:lnTo>
                  <a:pt x="849313" y="8614814"/>
                </a:lnTo>
                <a:lnTo>
                  <a:pt x="865188" y="8660852"/>
                </a:lnTo>
                <a:lnTo>
                  <a:pt x="876300" y="8713240"/>
                </a:lnTo>
                <a:lnTo>
                  <a:pt x="882650" y="8773564"/>
                </a:lnTo>
                <a:lnTo>
                  <a:pt x="885825" y="8840240"/>
                </a:lnTo>
                <a:lnTo>
                  <a:pt x="882650" y="8910090"/>
                </a:lnTo>
                <a:lnTo>
                  <a:pt x="876300" y="8970414"/>
                </a:lnTo>
                <a:lnTo>
                  <a:pt x="865188" y="9022802"/>
                </a:lnTo>
                <a:lnTo>
                  <a:pt x="849313" y="9068840"/>
                </a:lnTo>
                <a:lnTo>
                  <a:pt x="833438" y="9110114"/>
                </a:lnTo>
                <a:lnTo>
                  <a:pt x="817563" y="9146628"/>
                </a:lnTo>
                <a:lnTo>
                  <a:pt x="798513" y="9184728"/>
                </a:lnTo>
                <a:lnTo>
                  <a:pt x="779463" y="9222828"/>
                </a:lnTo>
                <a:lnTo>
                  <a:pt x="760413" y="9259340"/>
                </a:lnTo>
                <a:lnTo>
                  <a:pt x="744538" y="9300614"/>
                </a:lnTo>
                <a:lnTo>
                  <a:pt x="730250" y="9346652"/>
                </a:lnTo>
                <a:lnTo>
                  <a:pt x="719138" y="9399040"/>
                </a:lnTo>
                <a:lnTo>
                  <a:pt x="711200" y="9459364"/>
                </a:lnTo>
                <a:lnTo>
                  <a:pt x="709613" y="9527628"/>
                </a:lnTo>
                <a:lnTo>
                  <a:pt x="711200" y="9595890"/>
                </a:lnTo>
                <a:lnTo>
                  <a:pt x="719138" y="9656214"/>
                </a:lnTo>
                <a:lnTo>
                  <a:pt x="730250" y="9708602"/>
                </a:lnTo>
                <a:lnTo>
                  <a:pt x="744538" y="9754640"/>
                </a:lnTo>
                <a:lnTo>
                  <a:pt x="760413" y="9795914"/>
                </a:lnTo>
                <a:lnTo>
                  <a:pt x="779463" y="9832428"/>
                </a:lnTo>
                <a:lnTo>
                  <a:pt x="817563" y="9908628"/>
                </a:lnTo>
                <a:lnTo>
                  <a:pt x="833438" y="9945140"/>
                </a:lnTo>
                <a:lnTo>
                  <a:pt x="849313" y="9986414"/>
                </a:lnTo>
                <a:lnTo>
                  <a:pt x="865188" y="10032452"/>
                </a:lnTo>
                <a:lnTo>
                  <a:pt x="876300" y="10084840"/>
                </a:lnTo>
                <a:lnTo>
                  <a:pt x="882650" y="10145164"/>
                </a:lnTo>
                <a:lnTo>
                  <a:pt x="885825" y="10213428"/>
                </a:lnTo>
                <a:lnTo>
                  <a:pt x="882650" y="10281690"/>
                </a:lnTo>
                <a:lnTo>
                  <a:pt x="876300" y="10342014"/>
                </a:lnTo>
                <a:lnTo>
                  <a:pt x="865188" y="10394402"/>
                </a:lnTo>
                <a:lnTo>
                  <a:pt x="849313" y="10440440"/>
                </a:lnTo>
                <a:lnTo>
                  <a:pt x="833438" y="10481714"/>
                </a:lnTo>
                <a:lnTo>
                  <a:pt x="817563" y="10518228"/>
                </a:lnTo>
                <a:lnTo>
                  <a:pt x="798513" y="10556328"/>
                </a:lnTo>
                <a:lnTo>
                  <a:pt x="779463" y="10594428"/>
                </a:lnTo>
                <a:lnTo>
                  <a:pt x="760413" y="10630940"/>
                </a:lnTo>
                <a:lnTo>
                  <a:pt x="744538" y="10672214"/>
                </a:lnTo>
                <a:lnTo>
                  <a:pt x="730250" y="10718252"/>
                </a:lnTo>
                <a:lnTo>
                  <a:pt x="719138" y="10770640"/>
                </a:lnTo>
                <a:lnTo>
                  <a:pt x="711200" y="10830964"/>
                </a:lnTo>
                <a:lnTo>
                  <a:pt x="709613" y="10899228"/>
                </a:lnTo>
                <a:lnTo>
                  <a:pt x="711200" y="10967490"/>
                </a:lnTo>
                <a:lnTo>
                  <a:pt x="719138" y="11027814"/>
                </a:lnTo>
                <a:lnTo>
                  <a:pt x="730250" y="11080202"/>
                </a:lnTo>
                <a:lnTo>
                  <a:pt x="744538" y="11126240"/>
                </a:lnTo>
                <a:lnTo>
                  <a:pt x="760413" y="11167514"/>
                </a:lnTo>
                <a:lnTo>
                  <a:pt x="779463" y="11204028"/>
                </a:lnTo>
                <a:lnTo>
                  <a:pt x="798513" y="11242128"/>
                </a:lnTo>
                <a:lnTo>
                  <a:pt x="817563" y="11280228"/>
                </a:lnTo>
                <a:lnTo>
                  <a:pt x="833438" y="11316740"/>
                </a:lnTo>
                <a:lnTo>
                  <a:pt x="849313" y="11358014"/>
                </a:lnTo>
                <a:lnTo>
                  <a:pt x="865188" y="11404052"/>
                </a:lnTo>
                <a:lnTo>
                  <a:pt x="876300" y="11456440"/>
                </a:lnTo>
                <a:lnTo>
                  <a:pt x="882650" y="11516764"/>
                </a:lnTo>
                <a:lnTo>
                  <a:pt x="885825" y="11585028"/>
                </a:lnTo>
                <a:lnTo>
                  <a:pt x="882650" y="11653290"/>
                </a:lnTo>
                <a:lnTo>
                  <a:pt x="876300" y="11713614"/>
                </a:lnTo>
                <a:lnTo>
                  <a:pt x="865188" y="11766002"/>
                </a:lnTo>
                <a:lnTo>
                  <a:pt x="849313" y="11812040"/>
                </a:lnTo>
                <a:lnTo>
                  <a:pt x="833438" y="11853314"/>
                </a:lnTo>
                <a:lnTo>
                  <a:pt x="817563" y="11889828"/>
                </a:lnTo>
                <a:lnTo>
                  <a:pt x="798513" y="11927928"/>
                </a:lnTo>
                <a:lnTo>
                  <a:pt x="779463" y="11966028"/>
                </a:lnTo>
                <a:lnTo>
                  <a:pt x="760413" y="12002540"/>
                </a:lnTo>
                <a:lnTo>
                  <a:pt x="744538" y="12043814"/>
                </a:lnTo>
                <a:lnTo>
                  <a:pt x="730250" y="12089852"/>
                </a:lnTo>
                <a:lnTo>
                  <a:pt x="719138" y="12142240"/>
                </a:lnTo>
                <a:lnTo>
                  <a:pt x="712590" y="12192000"/>
                </a:lnTo>
                <a:lnTo>
                  <a:pt x="0" y="12192000"/>
                </a:lnTo>
                <a:lnTo>
                  <a:pt x="0" y="6779170"/>
                </a:lnTo>
                <a:lnTo>
                  <a:pt x="0" y="6779170"/>
                </a:lnTo>
                <a:lnTo>
                  <a:pt x="0" y="0"/>
                </a:lnTo>
                <a:lnTo>
                  <a:pt x="712590" y="0"/>
                </a:lnTo>
                <a:lnTo>
                  <a:pt x="719137" y="49758"/>
                </a:lnTo>
                <a:lnTo>
                  <a:pt x="730249" y="102145"/>
                </a:lnTo>
                <a:lnTo>
                  <a:pt x="744537" y="148183"/>
                </a:lnTo>
                <a:lnTo>
                  <a:pt x="760412" y="189458"/>
                </a:lnTo>
                <a:lnTo>
                  <a:pt x="779462" y="225970"/>
                </a:lnTo>
                <a:lnTo>
                  <a:pt x="798512" y="264070"/>
                </a:lnTo>
                <a:lnTo>
                  <a:pt x="817562" y="302170"/>
                </a:lnTo>
                <a:lnTo>
                  <a:pt x="833437" y="338683"/>
                </a:lnTo>
                <a:lnTo>
                  <a:pt x="849312" y="379958"/>
                </a:lnTo>
                <a:lnTo>
                  <a:pt x="865187" y="425995"/>
                </a:lnTo>
                <a:lnTo>
                  <a:pt x="876299" y="478383"/>
                </a:lnTo>
                <a:lnTo>
                  <a:pt x="882649" y="538708"/>
                </a:lnTo>
                <a:lnTo>
                  <a:pt x="885824" y="606970"/>
                </a:lnTo>
                <a:lnTo>
                  <a:pt x="882649" y="675233"/>
                </a:lnTo>
                <a:lnTo>
                  <a:pt x="876299" y="735558"/>
                </a:lnTo>
                <a:lnTo>
                  <a:pt x="865187" y="787945"/>
                </a:lnTo>
                <a:lnTo>
                  <a:pt x="849312" y="833983"/>
                </a:lnTo>
                <a:lnTo>
                  <a:pt x="833437" y="875258"/>
                </a:lnTo>
                <a:lnTo>
                  <a:pt x="817562" y="911770"/>
                </a:lnTo>
                <a:lnTo>
                  <a:pt x="798512" y="949870"/>
                </a:lnTo>
                <a:lnTo>
                  <a:pt x="779462" y="987970"/>
                </a:lnTo>
                <a:lnTo>
                  <a:pt x="760412" y="1024483"/>
                </a:lnTo>
                <a:lnTo>
                  <a:pt x="744537" y="1065758"/>
                </a:lnTo>
                <a:lnTo>
                  <a:pt x="730249" y="1111795"/>
                </a:lnTo>
                <a:lnTo>
                  <a:pt x="719137" y="1164183"/>
                </a:lnTo>
                <a:lnTo>
                  <a:pt x="711199" y="1224508"/>
                </a:lnTo>
                <a:lnTo>
                  <a:pt x="709612" y="1292770"/>
                </a:lnTo>
                <a:lnTo>
                  <a:pt x="711199" y="1361033"/>
                </a:lnTo>
                <a:lnTo>
                  <a:pt x="719137" y="1421358"/>
                </a:lnTo>
                <a:lnTo>
                  <a:pt x="730249" y="1473745"/>
                </a:lnTo>
                <a:lnTo>
                  <a:pt x="744537" y="1519783"/>
                </a:lnTo>
                <a:lnTo>
                  <a:pt x="760412" y="1561058"/>
                </a:lnTo>
                <a:lnTo>
                  <a:pt x="779462" y="1597570"/>
                </a:lnTo>
                <a:lnTo>
                  <a:pt x="798512" y="1635670"/>
                </a:lnTo>
                <a:lnTo>
                  <a:pt x="817562" y="1673770"/>
                </a:lnTo>
                <a:lnTo>
                  <a:pt x="833437" y="1710283"/>
                </a:lnTo>
                <a:lnTo>
                  <a:pt x="849312" y="1751558"/>
                </a:lnTo>
                <a:lnTo>
                  <a:pt x="865187" y="1797595"/>
                </a:lnTo>
                <a:lnTo>
                  <a:pt x="876299" y="1849983"/>
                </a:lnTo>
                <a:lnTo>
                  <a:pt x="882649" y="1910308"/>
                </a:lnTo>
                <a:lnTo>
                  <a:pt x="885824" y="1978570"/>
                </a:lnTo>
                <a:lnTo>
                  <a:pt x="882649" y="2046833"/>
                </a:lnTo>
                <a:lnTo>
                  <a:pt x="876299" y="2107158"/>
                </a:lnTo>
                <a:lnTo>
                  <a:pt x="865187" y="2159545"/>
                </a:lnTo>
                <a:lnTo>
                  <a:pt x="849312" y="2205583"/>
                </a:lnTo>
                <a:lnTo>
                  <a:pt x="833437" y="2246858"/>
                </a:lnTo>
                <a:lnTo>
                  <a:pt x="817562" y="2283370"/>
                </a:lnTo>
                <a:lnTo>
                  <a:pt x="798512" y="2321470"/>
                </a:lnTo>
                <a:lnTo>
                  <a:pt x="779462" y="2359570"/>
                </a:lnTo>
                <a:lnTo>
                  <a:pt x="760412" y="2396083"/>
                </a:lnTo>
                <a:lnTo>
                  <a:pt x="744537" y="2437358"/>
                </a:lnTo>
                <a:lnTo>
                  <a:pt x="730249" y="2483395"/>
                </a:lnTo>
                <a:lnTo>
                  <a:pt x="719137" y="2535782"/>
                </a:lnTo>
                <a:lnTo>
                  <a:pt x="711199" y="2596108"/>
                </a:lnTo>
                <a:lnTo>
                  <a:pt x="709612" y="2664370"/>
                </a:lnTo>
                <a:lnTo>
                  <a:pt x="711199" y="2732633"/>
                </a:lnTo>
                <a:lnTo>
                  <a:pt x="719137" y="2792958"/>
                </a:lnTo>
                <a:lnTo>
                  <a:pt x="730249" y="2845345"/>
                </a:lnTo>
                <a:lnTo>
                  <a:pt x="744537" y="2891383"/>
                </a:lnTo>
                <a:lnTo>
                  <a:pt x="760412" y="2932658"/>
                </a:lnTo>
                <a:lnTo>
                  <a:pt x="779462" y="2969170"/>
                </a:lnTo>
                <a:lnTo>
                  <a:pt x="798512" y="3007270"/>
                </a:lnTo>
                <a:lnTo>
                  <a:pt x="817562" y="3045370"/>
                </a:lnTo>
                <a:lnTo>
                  <a:pt x="833437" y="3081883"/>
                </a:lnTo>
                <a:lnTo>
                  <a:pt x="849312" y="3123158"/>
                </a:lnTo>
                <a:lnTo>
                  <a:pt x="865187" y="3169195"/>
                </a:lnTo>
                <a:lnTo>
                  <a:pt x="876299" y="3221583"/>
                </a:lnTo>
                <a:lnTo>
                  <a:pt x="882649" y="3281908"/>
                </a:lnTo>
                <a:lnTo>
                  <a:pt x="885824" y="3348582"/>
                </a:lnTo>
                <a:lnTo>
                  <a:pt x="882649" y="3418433"/>
                </a:lnTo>
                <a:lnTo>
                  <a:pt x="876299" y="3478758"/>
                </a:lnTo>
                <a:lnTo>
                  <a:pt x="865187" y="3531145"/>
                </a:lnTo>
                <a:lnTo>
                  <a:pt x="849312" y="3577183"/>
                </a:lnTo>
                <a:lnTo>
                  <a:pt x="833437" y="3618458"/>
                </a:lnTo>
                <a:lnTo>
                  <a:pt x="817562" y="3654970"/>
                </a:lnTo>
                <a:lnTo>
                  <a:pt x="798512" y="3693070"/>
                </a:lnTo>
                <a:lnTo>
                  <a:pt x="779462" y="3731170"/>
                </a:lnTo>
                <a:lnTo>
                  <a:pt x="760412" y="3767683"/>
                </a:lnTo>
                <a:lnTo>
                  <a:pt x="744537" y="3808958"/>
                </a:lnTo>
                <a:lnTo>
                  <a:pt x="730249" y="3854995"/>
                </a:lnTo>
                <a:lnTo>
                  <a:pt x="719137" y="3907383"/>
                </a:lnTo>
                <a:lnTo>
                  <a:pt x="711199" y="3967708"/>
                </a:lnTo>
                <a:lnTo>
                  <a:pt x="709612" y="4035970"/>
                </a:lnTo>
                <a:lnTo>
                  <a:pt x="711199" y="4104233"/>
                </a:lnTo>
                <a:lnTo>
                  <a:pt x="719137" y="4164557"/>
                </a:lnTo>
                <a:lnTo>
                  <a:pt x="730249" y="4216946"/>
                </a:lnTo>
                <a:lnTo>
                  <a:pt x="744537" y="4262982"/>
                </a:lnTo>
                <a:lnTo>
                  <a:pt x="760412" y="4304258"/>
                </a:lnTo>
                <a:lnTo>
                  <a:pt x="779462" y="4340770"/>
                </a:lnTo>
                <a:lnTo>
                  <a:pt x="817562" y="4416970"/>
                </a:lnTo>
                <a:lnTo>
                  <a:pt x="833437" y="4453483"/>
                </a:lnTo>
                <a:lnTo>
                  <a:pt x="849312" y="4494758"/>
                </a:lnTo>
                <a:lnTo>
                  <a:pt x="865187" y="4540795"/>
                </a:lnTo>
                <a:lnTo>
                  <a:pt x="876299" y="4593183"/>
                </a:lnTo>
                <a:lnTo>
                  <a:pt x="882649" y="4653508"/>
                </a:lnTo>
                <a:lnTo>
                  <a:pt x="885824" y="4721770"/>
                </a:lnTo>
                <a:lnTo>
                  <a:pt x="882649" y="4790033"/>
                </a:lnTo>
                <a:lnTo>
                  <a:pt x="876299" y="4850357"/>
                </a:lnTo>
                <a:lnTo>
                  <a:pt x="865187" y="4902746"/>
                </a:lnTo>
                <a:lnTo>
                  <a:pt x="849312" y="4948782"/>
                </a:lnTo>
                <a:lnTo>
                  <a:pt x="833437" y="4990057"/>
                </a:lnTo>
                <a:lnTo>
                  <a:pt x="817562" y="5026570"/>
                </a:lnTo>
                <a:lnTo>
                  <a:pt x="798512" y="5064670"/>
                </a:lnTo>
                <a:lnTo>
                  <a:pt x="779462" y="5102770"/>
                </a:lnTo>
                <a:lnTo>
                  <a:pt x="760412" y="5139283"/>
                </a:lnTo>
                <a:lnTo>
                  <a:pt x="744537" y="5180558"/>
                </a:lnTo>
                <a:lnTo>
                  <a:pt x="730249" y="5226595"/>
                </a:lnTo>
                <a:lnTo>
                  <a:pt x="719137" y="5278983"/>
                </a:lnTo>
                <a:lnTo>
                  <a:pt x="711199" y="5339307"/>
                </a:lnTo>
                <a:lnTo>
                  <a:pt x="709612" y="5407570"/>
                </a:lnTo>
                <a:lnTo>
                  <a:pt x="711199" y="5475833"/>
                </a:lnTo>
                <a:lnTo>
                  <a:pt x="719137" y="5536158"/>
                </a:lnTo>
                <a:lnTo>
                  <a:pt x="730249" y="5588545"/>
                </a:lnTo>
                <a:lnTo>
                  <a:pt x="744537" y="5634583"/>
                </a:lnTo>
                <a:lnTo>
                  <a:pt x="760412" y="5675858"/>
                </a:lnTo>
                <a:lnTo>
                  <a:pt x="779462" y="5712371"/>
                </a:lnTo>
                <a:lnTo>
                  <a:pt x="798512" y="5750471"/>
                </a:lnTo>
                <a:lnTo>
                  <a:pt x="817562" y="5788571"/>
                </a:lnTo>
                <a:lnTo>
                  <a:pt x="833437" y="5825083"/>
                </a:lnTo>
                <a:lnTo>
                  <a:pt x="849312" y="5866358"/>
                </a:lnTo>
                <a:lnTo>
                  <a:pt x="865187" y="5912395"/>
                </a:lnTo>
                <a:lnTo>
                  <a:pt x="876299" y="5964783"/>
                </a:lnTo>
                <a:lnTo>
                  <a:pt x="882649" y="6025108"/>
                </a:lnTo>
                <a:lnTo>
                  <a:pt x="885824" y="6093370"/>
                </a:lnTo>
                <a:lnTo>
                  <a:pt x="885703" y="6095988"/>
                </a:lnTo>
                <a:close/>
              </a:path>
            </a:pathLst>
          </a:custGeom>
          <a:solidFill>
            <a:srgbClr val="2A1A00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059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C69197-A69D-4F69-9546-7994B7096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CA" b="1" dirty="0"/>
              <a:t>Les </a:t>
            </a:r>
            <a:r>
              <a:rPr lang="en-CA" b="1" dirty="0" err="1"/>
              <a:t>années</a:t>
            </a:r>
            <a:r>
              <a:rPr lang="en-CA" b="1" dirty="0"/>
              <a:t> folles?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70CC95A-F4E4-4383-A0B0-7487B4C9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0D11A-6223-4CBA-9C52-7B65CF90A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F8E51A-9ABB-464D-A83A-E53CFFD70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759475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01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73EEC40-1E6A-4BA4-90CA-0E9CB6D62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0787" y="482322"/>
            <a:ext cx="3656581" cy="5571624"/>
          </a:xfrm>
        </p:spPr>
        <p:txBody>
          <a:bodyPr anchor="ctr">
            <a:normAutofit/>
          </a:bodyPr>
          <a:lstStyle/>
          <a:p>
            <a:r>
              <a:rPr lang="en-CA" sz="4300"/>
              <a:t>industries </a:t>
            </a:r>
            <a:r>
              <a:rPr lang="en-CA" sz="4300" err="1"/>
              <a:t>importantes</a:t>
            </a:r>
            <a:r>
              <a:rPr lang="en-CA" sz="4300"/>
              <a:t> </a:t>
            </a:r>
            <a:r>
              <a:rPr lang="en-CA" sz="4300" err="1"/>
              <a:t>en</a:t>
            </a:r>
            <a:r>
              <a:rPr lang="en-CA" sz="4300"/>
              <a:t> 1920’s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23E5B0A1-62AF-4842-80C0-74DA087E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2AB6772-4EB6-467C-BDF3-6F1E3D125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79B4AB-E97F-4870-8BE0-2AAE538F0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20229"/>
              </p:ext>
            </p:extLst>
          </p:nvPr>
        </p:nvGraphicFramePr>
        <p:xfrm>
          <a:off x="765175" y="481013"/>
          <a:ext cx="6305550" cy="557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64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CA" sz="4700" dirty="0" err="1"/>
              <a:t>Signes</a:t>
            </a:r>
            <a:r>
              <a:rPr lang="en-CA" sz="4700" dirty="0"/>
              <a:t> que </a:t>
            </a:r>
            <a:r>
              <a:rPr lang="en-CA" sz="4700" dirty="0" err="1"/>
              <a:t>l’économie</a:t>
            </a:r>
            <a:r>
              <a:rPr lang="en-CA" sz="4700" dirty="0"/>
              <a:t> </a:t>
            </a:r>
            <a:r>
              <a:rPr lang="en-CA" sz="4700" dirty="0" err="1"/>
              <a:t>s’améliorait</a:t>
            </a:r>
            <a:endParaRPr lang="en-CA" sz="4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032" y="2026579"/>
            <a:ext cx="7569200" cy="4110060"/>
          </a:xfrm>
        </p:spPr>
        <p:txBody>
          <a:bodyPr>
            <a:normAutofit lnSpcReduction="10000"/>
          </a:bodyPr>
          <a:lstStyle/>
          <a:p>
            <a:r>
              <a:rPr lang="fr-CA" sz="2400" dirty="0">
                <a:solidFill>
                  <a:srgbClr val="000000"/>
                </a:solidFill>
              </a:rPr>
              <a:t>Les salaires des travailleurs ont augmenté pendant la décennie.</a:t>
            </a:r>
          </a:p>
          <a:p>
            <a:r>
              <a:rPr lang="fr-CA" sz="2400" dirty="0">
                <a:solidFill>
                  <a:srgbClr val="000000"/>
                </a:solidFill>
              </a:rPr>
              <a:t>Il y a eu un boom boursier (principalement des investissements américains).</a:t>
            </a:r>
          </a:p>
          <a:p>
            <a:r>
              <a:rPr lang="fr-CA" sz="2400" dirty="0">
                <a:solidFill>
                  <a:srgbClr val="000000"/>
                </a:solidFill>
              </a:rPr>
              <a:t>Il y avait plus d’emplois disponibles dans les secteurs forestier, minier et agricole.</a:t>
            </a:r>
          </a:p>
          <a:p>
            <a:r>
              <a:rPr lang="fr-CA" sz="2400" dirty="0">
                <a:solidFill>
                  <a:srgbClr val="000000"/>
                </a:solidFill>
              </a:rPr>
              <a:t>Nouvelles industries sont développées (ex. radio,</a:t>
            </a:r>
          </a:p>
          <a:p>
            <a:pPr marL="0" indent="0">
              <a:buNone/>
            </a:pPr>
            <a:r>
              <a:rPr lang="fr-CA" sz="2400" dirty="0">
                <a:solidFill>
                  <a:srgbClr val="000000"/>
                </a:solidFill>
              </a:rPr>
              <a:t>   automobiles).</a:t>
            </a:r>
          </a:p>
          <a:p>
            <a:r>
              <a:rPr lang="fr-CA" sz="2400" dirty="0">
                <a:solidFill>
                  <a:srgbClr val="000000"/>
                </a:solidFill>
              </a:rPr>
              <a:t>Le Canada devenait une nation industrielle.</a:t>
            </a: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8A0672-7F26-49FD-BE54-9AB9F7A47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60" b="-2"/>
          <a:stretch/>
        </p:blipFill>
        <p:spPr>
          <a:xfrm>
            <a:off x="8050787" y="1732362"/>
            <a:ext cx="3656581" cy="33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4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9897"/>
          </a:xfrm>
        </p:spPr>
        <p:txBody>
          <a:bodyPr>
            <a:normAutofit/>
          </a:bodyPr>
          <a:lstStyle/>
          <a:p>
            <a:r>
              <a:rPr lang="en-CA" dirty="0"/>
              <a:t>Le cycle </a:t>
            </a:r>
            <a:r>
              <a:rPr lang="en-CA" dirty="0" err="1"/>
              <a:t>économique</a:t>
            </a:r>
            <a:r>
              <a:rPr lang="en-CA" dirty="0"/>
              <a:t> des 1920’s</a:t>
            </a:r>
          </a:p>
        </p:txBody>
      </p:sp>
      <p:pic>
        <p:nvPicPr>
          <p:cNvPr id="3074" name="Picture 2" descr="Image result for economic cycle of the 192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08" y="1352282"/>
            <a:ext cx="6804173" cy="51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6706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991</Words>
  <Application>Microsoft Office PowerPoint</Application>
  <PresentationFormat>Grand écran</PresentationFormat>
  <Paragraphs>91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Century Gothic</vt:lpstr>
      <vt:lpstr>Gill Sans MT</vt:lpstr>
      <vt:lpstr>Impact</vt:lpstr>
      <vt:lpstr>Badge</vt:lpstr>
      <vt:lpstr>Introduction aux années folles 1920s</vt:lpstr>
      <vt:lpstr>Canada au début des années 20</vt:lpstr>
      <vt:lpstr>L’économie en 1919</vt:lpstr>
      <vt:lpstr>Contexte des années 20</vt:lpstr>
      <vt:lpstr>Présentation PowerPoint</vt:lpstr>
      <vt:lpstr>Les années folles?</vt:lpstr>
      <vt:lpstr>industries importantes en 1920’s</vt:lpstr>
      <vt:lpstr>Signes que l’économie s’améliorait</vt:lpstr>
      <vt:lpstr>Le cycle économique des 1920’s</vt:lpstr>
      <vt:lpstr>Le Model ‘T’ Ford</vt:lpstr>
      <vt:lpstr>Production de masse</vt:lpstr>
      <vt:lpstr>Publicité d’Automobiles</vt:lpstr>
      <vt:lpstr>Comparaison de prix</vt:lpstr>
      <vt:lpstr>la nouvelle technologie</vt:lpstr>
      <vt:lpstr>La nouvelle technologie continue…</vt:lpstr>
      <vt:lpstr>Publicité Pour la maison</vt:lpstr>
      <vt:lpstr>Conseils pour la santé</vt:lpstr>
      <vt:lpstr>Breuvages?</vt:lpstr>
      <vt:lpstr>Culture et façon de vivre 1920 </vt:lpstr>
      <vt:lpstr>Mode et femmes</vt:lpstr>
      <vt:lpstr>divertissement</vt:lpstr>
      <vt:lpstr>Allez-y aux films!</vt:lpstr>
      <vt:lpstr>Résumé des années folles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aux années folles 1920s</dc:title>
  <dc:creator>Christine Lagrandeur</dc:creator>
  <cp:lastModifiedBy>Christine Lagrandeur</cp:lastModifiedBy>
  <cp:revision>3</cp:revision>
  <dcterms:created xsi:type="dcterms:W3CDTF">2019-07-15T21:49:44Z</dcterms:created>
  <dcterms:modified xsi:type="dcterms:W3CDTF">2019-07-15T22:07:18Z</dcterms:modified>
</cp:coreProperties>
</file>