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07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05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83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42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747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15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05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57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07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784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59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2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38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85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814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47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758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A9CFE9-821E-4BBA-B7F4-C0B79494A5F9}" type="datetimeFigureOut">
              <a:rPr lang="en-CA" smtClean="0"/>
              <a:pPr/>
              <a:t>2019-07-13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5F87B0-6FF5-4B67-B666-0F2B69DFEA21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34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88137"/>
            <a:ext cx="842058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170" name="Picture 2" descr="http://mylusciouslife.com/wp-content/uploads/2013/04/1920s_party.jpg"/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</a:blip>
          <a:srcRect l="169"/>
          <a:stretch/>
        </p:blipFill>
        <p:spPr bwMode="auto">
          <a:xfrm>
            <a:off x="364603" y="488137"/>
            <a:ext cx="8420582" cy="5883295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65960" y="3594428"/>
            <a:ext cx="52120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9176000" cy="658368"/>
            <a:chOff x="-18288" y="3128956"/>
            <a:chExt cx="12234672" cy="658368"/>
          </a:xfrm>
        </p:grpSpPr>
        <p:sp useBgFill="1">
          <p:nvSpPr>
            <p:cNvPr id="80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82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8302" y="1113698"/>
            <a:ext cx="6172200" cy="2345264"/>
          </a:xfrm>
        </p:spPr>
        <p:txBody>
          <a:bodyPr>
            <a:normAutofit/>
          </a:bodyPr>
          <a:lstStyle/>
          <a:p>
            <a:r>
              <a:rPr lang="fr-CA" sz="6300">
                <a:solidFill>
                  <a:schemeClr val="bg1"/>
                </a:solidFill>
                <a:latin typeface="Baskerville Old Face" pitchFamily="18" charset="0"/>
              </a:rPr>
              <a:t>Les années folles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9752" y="3729894"/>
            <a:ext cx="5829300" cy="1320802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  <a:latin typeface="Baskerville Old Face" pitchFamily="18" charset="0"/>
              </a:rPr>
              <a:t>Décennie des années 20</a:t>
            </a:r>
            <a:endParaRPr lang="en-CA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E13EA690-3E46-4734-B577-2ABC2C11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1BDD458-A659-4F0A-8038-738C3F39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8F792791-84CE-47AA-BB9B-37B92497A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529672B-07B1-4DA2-BD2A-C421B1FB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48E902B0-5E87-4F1F-9249-F11B511EC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C71F2CD6-3F1D-4272-B95F-DF779709E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881" y="982132"/>
            <a:ext cx="470256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dirty="0">
                <a:latin typeface="Arial Rounded MT Bold" panose="020F0704030504030204" pitchFamily="34" charset="0"/>
              </a:rPr>
              <a:t>Contexte historique</a:t>
            </a:r>
            <a:endParaRPr lang="en-CA">
              <a:latin typeface="Arial Rounded MT Bold" panose="020F070403050403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02D7A57-9708-42D3-BE0A-D2D5AEBBB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2304288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FE250F-0126-4D0D-A44B-63442AC20A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8" r="29226" b="-1"/>
          <a:stretch/>
        </p:blipFill>
        <p:spPr>
          <a:xfrm>
            <a:off x="942927" y="1255007"/>
            <a:ext cx="2057400" cy="2219714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75B9B75-E178-411B-BA12-D67B08861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58024" y="2400639"/>
            <a:ext cx="45262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7AF5FAF-589A-4116-8942-777775CAFD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64" r="13962" b="-4"/>
          <a:stretch/>
        </p:blipFill>
        <p:spPr>
          <a:xfrm>
            <a:off x="942927" y="3474720"/>
            <a:ext cx="2057400" cy="19883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622" y="2556932"/>
            <a:ext cx="4695085" cy="3318936"/>
          </a:xfrm>
        </p:spPr>
        <p:txBody>
          <a:bodyPr>
            <a:normAutofit/>
          </a:bodyPr>
          <a:lstStyle/>
          <a:p>
            <a:r>
              <a:rPr lang="fr-CA" b="1" dirty="0">
                <a:latin typeface="Arial Rounded MT Bold" panose="020F0704030504030204" pitchFamily="34" charset="0"/>
              </a:rPr>
              <a:t>Nous venons de terminer une période de guerre (1914-1918)</a:t>
            </a:r>
          </a:p>
          <a:p>
            <a:pPr lvl="2"/>
            <a:r>
              <a:rPr lang="fr-CA" dirty="0">
                <a:latin typeface="Arial Rounded MT Bold" panose="020F0704030504030204" pitchFamily="34" charset="0"/>
              </a:rPr>
              <a:t>Période sanglante</a:t>
            </a:r>
          </a:p>
          <a:p>
            <a:pPr lvl="2"/>
            <a:r>
              <a:rPr lang="fr-CA" dirty="0">
                <a:latin typeface="Arial Rounded MT Bold" panose="020F0704030504030204" pitchFamily="34" charset="0"/>
              </a:rPr>
              <a:t>Taux de mortalité très élevé</a:t>
            </a:r>
          </a:p>
          <a:p>
            <a:pPr lvl="2"/>
            <a:r>
              <a:rPr lang="fr-CA" dirty="0">
                <a:latin typeface="Arial Rounded MT Bold" panose="020F0704030504030204" pitchFamily="34" charset="0"/>
              </a:rPr>
              <a:t>Temps de chicane</a:t>
            </a:r>
          </a:p>
          <a:p>
            <a:pPr lvl="2"/>
            <a:r>
              <a:rPr lang="fr-CA" dirty="0">
                <a:latin typeface="Arial Rounded MT Bold" panose="020F0704030504030204" pitchFamily="34" charset="0"/>
              </a:rPr>
              <a:t>Période de peur et panique</a:t>
            </a:r>
          </a:p>
          <a:p>
            <a:pPr lvl="2">
              <a:buNone/>
            </a:pPr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428C1455-18F2-4B6A-B07E-2B31728BC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4C7D59C-11EB-4B8B-B5DD-A73CB6958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246E6BC9-FAE3-4F4B-B4B0-78753079B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A969418E-DB10-4886-85CE-BB603C895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9B775CB6-A84D-4EFF-AA4B-123FD2944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0297512A-9FDF-4EA1-8247-FA7BE647B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148" y="982132"/>
            <a:ext cx="356447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dirty="0">
                <a:latin typeface="Baskerville Old Face" pitchFamily="18" charset="0"/>
              </a:rPr>
              <a:t>Début des années 20…</a:t>
            </a:r>
            <a:endParaRPr lang="en-CA">
              <a:latin typeface="Baskerville Old Face" pitchFamily="18" charset="0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829FB2B0-46A7-41CD-996A-B837EB0B4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732371" cy="464108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FD78F2-2B31-46B2-873D-B992BD5962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69" r="19567" b="-2"/>
          <a:stretch/>
        </p:blipFill>
        <p:spPr>
          <a:xfrm>
            <a:off x="935406" y="1254050"/>
            <a:ext cx="1881489" cy="2509223"/>
          </a:xfrm>
          <a:prstGeom prst="rect">
            <a:avLst/>
          </a:prstGeom>
        </p:spPr>
      </p:pic>
      <p:sp>
        <p:nvSpPr>
          <p:cNvPr id="199" name="Rectangle 198">
            <a:extLst>
              <a:ext uri="{FF2B5EF4-FFF2-40B4-BE49-F238E27FC236}">
                <a16:creationId xmlns:a16="http://schemas.microsoft.com/office/drawing/2014/main" id="{5593735B-142F-4703-AF97-9E4693978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9860" y="1254050"/>
            <a:ext cx="1516070" cy="1511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http://p3.storage.canalblog.com/30/85/395042/20213548.jpg"/>
          <p:cNvPicPr>
            <a:picLocks noChangeAspect="1" noChangeArrowheads="1"/>
          </p:cNvPicPr>
          <p:nvPr/>
        </p:nvPicPr>
        <p:blipFill rotWithShape="1">
          <a:blip r:embed="rId6" cstate="print"/>
          <a:srcRect l="15332" r="11470" b="3"/>
          <a:stretch/>
        </p:blipFill>
        <p:spPr bwMode="auto">
          <a:xfrm>
            <a:off x="2919860" y="1254050"/>
            <a:ext cx="1516070" cy="1511938"/>
          </a:xfrm>
          <a:prstGeom prst="rect">
            <a:avLst/>
          </a:prstGeom>
          <a:noFill/>
        </p:spPr>
      </p:pic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D0B581B-6F81-44B8-8D75-3D6C1505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5463" y="2400639"/>
            <a:ext cx="3291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877318F-7135-4A7B-9C3B-68736EED2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3922106"/>
            <a:ext cx="1870659" cy="16557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9AB3A6-360D-43DC-9284-6EE2274C61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127" r="8" b="9407"/>
          <a:stretch/>
        </p:blipFill>
        <p:spPr>
          <a:xfrm>
            <a:off x="935406" y="3922106"/>
            <a:ext cx="1870659" cy="1655734"/>
          </a:xfrm>
          <a:prstGeom prst="rect">
            <a:avLst/>
          </a:prstGeom>
        </p:spPr>
      </p:pic>
      <p:pic>
        <p:nvPicPr>
          <p:cNvPr id="5124" name="Picture 4" descr="http://1.bp.blogspot.com/-bWo_Jklr0j0/UUDGcqPk1QI/AAAAAAAAFjY/1pVlN6oDs88/s320/les+annees+folles.jpg"/>
          <p:cNvPicPr>
            <a:picLocks noChangeAspect="1" noChangeArrowheads="1"/>
          </p:cNvPicPr>
          <p:nvPr/>
        </p:nvPicPr>
        <p:blipFill rotWithShape="1">
          <a:blip r:embed="rId8" cstate="print"/>
          <a:srcRect l="16557" r="4" b="4"/>
          <a:stretch/>
        </p:blipFill>
        <p:spPr bwMode="auto">
          <a:xfrm>
            <a:off x="2932614" y="2919155"/>
            <a:ext cx="1497466" cy="265868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148" y="2556932"/>
            <a:ext cx="3564470" cy="3318936"/>
          </a:xfrm>
        </p:spPr>
        <p:txBody>
          <a:bodyPr>
            <a:normAutofit/>
          </a:bodyPr>
          <a:lstStyle/>
          <a:p>
            <a:r>
              <a:rPr lang="fr-CA" b="1">
                <a:latin typeface="Baskerville Old Face" pitchFamily="18" charset="0"/>
              </a:rPr>
              <a:t>Nouvelle mentalité s’instaure auprès des gens</a:t>
            </a:r>
          </a:p>
          <a:p>
            <a:pPr lvl="1"/>
            <a:r>
              <a:rPr lang="fr-CA">
                <a:latin typeface="Baskerville Old Face" pitchFamily="18" charset="0"/>
              </a:rPr>
              <a:t>Joie de vivre</a:t>
            </a:r>
          </a:p>
          <a:p>
            <a:pPr lvl="1"/>
            <a:r>
              <a:rPr lang="fr-CA">
                <a:latin typeface="Baskerville Old Face" pitchFamily="18" charset="0"/>
              </a:rPr>
              <a:t>Vie luxueuse</a:t>
            </a:r>
          </a:p>
          <a:p>
            <a:pPr lvl="1"/>
            <a:r>
              <a:rPr lang="fr-CA">
                <a:latin typeface="Baskerville Old Face" pitchFamily="18" charset="0"/>
              </a:rPr>
              <a:t>Aspect social</a:t>
            </a:r>
          </a:p>
          <a:p>
            <a:pPr lvl="1"/>
            <a:r>
              <a:rPr lang="fr-CA">
                <a:latin typeface="Baskerville Old Face" pitchFamily="18" charset="0"/>
              </a:rPr>
              <a:t>Faire la fête</a:t>
            </a:r>
          </a:p>
          <a:p>
            <a:pPr lvl="1"/>
            <a:r>
              <a:rPr lang="fr-CA">
                <a:latin typeface="Baskerville Old Face" pitchFamily="18" charset="0"/>
              </a:rPr>
              <a:t>Mode particulière</a:t>
            </a:r>
            <a:endParaRPr lang="en-CA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dirty="0">
                <a:latin typeface="Arial Rounded MT Bold" panose="020F0704030504030204" pitchFamily="34" charset="0"/>
              </a:rPr>
              <a:t>Boom économique</a:t>
            </a:r>
            <a:endParaRPr lang="en-CA" dirty="0">
              <a:latin typeface="Arial Rounded MT Bold" panose="020F070403050403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543" y="2499544"/>
            <a:ext cx="4222241" cy="34643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CA" sz="1800" b="1" dirty="0">
                <a:latin typeface="Arial Rounded MT Bold" panose="020F0704030504030204" pitchFamily="34" charset="0"/>
              </a:rPr>
              <a:t>Années 20- Économie mondiale est en très bon état</a:t>
            </a:r>
          </a:p>
          <a:p>
            <a:pPr lvl="1">
              <a:lnSpc>
                <a:spcPct val="90000"/>
              </a:lnSpc>
            </a:pPr>
            <a:r>
              <a:rPr lang="fr-CA" sz="1800" dirty="0">
                <a:latin typeface="Arial Rounded MT Bold" panose="020F0704030504030204" pitchFamily="34" charset="0"/>
              </a:rPr>
              <a:t>Gens du monde entier se mettent à acheter.</a:t>
            </a:r>
          </a:p>
          <a:p>
            <a:pPr lvl="1">
              <a:lnSpc>
                <a:spcPct val="90000"/>
              </a:lnSpc>
            </a:pPr>
            <a:r>
              <a:rPr lang="fr-CA" sz="1800" dirty="0">
                <a:latin typeface="Arial Rounded MT Bold" panose="020F0704030504030204" pitchFamily="34" charset="0"/>
              </a:rPr>
              <a:t>Pas seulement survivre, mais BIEN vivre (luxe).</a:t>
            </a:r>
          </a:p>
          <a:p>
            <a:pPr lvl="1">
              <a:lnSpc>
                <a:spcPct val="90000"/>
              </a:lnSpc>
              <a:buNone/>
            </a:pPr>
            <a:endParaRPr lang="fr-CA" sz="1800" dirty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</a:pPr>
            <a:r>
              <a:rPr lang="fr-CA" sz="1800" b="1" dirty="0">
                <a:latin typeface="Arial Rounded MT Bold" panose="020F0704030504030204" pitchFamily="34" charset="0"/>
              </a:rPr>
              <a:t>Exemple de profit:</a:t>
            </a:r>
          </a:p>
          <a:p>
            <a:pPr lvl="1">
              <a:lnSpc>
                <a:spcPct val="90000"/>
              </a:lnSpc>
            </a:pPr>
            <a:r>
              <a:rPr lang="fr-CA" sz="1800" dirty="0">
                <a:latin typeface="Arial Rounded MT Bold" panose="020F0704030504030204" pitchFamily="34" charset="0"/>
              </a:rPr>
              <a:t>Valeur du blé en 1911 : $45.5 millions.</a:t>
            </a:r>
          </a:p>
          <a:p>
            <a:pPr lvl="1">
              <a:lnSpc>
                <a:spcPct val="90000"/>
              </a:lnSpc>
            </a:pPr>
            <a:r>
              <a:rPr lang="fr-CA" sz="1800" dirty="0">
                <a:latin typeface="Arial Rounded MT Bold" panose="020F0704030504030204" pitchFamily="34" charset="0"/>
              </a:rPr>
              <a:t>Valeur du blé en 1928 : $358.1 millions.</a:t>
            </a:r>
          </a:p>
        </p:txBody>
      </p:sp>
      <p:sp>
        <p:nvSpPr>
          <p:cNvPr id="4098" name="AutoShape 2" descr="data:image/jpeg;base64,/9j/4AAQSkZJRgABAQAAAQABAAD/2wCEAAkGBxQSEBIUEhQVFRQWGBcXFxQVGBQYFhgVFBQXFxgVFhcYHCggGBolHBcYIzEhJSkrLi4uFx8zODMsNygtLisBCgoKDg0OGxAQGzQkICQsNCwsLCwsLCwsLCwsLCwsLCwsLCwsLCwsLywsLCwsLCwsLCwsLCwsLCwsLCwsLCwsLP/AABEIAMIBAwMBIgACEQEDEQH/xAAcAAEAAgIDAQAAAAAAAAAAAAAABgcEBQEDCAL/xABKEAABAwEFAwcIBgcHBAMAAAABAAIDEQQFEiExBlFhBxMiQXGBkRQjMoKSobHBM0JScqLRFWJjg7Lw8UNzk8LS4eIINFOzZKPD/8QAGgEBAAMBAQEAAAAAAAAAAAAAAAIDBAEFBv/EADARAAICAQMBBQcDBQAAAAAAAAABAgMRBCExEhMzQWFxBSIjMlGB8KGx0RRCkcHx/9oADAMBAAIRAxEAPwC8UREAREQBERAEREAREQBERAEREAREQBERAEREAREQBERAEREAXDiuVCOVDaTyez8zGfOzAji2LRzu06DtJ6lxvCyTrg5yUUSy67e2eMSR1wEuAJ68Dy3EOBplwWWtTsnZeasNlZoRFHX7xaC73krbIuDksZeAiIukQiIgCIiAIiIAiIgCIiAIiIAiIgCIiAIiIAiIgCIiALiqhvKBt2y7wI2APtL24mtPosbWnOSUzpkaNGuE5jVY9y3XeNos/PWi2yRSPGKOJscQawHTnA1ocScsg4Eb1xkopN7vBOgVyqqh2ltdhtLorQS/CQXNcS7Ex2kkTjnQ0PeCNQrNsNrbLG2SM4muFQR/OqhCxSyvFGnU6OdCjLOYy4a4MhERWGQ6LbamxRvkkcGsY0uc46BrRUlef70vB9vtpkdUc69rGNP1WF2FjPfU8SVNuV3aHSxxn7Mk5HUK+bjNN56R7G71puT/AGUmmmgtNGiBkgdVxzcY3Vo1o16QAzp1qqW7wb6Uq63N8v8AP1LoY2gAGgy8F9IitMAREQBERAEREAREQBERAEREAREQBERAEREARYF731BZWB9olZE0mgLzSppWjRqTTctDJyh2P6hfIN7G5fiIUZSUeWW1UWWvFcW/QlqLCuq9IrRGHxOxN694O5w6is1dTzwQlFxfTJYYWBft6Mstmmnk9GJhcQNSQMmjiTQDiVnqo+XW/PoLG06+elHAEtiaeBcHu7WNXWcSy8Gk5O7ufel5yWq1dNrCJZB9UvOUUQH2G003MFdVe6ifJjcnkt3Qgikko56TfWQAtB7G4R3FSxcR2XJE+UO4vKLKZGNrNDV7aDNzP7SPjUCoH2mtUf5Lr6o91nJ6L+nGerFTpAdoz7irLKpC/wCE3febwwUDHtniH7N5Lg3sDg9lNzVnuXTJWL7ns+zJq+mekn4rMfJr8/cu8LldFitDZI2SNNWvaHA8HCoXetJ4jWNmVfyw27OzWSIDnJn848CgLqebiDt9XE+wFYVx3cLPZ4oW6Rsa2u8gdJ3eanvVX3CP0ltFNOc4rN6O7zdY4/F+OQdit4KK5yWzeEo/cIiKRUEREAREQBERAEREAREQBERAERYV53rDZ2h08scTSaAyOa0E7hU5lAZqKLy7e2Mei90g+1G2rfE0W4ui+IrSzFE6tNQcnN7R1KKnFvCZfPS3Qj1yi0vrg2Cx7fa2QxSSyENZG1z3E9TWipPgFkKtOXa+jDYGWdpo60vod/NRUc/uJwNPBxUilLJXFktE1+3w3GXNbI45D+yszM8I3GgAJ63Oqrk2u2SZLZgLOxrJYWBseEAYo2D6E8KaV0PAmsQ5ALmAjtNqcM3OELD+q0Bz6cC4tHqK3CFFxUlhlsLJU2KUHhoo3Y/aM2S0BxrzT6NlByoK+lQ6Fp+YV5NdXRUjyl3SLNbnOaKR2isreD6gSt9oh37xWFyaXx5RYmhxq+E827eQBVhPqkCu8FZdO3CTrf2Pe9sQhqKIa2vx2l+eXH+CWFeenH9LX6a5xyTYRu8ngr4YmMJ7Xq59vL08lu21Sg0cIy1h/aSebYfacD3KtuQq6qzzzkZRsETd2KQ1d3hrB7a1PnB4Feyci52jJcoikVBVxyx3b5qC0jVjubef1Jc2k9jwAP7wqx1p9rrt8psNohHpOjdgr/5G9Jh9oBRnHqi0Xae11WxmvBmk5K7x52w4CamFxZ6p6Te7Mj1VtNur58ju+0TA0cG4Wf3khDGeBNewFVzyOXpS1PiOksdQP1o8xlvwl3gthyvzutVpsF2xnpSPEj6dQcSxhp1gN513qhV1y9w1aytf1Lxw9/5/2bfkZubmLvEhFHWg4/3bejH3EAu9dT5dNks7Y2MYwUaxoa0bmtFAPALuVqMMpdTyERF0iEREAREQBERAEREAWDbr2hh+llY3gSK+zqVBuWja59is0cUDyyecnpt9JsTKYyD1EktbXXMkaKD8kezDrcy1yvke0NoyPMkc87pue8V6WVBvOM6GhUZN42LqY1uXxG0vIu67b7gnyila4/ZrR3snNbEKhZ2y2WctNWSxO1B0IzBB6wQQeIOnUre2Rv0WuzB5pzjThkaOpw6wNxGf9FTTf1txezPS9o+y/wCngrq31QfiZe0N8R2OzS2iU9CNpcd5OjWDi5xAHErz1s5FPfd6sFpeXAl0kmZoyBhBMUY+q0ktblvrmVPv+oK9sNls1mBzmkMjvuQgZe29p9VYv/T3dgw2u0nUlsLeAaOcf44meyr298HlqPutk42t2TZaIi6FobOxtGYeiHBoyicNKdQPV2VBqy6L+dZZ2yMBq00ew1FW1o5hHUfgQr8KpPlWuvye286BSO0DHwEraCQd9Wu4lzlk1Nb+ePKPe9h6uLb0t28ZLb+PzxLlsNrbLEyRhqx7Q5p4OFQqB5br0529Oar0bNG1nryASPPgWD1VYfI/fPO2eSzuOcLgW/ckJNO5wd4hU7aXfpC9nEZi02rCP7t8uFp/w6K+M+qCZ5lum7DUSrfC/bw/Q9Bcnt2eTXZZI6UdzYe778vnHe9yka+WCgoNF9K0wt5eSE8rV1c9d7pAOnZ3CUfc9GQdmEl3qBQjkgvjm7aYiejO2nrxgub7sY8FdFogD2OY4Va4Frhva4UI8CvMlnlfYLbQ1x2aah/W5p9D7QH4lmujiSmj2vZtnaUWaZ+PHr/3BZvLxeWGCywA/SSOkdxbE2gB9aQH1VvuSC7uauuN1KOmc+U8QThafYY3xVY8r14eU3oGRnEGRRRsG98vnMu0SMHcr4uixCCzwwt9GJjGDsY0N+SvW7PLmumtL6mWiIpFAXBWDbr3iiOFxJedGMaXO8G6dpWIL6kd6Flm7XmJnuLyfcqpXVx5ZLpZT9mHkV/lujW2rLhHOajuDZR4KR7At8vvq3W85xxHm4SdMxgaW/u2k/veKiXLC2T9JRyFgZzsQa5oeHnFGSKmmho9gCsDk5hfYbBDHzBc+QmR3TjbIXP0aWPoataGg55UVStrjvnZm22TlWn44wWIi0h2hDfpYZ4x1uLA9o74i5bGw3jFMCYntfTWhzHBw1Her42QlwzC4tGUiIpnAiIgCIiAIiIAiIgPOXLnbudvcx1ygijZTc59ZD7nt8FZ/IlYwy6InAUMskrzxo8xj3RhUzylzY74tzv2gb7EbGf5V6A5N4sN02EfsWH2hi+agvmNE49Na8yPcrdz+aba2ekwhklOuNxOFx+6407H8FFOTa++YtzWuNGT+bduxH6M9uLL1lct6WFs8MkL/QkY5juxwpUceteZLQ18Mz43GkkT3MJHU+NxFR3iqy3w6ZqxH0HsnUq7Sz0ln2+/8MkvLza8d5xR9UUDfake8n3BqsbkVsfN3RE7rlfLIf8AELB7mBUhtxe3ldvln+02HLcWwRhw9vEvQ/J3Bguqwj9gx3e9uL5rTF5eTwroOFai+ckjUJ5Xrr567ZHgdKAiYfdb0X/gc4+qFNl02uztkjexwq17XNcN7XAgjwKnJZWDPVY65qa8Geb9kNovI5ZJM6OhlYabzGSz8YaO8rs5H7Dzl7WbdEHyH1Yy0fic1RO2Quhllgf6Ub3RntjcQfgrP5ALLW1WuT7ETGf4ryf/AMlnqi1setrrY2e+ucYLuAXKLglaTxjlee+WmwcxevOD0bRG1/DGzzbh4NafWV52m+omEtBL3D6sbXPIO44RQd6qrl4jM9ls8whkZzUhaXvwAYZgMqBxPpMbqFTOyD93O5o08pVzUiGbAWU2m9bIHVd5wSEnPowtxgHh0GjwXpgLz3yIROFsmmDcYiiw0xBtHSuFDU8GuHert/TZb9JBM3eQGPb21Y4mncoq6uOze53UJuRuFw/QrGsVvjmFY3B2/qI7Qcwskq7Ka2M5Stg2+lbarQ50QpiwktBcHYKgVGrTxGXCtSZLByiRSUbTC45UBrUnTM0w9udNxVYWSXFabUB/5HGo0zJ04La3aCJ2E0OfWD1kFeTOuHODe602bjlMvSbm4XWaE4hj8+52N0QcBXm8R6LjT0hmKZLZbHbXwNscLLS+QStaGuAJHo5A1qKlafbGI4WHAwdhP+lRGOM19FvifyXYwU60mcnHHulwnb2ClImPcf1sh45lZuzrjPaDOQGdHCGtyBzr0s+kdxoKVKqy72vqKEeBPxIVl7FxnG3ESSAdaE5jgKNHYO9QjWo2RS+odaVbZNgiBF7RgCIiAIiIAiIgCIiA8n7ZyYryt7v/AJE34ZHD5L0zshHhu+xDdZ4f/U1eYNp3Vt1t42i0f+569TbPtpZLMN0MQ/8Araq4cs2ajaETPK8/ctN3eT3lzoHQtDA/94zoP9wYfWXoJVjy+3Vzl3MnA6VnkaSevm5eg4e1zZ7l2ccohpbnVYpFESuqXHtXrTZ6HBZLMz7MMTfCNoXkcHo93yXsSzswsaNwA8BRRrLdY84fqdqxrXbY4/pHtbuqQCewalYG1N6izWcvLgzEQxrjoHv9Gu6pyrx6tVrrJaoaVjc3GR6TyOcJ39Kgd1aGip1Gq7J4SMsYZWWUXytWdrb3mfHXBM1koOFzekWhjqVAr0mk14qe8hc3NWS0yOZI7HKG1YwuyjYN2eryuvlY8kZ5LPai6eQCRscLCGNeKtJ52RpJa0E/V3ld3JdtOLRBKH8zZxE/oxxHmmBhbXJoBxZg1JOdc1S9RLo7SKNL3rwWXDfkLjhx4XbpGuYfxgLX7fXv5JYZZcLnCrWHDqBI4MLh2Vr1do1Wute0dlkJibI2V5ywkZA03UqsDlCiDrhkBLjg5oYhm4lkrG9LDpXOu6q7VqXbmEljYq7JrD8zKuTbGyljQKMy6tB2g5g+KwNvr0hlu6fG10regREw0D3NkaR0sOMZjOgGWhzqoDZoKxtPRkFBTEM6U+0NfBSC7IaWd3RPX6D3/DJY3XGDyvqaI0ps1PJXtI7yqVk55iEx9CNjA2NhDuoFpzIOZNSeslWRbtuLHAM5S74/n4BVbLDmcj3ucfmtLe7QHablZZXGcsnezUnuXns7eTZ5hK0U5wYQ0DKjcRxHKpJrSppoApW51ASdKKvOTxwwWehoDi1rV1GGp7BvOXbUKeXjJhhldWlGONdaUaTWnWtWi7t+pRqoKNmEecLrgBmmcKirnULdxNaUP5LdWFrhK3Npz6wR40PyWmucGrjSlTq3MdmQNfDvW9u6Ssjc69gqfwmvuVEs4NeFkztqC+jRQdzj/pUYia7cPE/6VJtpJ64cjpuePcWrSQuHH2Xfko15UTk/mM+7mOqNe6vzIVkbGxODhXIBp6I7hUmg8FBLuJyo1x7g3xxZ+5WDsc4lz6n0WgUbm0EnQuPpOy4UHvQ3tj6i3apkrCIEXrnlhERAEREARFwSgMa8rxis8bpJntYxurnadg3ngFA7z5UG1pZocX68pLR2hgFT3kFdHK3aY5mwRVcC15dUZ54SB0frdemfvUAhuxwp5yM+LT4EFZbrXF4RoqqUllkPt5Ms00jqDHJI4k9FoLnkmhPbpqrfuraK2c3HhtJLcLaDm4C2gApowGneq6vbZR4kLjMw1NQKF3XpnTwWdYLyljDI8YwtoMVADT5Kmc21mDNj6XtJFxXBta484LVhGEAiRgOZJ9DBnV9M8vBdW1NvfbLJaIGQgMljczFI7pVI6JDANQaHM9SilovXC+znBRhY7A4igLm0xmnEOHS4HWuW4s99xupiYa1ypQ94JoqJam9LAVFOclH3Lc8tocAxhwtpzj3UaxgqK43uo1vYTVenIzadRM08HRih72kUXnnaizW2aV4lyjD3GOOrAxrSTSjGZVodddaqaR8qTmMZGI6yUDXOJFKgAEimunWOtWWux4dbI2LqwiV8pdrx3bOJ2gPidBI0tPRNZg0UroSMYooXZ6EAtLhwa4j8OikN9vNru2Z5dh826V1NXOiGPPh0afloYvYnkxt6LXCnVl+E5DxVaslZHMuRGvs30m5vGzB8DXOq8jrcIjTfmRVRO3x4WmgIHbQeDVK5JwLPTAR3s+TlD70mFDRvw+VUqzwTng7th5CLYA0a7t2mv9Fa21llDrktIDi2nTqDSuB7XZcDQqotjrVhtja5VP8AParb2lgD7lt4JrQF5rvjwPz8ApVr4z9Dl29cX5ld2BpwA0DuI6Lu8aHxUhu0kQuyI11od+6u9Ra6gWsGF+W54qOwO/Oqkt2Pfzbj0SM9HV/yhV2InDk0toBqdPf8FHr5Jxa7tApDaXGp6vBRu+JgXa100P5BWRRHbJb/ACdto2ChJyNes0wnNx6hU5Dj4Tu8nhsMpNKBjya6ZNOqgfJzJRkAZk3pV3k4Sflpw6tDOr1LfJ5sfoc2/FXTDhNfcrtF3cvVmbWd6ed9nqU0p/VSW7gDIK0PaAVFdnqHQmvBSm7mnGOk0/eGfuI+CzTNa5Ob+aMQAqPVoPgtZEOLu5v/ABWxvmpcOjGewkf5Fr42HrbEOJdX4tCQ4Iy+Y2Nkw1ocTzuc6gPaxmZ9lWVsawhsmgFGUaBSg6Wg6vj8FXVgl0AfluiZ7i4ktb30VkbGE4JMqCoI6zm3rJzcePhvMqO/RG/uWSJEReseYEREAREQBcOSq+SgI7tFsnBaxR44jeDvB6lEpeTbD6NpmaN1Qf4gVaDSuSFGUU+Tqk1wVZbNgW5F88r+0tH8IC+LJsnGw1jixEfWcakd5Vi3rZsWE9oWPdtkAc4HQj3j+pXFBLZE221kqfb21ljrPiyw4m109IN0rl9XQ5LV2W8G1Gnsn3kK2drdmI5odKnENRwI+ar+XYBlcsTfukgeCpsoUuCyFzRor9tDCdBp9k/NReVrS4HTPhvVgWvYRmVXPPa4rHbsxHFmG57+tchThYySldlmXYMUthlY7ox8zKBUZlxicG0b20Oe7w0FzupG3CSMtD/IPiVLGQOdCWhtcnCnVSmdeCruwW6jQKkEahUurCwi3tMvLJmLQ7mTqfD81Er4mNDl7x8lsIry6Bz9x/NR+3Wqtc/cVGuGGdsnsdmy8+G1MPEaa6jerxvBwdc14AH+xl0OnmqinbvOuaoO6XhszT17uvwCt+7p8Vz3oH0BdC8jFnrE4VdTqy7lNVvteryIysTrx45IHs/azgGRI3t+Y18KqS2O0xljsQHrtp/EFCdn5qNGme8/A9aldjtlGnX3buBVNsdy2uRgWqSKpwhndh+Sjl7z1Onx+a3lttYzUWt09X0CshEg5YZd/JkSY4SNBirx6JyHDTPgFPb6hx2adgNC6KRoO6rCKquOTK0f9u37/Xp0HeJoNN1TuVjX5/2tozp5qTPSnQOdepT0ndy9WQ1fer0PNVxEChd0eIrT/j8FM7qJLgWuBHGh8KUUDuCcg7+zXPhqpjdzmOdWgrvpmO8ZhU2oug9zOvVtXaNPcViwwmuQaP57lzbYwHeke98nzculkY+375D8HqpcE3ybuxRdIYjXPID/AHrn2Kxtk3AwupnR57NBoevt31VZXdEK/WO+tGN76AEjtqrO2TzgJpq406gQAAKDqG7xVmm777Fep7r7m6REXqnmhERAEREB8gIAvpEBwAuURAdczatKwmCjgVsVjPjQkmd0sYcKFaue6T1Ed+S2rDkvpCJErxsmE4TrwXRdlxNnLsTi0NpkAKkGvWdNNykNus+Ik/zpRfF2xYJO0U+a4T8Dvst0RRswsbQHUnMntKpC8tmmlzhhGRIr2Her+UKt12jG+gyxO+JRoiio37LGho5w7z81rn7KEalx7SVb77t4LBnu3go4O5K1sV0824UbTuU0u6RzbPahvj0OlMLxUrJN29IZKQXddAdFaWkZuiPhhcKe9cfzIl/aUJdtooMqjeKVFeLeruW7sl4ihFW9xLT4LvtOz4OeGh3jJYTrlkHouPeAfyVcqsk424Ou02wZ5+9al7mudWtezP4LKlueeure4BcxXS6vTJPDQe5dVeA7MlkcmNqHlEApkC+vsHX3K0tq7QBYLWQRlBLmdPozqqj2L6EsQbkOlXjRpyHD/ZSzaq8T5FaRU/RSfwFKoKMWkLJuU02UpcbqE1y7VMrA4GlfkfjVQi7LRQgHLduPYfkpLYZRu8DRZrYl9bN1aAa5O935ELhmL7Z7gPnVa+Sc1+uPZP5rjn3fZkd3sb8wVV0lvUb+wtGJpNSajN5qK9VGjKvcCrW2Xp5OCM6udXtDiM+OWnUqSsNqIeAMLTuYccpH3jkztNe0K59iIy2ww1ABOI0bWgq92VTme3r1Vmmj8XPkQ1D+EvU3qIi9E88IiIAiIgCIiAIiIAvhzV9ogPhi+1xRcoDqcyq6BHQgrLovktQ7k+1rbRZ+ke34rYhfD2IcNO+y8Fiy2Lgt6Y18OhXDpHfIBXRbm7bLhc4nUtpwA3LuFnzWZHHRRxudzsVxLdA3LFfdA3KcyWTM9qx32JSwcIHJc43LElubgrAfYOCx33fwQGj2fufzsWWmL+F3807VtdqLjrZZwB/Zv+C3t1WQNLDSlCe80K2d5MrDIN7HDxBUYcEp8nlu0bOyMJwafZIqF8wxyxnNkg+70h4GpVxSXKD1LodcQ3I4phSaKr8sO9w7WvB+IXdES/qc71Xn4khWZ+g2/ZXbHcjR1KvsUT7VkV2cueR721HNt7q9wGQV2XHGG2eNo0AoOypURu66c+Hh4nqCm1ibSNg0o0cOrcpQgovY5ObktzvREVpUEREAREQBERAEREAREQBERAEREAREQHFFwWr6RAcALlEQHQ6NfBhWVRcUQGG6BdZs6z8K4wIDqijpT3LsnFWu7CvoBcuGS4kdbNGbIvg2MLb80uDEgNMbGgsi25hTmkBi2Kz0qf5/3W0YMguuJlAu4LiQbCIikcCIiAIiIAiIgCIiAIiIAiIgCIiAIiIAiIgCIiAIiIAiIgCIiA+VwURAcIuEQH0epfaIgCIiAIiIAiIg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4100" name="AutoShape 4" descr="data:image/jpeg;base64,/9j/4AAQSkZJRgABAQAAAQABAAD/2wCEAAkGBxQSEBIUEhQVFRQWGBcXFxQVGBQYFhgVFBQXFxgVFhcYHCggGBolHBcYIzEhJSkrLi4uFx8zODMsNygtLisBCgoKDg0OGxAQGzQkICQsNCwsLCwsLCwsLCwsLCwsLCwsLCwsLCwsLywsLCwsLCwsLCwsLCwsLCwsLCwsLCwsLP/AABEIAMIBAwMBIgACEQEDEQH/xAAcAAEAAgIDAQAAAAAAAAAAAAAABgcEBQEDCAL/xABKEAABAwEFAwcIBgcHBAMAAAABAAIDEQQFEiExBlFhBxMiQXGBkRQjMoKSobHBM0JScqLRFWJjg7Lw8UNzk8LS4eIINFOzZKPD/8QAGgEBAAMBAQEAAAAAAAAAAAAAAAIDBAEFBv/EADARAAICAQMBBQcDBQAAAAAAAAABAgMRBCExEhMzQWFxBSIjMlGB8KGx0RRCkcHx/9oADAMBAAIRAxEAPwC8UREAREQBERAEREAREQBERAEREAREQBERAEREAREQBERAEREAXDiuVCOVDaTyez8zGfOzAji2LRzu06DtJ6lxvCyTrg5yUUSy67e2eMSR1wEuAJ68Dy3EOBplwWWtTsnZeasNlZoRFHX7xaC73krbIuDksZeAiIukQiIgCIiAIiIAiIgCIiAIiIAiIgCIiAIiIAiIgCIiALiqhvKBt2y7wI2APtL24mtPosbWnOSUzpkaNGuE5jVY9y3XeNos/PWi2yRSPGKOJscQawHTnA1ocScsg4Eb1xkopN7vBOgVyqqh2ltdhtLorQS/CQXNcS7Ex2kkTjnQ0PeCNQrNsNrbLG2SM4muFQR/OqhCxSyvFGnU6OdCjLOYy4a4MhERWGQ6LbamxRvkkcGsY0uc46BrRUlef70vB9vtpkdUc69rGNP1WF2FjPfU8SVNuV3aHSxxn7Mk5HUK+bjNN56R7G71puT/AGUmmmgtNGiBkgdVxzcY3Vo1o16QAzp1qqW7wb6Uq63N8v8AP1LoY2gAGgy8F9IitMAREQBERAEREAREQBERAEREAREQBERAEREARYF731BZWB9olZE0mgLzSppWjRqTTctDJyh2P6hfIN7G5fiIUZSUeWW1UWWvFcW/QlqLCuq9IrRGHxOxN694O5w6is1dTzwQlFxfTJYYWBft6Mstmmnk9GJhcQNSQMmjiTQDiVnqo+XW/PoLG06+elHAEtiaeBcHu7WNXWcSy8Gk5O7ufel5yWq1dNrCJZB9UvOUUQH2G003MFdVe6ifJjcnkt3Qgikko56TfWQAtB7G4R3FSxcR2XJE+UO4vKLKZGNrNDV7aDNzP7SPjUCoH2mtUf5Lr6o91nJ6L+nGerFTpAdoz7irLKpC/wCE3febwwUDHtniH7N5Lg3sDg9lNzVnuXTJWL7ns+zJq+mekn4rMfJr8/cu8LldFitDZI2SNNWvaHA8HCoXetJ4jWNmVfyw27OzWSIDnJn848CgLqebiDt9XE+wFYVx3cLPZ4oW6Rsa2u8gdJ3eanvVX3CP0ltFNOc4rN6O7zdY4/F+OQdit4KK5yWzeEo/cIiKRUEREAREQBERAEREAREQBERAERYV53rDZ2h08scTSaAyOa0E7hU5lAZqKLy7e2Mei90g+1G2rfE0W4ui+IrSzFE6tNQcnN7R1KKnFvCZfPS3Qj1yi0vrg2Cx7fa2QxSSyENZG1z3E9TWipPgFkKtOXa+jDYGWdpo60vod/NRUc/uJwNPBxUilLJXFktE1+3w3GXNbI45D+yszM8I3GgAJ63Oqrk2u2SZLZgLOxrJYWBseEAYo2D6E8KaV0PAmsQ5ALmAjtNqcM3OELD+q0Bz6cC4tHqK3CFFxUlhlsLJU2KUHhoo3Y/aM2S0BxrzT6NlByoK+lQ6Fp+YV5NdXRUjyl3SLNbnOaKR2isreD6gSt9oh37xWFyaXx5RYmhxq+E827eQBVhPqkCu8FZdO3CTrf2Pe9sQhqKIa2vx2l+eXH+CWFeenH9LX6a5xyTYRu8ngr4YmMJ7Xq59vL08lu21Sg0cIy1h/aSebYfacD3KtuQq6qzzzkZRsETd2KQ1d3hrB7a1PnB4Feyci52jJcoikVBVxyx3b5qC0jVjubef1Jc2k9jwAP7wqx1p9rrt8psNohHpOjdgr/5G9Jh9oBRnHqi0Xae11WxmvBmk5K7x52w4CamFxZ6p6Te7Mj1VtNur58ju+0TA0cG4Wf3khDGeBNewFVzyOXpS1PiOksdQP1o8xlvwl3gthyvzutVpsF2xnpSPEj6dQcSxhp1gN513qhV1y9w1aytf1Lxw9/5/2bfkZubmLvEhFHWg4/3bejH3EAu9dT5dNks7Y2MYwUaxoa0bmtFAPALuVqMMpdTyERF0iEREAREQBERAEREAWDbr2hh+llY3gSK+zqVBuWja59is0cUDyyecnpt9JsTKYyD1EktbXXMkaKD8kezDrcy1yvke0NoyPMkc87pue8V6WVBvOM6GhUZN42LqY1uXxG0vIu67b7gnyila4/ZrR3snNbEKhZ2y2WctNWSxO1B0IzBB6wQQeIOnUre2Rv0WuzB5pzjThkaOpw6wNxGf9FTTf1txezPS9o+y/wCngrq31QfiZe0N8R2OzS2iU9CNpcd5OjWDi5xAHErz1s5FPfd6sFpeXAl0kmZoyBhBMUY+q0ktblvrmVPv+oK9sNls1mBzmkMjvuQgZe29p9VYv/T3dgw2u0nUlsLeAaOcf44meyr298HlqPutk42t2TZaIi6FobOxtGYeiHBoyicNKdQPV2VBqy6L+dZZ2yMBq00ew1FW1o5hHUfgQr8KpPlWuvye286BSO0DHwEraCQd9Wu4lzlk1Nb+ePKPe9h6uLb0t28ZLb+PzxLlsNrbLEyRhqx7Q5p4OFQqB5br0529Oar0bNG1nryASPPgWD1VYfI/fPO2eSzuOcLgW/ckJNO5wd4hU7aXfpC9nEZi02rCP7t8uFp/w6K+M+qCZ5lum7DUSrfC/bw/Q9Bcnt2eTXZZI6UdzYe778vnHe9yka+WCgoNF9K0wt5eSE8rV1c9d7pAOnZ3CUfc9GQdmEl3qBQjkgvjm7aYiejO2nrxgub7sY8FdFogD2OY4Va4Frhva4UI8CvMlnlfYLbQ1x2aah/W5p9D7QH4lmujiSmj2vZtnaUWaZ+PHr/3BZvLxeWGCywA/SSOkdxbE2gB9aQH1VvuSC7uauuN1KOmc+U8QThafYY3xVY8r14eU3oGRnEGRRRsG98vnMu0SMHcr4uixCCzwwt9GJjGDsY0N+SvW7PLmumtL6mWiIpFAXBWDbr3iiOFxJedGMaXO8G6dpWIL6kd6Flm7XmJnuLyfcqpXVx5ZLpZT9mHkV/lujW2rLhHOajuDZR4KR7At8vvq3W85xxHm4SdMxgaW/u2k/veKiXLC2T9JRyFgZzsQa5oeHnFGSKmmho9gCsDk5hfYbBDHzBc+QmR3TjbIXP0aWPoataGg55UVStrjvnZm22TlWn44wWIi0h2hDfpYZ4x1uLA9o74i5bGw3jFMCYntfTWhzHBw1Her42QlwzC4tGUiIpnAiIgCIiAIiIAiIgPOXLnbudvcx1ygijZTc59ZD7nt8FZ/IlYwy6InAUMskrzxo8xj3RhUzylzY74tzv2gb7EbGf5V6A5N4sN02EfsWH2hi+agvmNE49Na8yPcrdz+aba2ekwhklOuNxOFx+6407H8FFOTa++YtzWuNGT+bduxH6M9uLL1lct6WFs8MkL/QkY5juxwpUceteZLQ18Mz43GkkT3MJHU+NxFR3iqy3w6ZqxH0HsnUq7Sz0ln2+/8MkvLza8d5xR9UUDfake8n3BqsbkVsfN3RE7rlfLIf8AELB7mBUhtxe3ldvln+02HLcWwRhw9vEvQ/J3Bguqwj9gx3e9uL5rTF5eTwroOFai+ckjUJ5Xrr567ZHgdKAiYfdb0X/gc4+qFNl02uztkjexwq17XNcN7XAgjwKnJZWDPVY65qa8Geb9kNovI5ZJM6OhlYabzGSz8YaO8rs5H7Dzl7WbdEHyH1Yy0fic1RO2Quhllgf6Ub3RntjcQfgrP5ALLW1WuT7ETGf4ryf/AMlnqi1setrrY2e+ucYLuAXKLglaTxjlee+WmwcxevOD0bRG1/DGzzbh4NafWV52m+omEtBL3D6sbXPIO44RQd6qrl4jM9ls8whkZzUhaXvwAYZgMqBxPpMbqFTOyD93O5o08pVzUiGbAWU2m9bIHVd5wSEnPowtxgHh0GjwXpgLz3yIROFsmmDcYiiw0xBtHSuFDU8GuHert/TZb9JBM3eQGPb21Y4mncoq6uOze53UJuRuFw/QrGsVvjmFY3B2/qI7Qcwskq7Ka2M5Stg2+lbarQ50QpiwktBcHYKgVGrTxGXCtSZLByiRSUbTC45UBrUnTM0w9udNxVYWSXFabUB/5HGo0zJ04La3aCJ2E0OfWD1kFeTOuHODe602bjlMvSbm4XWaE4hj8+52N0QcBXm8R6LjT0hmKZLZbHbXwNscLLS+QStaGuAJHo5A1qKlafbGI4WHAwdhP+lRGOM19FvifyXYwU60mcnHHulwnb2ClImPcf1sh45lZuzrjPaDOQGdHCGtyBzr0s+kdxoKVKqy72vqKEeBPxIVl7FxnG3ESSAdaE5jgKNHYO9QjWo2RS+odaVbZNgiBF7RgCIiAIiIAiIgCIiA8n7ZyYryt7v/AJE34ZHD5L0zshHhu+xDdZ4f/U1eYNp3Vt1t42i0f+569TbPtpZLMN0MQ/8Araq4cs2ajaETPK8/ctN3eT3lzoHQtDA/94zoP9wYfWXoJVjy+3Vzl3MnA6VnkaSevm5eg4e1zZ7l2ccohpbnVYpFESuqXHtXrTZ6HBZLMz7MMTfCNoXkcHo93yXsSzswsaNwA8BRRrLdY84fqdqxrXbY4/pHtbuqQCewalYG1N6izWcvLgzEQxrjoHv9Gu6pyrx6tVrrJaoaVjc3GR6TyOcJ39Kgd1aGip1Gq7J4SMsYZWWUXytWdrb3mfHXBM1koOFzekWhjqVAr0mk14qe8hc3NWS0yOZI7HKG1YwuyjYN2eryuvlY8kZ5LPai6eQCRscLCGNeKtJ52RpJa0E/V3ld3JdtOLRBKH8zZxE/oxxHmmBhbXJoBxZg1JOdc1S9RLo7SKNL3rwWXDfkLjhx4XbpGuYfxgLX7fXv5JYZZcLnCrWHDqBI4MLh2Vr1do1Wute0dlkJibI2V5ywkZA03UqsDlCiDrhkBLjg5oYhm4lkrG9LDpXOu6q7VqXbmEljYq7JrD8zKuTbGyljQKMy6tB2g5g+KwNvr0hlu6fG10regREw0D3NkaR0sOMZjOgGWhzqoDZoKxtPRkFBTEM6U+0NfBSC7IaWd3RPX6D3/DJY3XGDyvqaI0ps1PJXtI7yqVk55iEx9CNjA2NhDuoFpzIOZNSeslWRbtuLHAM5S74/n4BVbLDmcj3ucfmtLe7QHablZZXGcsnezUnuXns7eTZ5hK0U5wYQ0DKjcRxHKpJrSppoApW51ASdKKvOTxwwWehoDi1rV1GGp7BvOXbUKeXjJhhldWlGONdaUaTWnWtWi7t+pRqoKNmEecLrgBmmcKirnULdxNaUP5LdWFrhK3Npz6wR40PyWmucGrjSlTq3MdmQNfDvW9u6Ssjc69gqfwmvuVEs4NeFkztqC+jRQdzj/pUYia7cPE/6VJtpJ64cjpuePcWrSQuHH2Xfko15UTk/mM+7mOqNe6vzIVkbGxODhXIBp6I7hUmg8FBLuJyo1x7g3xxZ+5WDsc4lz6n0WgUbm0EnQuPpOy4UHvQ3tj6i3apkrCIEXrnlhERAEREARFwSgMa8rxis8bpJntYxurnadg3ngFA7z5UG1pZocX68pLR2hgFT3kFdHK3aY5mwRVcC15dUZ54SB0frdemfvUAhuxwp5yM+LT4EFZbrXF4RoqqUllkPt5Ms00jqDHJI4k9FoLnkmhPbpqrfuraK2c3HhtJLcLaDm4C2gApowGneq6vbZR4kLjMw1NQKF3XpnTwWdYLyljDI8YwtoMVADT5Kmc21mDNj6XtJFxXBta484LVhGEAiRgOZJ9DBnV9M8vBdW1NvfbLJaIGQgMljczFI7pVI6JDANQaHM9SilovXC+znBRhY7A4igLm0xmnEOHS4HWuW4s99xupiYa1ypQ94JoqJam9LAVFOclH3Lc8tocAxhwtpzj3UaxgqK43uo1vYTVenIzadRM08HRih72kUXnnaizW2aV4lyjD3GOOrAxrSTSjGZVodddaqaR8qTmMZGI6yUDXOJFKgAEimunWOtWWux4dbI2LqwiV8pdrx3bOJ2gPidBI0tPRNZg0UroSMYooXZ6EAtLhwa4j8OikN9vNru2Z5dh826V1NXOiGPPh0afloYvYnkxt6LXCnVl+E5DxVaslZHMuRGvs30m5vGzB8DXOq8jrcIjTfmRVRO3x4WmgIHbQeDVK5JwLPTAR3s+TlD70mFDRvw+VUqzwTng7th5CLYA0a7t2mv9Fa21llDrktIDi2nTqDSuB7XZcDQqotjrVhtja5VP8AParb2lgD7lt4JrQF5rvjwPz8ApVr4z9Dl29cX5ld2BpwA0DuI6Lu8aHxUhu0kQuyI11od+6u9Ra6gWsGF+W54qOwO/Oqkt2Pfzbj0SM9HV/yhV2InDk0toBqdPf8FHr5Jxa7tApDaXGp6vBRu+JgXa100P5BWRRHbJb/ACdto2ChJyNes0wnNx6hU5Dj4Tu8nhsMpNKBjya6ZNOqgfJzJRkAZk3pV3k4Sflpw6tDOr1LfJ5sfoc2/FXTDhNfcrtF3cvVmbWd6ed9nqU0p/VSW7gDIK0PaAVFdnqHQmvBSm7mnGOk0/eGfuI+CzTNa5Ob+aMQAqPVoPgtZEOLu5v/ABWxvmpcOjGewkf5Fr42HrbEOJdX4tCQ4Iy+Y2Nkw1ocTzuc6gPaxmZ9lWVsawhsmgFGUaBSg6Wg6vj8FXVgl0AfluiZ7i4ktb30VkbGE4JMqCoI6zm3rJzcePhvMqO/RG/uWSJEReseYEREAREQBcOSq+SgI7tFsnBaxR44jeDvB6lEpeTbD6NpmaN1Qf4gVaDSuSFGUU+Tqk1wVZbNgW5F88r+0tH8IC+LJsnGw1jixEfWcakd5Vi3rZsWE9oWPdtkAc4HQj3j+pXFBLZE221kqfb21ljrPiyw4m109IN0rl9XQ5LV2W8G1Gnsn3kK2drdmI5odKnENRwI+ar+XYBlcsTfukgeCpsoUuCyFzRor9tDCdBp9k/NReVrS4HTPhvVgWvYRmVXPPa4rHbsxHFmG57+tchThYySldlmXYMUthlY7ox8zKBUZlxicG0b20Oe7w0FzupG3CSMtD/IPiVLGQOdCWhtcnCnVSmdeCruwW6jQKkEahUurCwi3tMvLJmLQ7mTqfD81Er4mNDl7x8lsIry6Bz9x/NR+3Wqtc/cVGuGGdsnsdmy8+G1MPEaa6jerxvBwdc14AH+xl0OnmqinbvOuaoO6XhszT17uvwCt+7p8Vz3oH0BdC8jFnrE4VdTqy7lNVvteryIysTrx45IHs/azgGRI3t+Y18KqS2O0xljsQHrtp/EFCdn5qNGme8/A9aldjtlGnX3buBVNsdy2uRgWqSKpwhndh+Sjl7z1Onx+a3lttYzUWt09X0CshEg5YZd/JkSY4SNBirx6JyHDTPgFPb6hx2adgNC6KRoO6rCKquOTK0f9u37/Xp0HeJoNN1TuVjX5/2tozp5qTPSnQOdepT0ndy9WQ1fer0PNVxEChd0eIrT/j8FM7qJLgWuBHGh8KUUDuCcg7+zXPhqpjdzmOdWgrvpmO8ZhU2oug9zOvVtXaNPcViwwmuQaP57lzbYwHeke98nzculkY+375D8HqpcE3ybuxRdIYjXPID/AHrn2Kxtk3AwupnR57NBoevt31VZXdEK/WO+tGN76AEjtqrO2TzgJpq406gQAAKDqG7xVmm777Fep7r7m6REXqnmhERAEREB8gIAvpEBwAuURAdczatKwmCjgVsVjPjQkmd0sYcKFaue6T1Ed+S2rDkvpCJErxsmE4TrwXRdlxNnLsTi0NpkAKkGvWdNNykNus+Ik/zpRfF2xYJO0U+a4T8Dvst0RRswsbQHUnMntKpC8tmmlzhhGRIr2Her+UKt12jG+gyxO+JRoiio37LGho5w7z81rn7KEalx7SVb77t4LBnu3go4O5K1sV0824UbTuU0u6RzbPahvj0OlMLxUrJN29IZKQXddAdFaWkZuiPhhcKe9cfzIl/aUJdtooMqjeKVFeLeruW7sl4ihFW9xLT4LvtOz4OeGh3jJYTrlkHouPeAfyVcqsk424Ou02wZ5+9al7mudWtezP4LKlueeure4BcxXS6vTJPDQe5dVeA7MlkcmNqHlEApkC+vsHX3K0tq7QBYLWQRlBLmdPozqqj2L6EsQbkOlXjRpyHD/ZSzaq8T5FaRU/RSfwFKoKMWkLJuU02UpcbqE1y7VMrA4GlfkfjVQi7LRQgHLduPYfkpLYZRu8DRZrYl9bN1aAa5O935ELhmL7Z7gPnVa+Sc1+uPZP5rjn3fZkd3sb8wVV0lvUb+wtGJpNSajN5qK9VGjKvcCrW2Xp5OCM6udXtDiM+OWnUqSsNqIeAMLTuYccpH3jkztNe0K59iIy2ww1ABOI0bWgq92VTme3r1Vmmj8XPkQ1D+EvU3qIi9E88IiIAiIgCIiAIiIAvhzV9ogPhi+1xRcoDqcyq6BHQgrLovktQ7k+1rbRZ+ke34rYhfD2IcNO+y8Fiy2Lgt6Y18OhXDpHfIBXRbm7bLhc4nUtpwA3LuFnzWZHHRRxudzsVxLdA3LFfdA3KcyWTM9qx32JSwcIHJc43LElubgrAfYOCx33fwQGj2fufzsWWmL+F3807VtdqLjrZZwB/Zv+C3t1WQNLDSlCe80K2d5MrDIN7HDxBUYcEp8nlu0bOyMJwafZIqF8wxyxnNkg+70h4GpVxSXKD1LodcQ3I4phSaKr8sO9w7WvB+IXdES/qc71Xn4khWZ+g2/ZXbHcjR1KvsUT7VkV2cueR721HNt7q9wGQV2XHGG2eNo0AoOypURu66c+Hh4nqCm1ibSNg0o0cOrcpQgovY5ObktzvREVpUEREAREQBERAEREAREQBERAEREAREQHFFwWr6RAcALlEQHQ6NfBhWVRcUQGG6BdZs6z8K4wIDqijpT3LsnFWu7CvoBcuGS4kdbNGbIvg2MLb80uDEgNMbGgsi25hTmkBi2Kz0qf5/3W0YMguuJlAu4LiQbCIikcCIiAIiIAiIgCIiAIiIAiIgCIiAIiIAiIgCIiAIiIAiIgCIiA+VwURAcIuEQH0epfaIgCIiAIiIAiIg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4102" name="AutoShape 6" descr="data:image/jpeg;base64,/9j/4AAQSkZJRgABAQAAAQABAAD/2wCEAAkGBxQTEhUUExIWFhQUGBYXFRgYFxUYFxYaGBYWFxcVFxcYHCggGxwnHxQVIjEhJSkrLy4uFx8zODMsNygtLisBCgoKDg0OGxAQGywkHyYsNy8sLSwsLCwsLDQsLSwsLy0sLCwsLCwsLCwsLCwsLCwsLCwsLCwsLCwsLCwsLCwsLP/AABEIAMEA4AMBIgACEQEDEQH/xAAbAAEAAgMBAQAAAAAAAAAAAAAABQYDBAcCAf/EAEEQAAEDAQUFBQYDBgQHAAAAAAEAAhEDBAUSITEGIkFRYRMycYGRBxShscHRI0JSM2JywuHwJIKSohZTY5Oy4vH/xAAaAQEAAwEBAQAAAAAAAAAAAAAAAwQFAgEG/8QAMREAAgIBAgMHAgQHAAAAAAAAAAECAxEEMRIhQRMyM1FxgfAiYRQkkbEFIzRCocHR/9oADAMBAAIRAxEAPwDuKIiAIiIAiIgCIiAIiIAiIgCIiAIiIAiIgCIiAIiIAiIgCIsdortY0ue4NaNSTATYGRFgsdpFRoe3uuzE8RzWdeRkpLKDWAiIvQEREAREQBERAEREAREQBERAEREAREQBERAEREARYbVaWU2l73BrRqSqLf8Atk58soS1uhf+Y+HIfFQ23wrXM7hW57Flv3aWlZ5HfqfpB0/iPBc8va96todNR2X5WjujwH1WiTOZ1WewUsVVjf1OaPisq7UTt9PIuQqjA63dlLBSY3k1o9AFtLzTGQXpa9SxBL7FFvLCIikPAiIgCIiAIiIAiIgCIiAIiIAiIgCIiAIiIAiIgK1tJsy60HG2s6Rox2bB4Rp8VRb0umrZyBVbE90gggxyXWrTXaxpe4w1oklcov29XWiqXnJujBybw81m62FcefVluiUny6EcpXZelitVPoZ9AVsnZer7sK4EnUsjPBwcOvRZtg6M2mf0sJ9SAqXZyTSa3JpSXC8HSAF9RFvmcEREAREQBERAEREAREQBERAEREAREQBERAERUvbTaSJoUTnpUcOH7o681HbbGuPEzqEHJ4RtXjttSpvcxrHPw5YgRhJ4wtJ23/Kh6v8A/VVa6bpq2hxbTboJJOTR581LjYi0/wDT/wBR+yzVbqJ84lrs6o8mYr/2pfaWBmDA2ZIDpxcpyGSbIXL29XE4fhszP7x4NWUbFV+L6Q/zH7K93RZGUaTabCN0ZmRJPEle10TnZmw8nZGMcQN0BRthuVlKtUqsy7QCW8AQSSR4yMlJotOUIyxlbFVNoIiLo8CIiAIiIAiIgCIiAIiIAiIgCIiAJKKqbcX72TOxpn8R43j+lv3K4ssVceJnUYuTwiVO0llkjt2ZZawsjb+sx0tFL/uM+65LSoud3WudGsAmPRfXWd41Y4eLSsz8ZaWvw8fMv+1O1LWMwUHtc935gQQ0c5HFUq6rufaKgYzMnNx5DiSsFisb6r202CXOMf1K6pcFzss1MNGbj33cSfskYz1M/q2R63GqOFuZ7ou1lnphjBpqeLjxJWPaK1OpWatUZ3mMc5uU5gclIqJ2qq4bJWOXcdkeOS0LEoVNLyKsXmSyUmltu8AY6IJgSRLeHWVuWPbMPE9jx4vn6KjOqFoALHGABIgzA6Lbue0OIAwP1/SVi5aRf7OJ1a4rwNWZAaImFMKs7HNkEmRlxjj4eCsy1dE26uZSuSUsIIiK2RBERAEREAREQBERAEREARFEbUXp7vQc4Hfdus8Tx8tVzKSim2epZeESbq7QYLhPivYcDoVxyjetZulV3mZ+a36O1FYa4XeRafUGPgs9a955xLL03kzol+3q2zUi92ujB+p3ALlFWo+tVJMuqVHepPBZr1vV9dwLyYb3RMxzVu2FuHCO3qDePcB4D9XiVHZZLUTUVsdxiqo5e5ObNXMLNSA/O7N568vALevS2CjSdUIJDczAkxOZhbShdsgfcrRhgnszqJCvyiq6mo9EVU+KfM1WbQ2Z2YrNDuoLfiAFlZflENLjXEASS0lwjwgrlVCgcY3W5DgSOHIqXswLaNQkaNdxlZDvmupc7CLOnXPetO0Mx03Ym84In1UV7QjFiqaRLJkxliH9wsfs6pxY6fUSfOSvvtEJ9zIEbz6YkwY3tYPgtDjctK3LyK6ildheZzNwnTlwM/NSdyAACevJaFCicRybkDoCFN7OUIzyGWuayZPkXi7bJOBpuieHCFPKI2cpgMOc559FLra0Xgr51M+7vsIiK0RBERAEREAREQBERAEXl9QDUgeK8Cu3muJWRjuz3BlXL9tL17auWtO5S3W9T+Y/TyV22nvXsqDsJ337rek6nyC57dN2mrVa3gTLj04rP1l6aUIss6eH9zLBspsxTq0sdZpOPNuZBAGhyPFb1q2DonuVHt8YcPoVaLLRDWgARA/sLzeDiKVQjUNcR5AqavTQjX9Sy9zh2ycuTKVZdjMNUF9RrqYMmGukxwPD4q6UrSyIEwOh+ioV2bWVnANeGuBAkwQT4xl8FLPvxzabnNY0ENJ4nQKjDUqt5il/kllVOW5bmuB0K0r+j3etOmB3yWlsheD69nbUqRjcCTAganQLJtdWLbHWIMHDHqQPqtHteOhz+zK6g1Yo/c5bYe+NRI+nUKwNoTTeJdm08By8FD2Fjg+SRl4/RTlSsG0nk6Bp58lhTZpIl/Zo4myidAS0eRK2PaGB7p3cR7SnHQzqfKfVfPZ1Rw2NhnvS7wxEmF79oFcNskHV1SmBHPED9CtaPLSP3/cpPx/c53Yn7xy+P0crHcNIfp/8SoOzkAmHxnxJhWK7Cct8eRWTJlwuV0shq3lp3Y0huZmVuLe0ngxM2zvMIiKycBERAEXwrziXmQe0XguUFtDfbqRDKUY9XSJAHLxUdtsa48TOowcnhE/KxWq1NptL3mGjMlU5u0lfiGH/ACuH8y1LxvF9aMUADgNJ5qi/4isckTrTvPM1b+vF9pqSZDB3G8up6rRZRI4n1KsNyXR2hxOG4PirUGACIEDTJQ1aed+ZyeCWVkYfSkc4LZ1cT4mfmrXsjd0b5GR48+QHzW5VtVIucw4AW5EEAaiRnHVZm2huUPZA5PP3UUVCuzLecHkptxwkTK17wfhpVDya4/AqPsN8Un1DTZVD3NjEMzh8/wCqy7RPIstYtMEU3Eei1VerK5SXT/hW4GpJM5bZKLhBDiMpzE6qXE9m6XgjCZhvToVH06b2hoD8QAETgJ9TCkK9ZwoPJbo08W8uhWDJ5NJFg9mdOLI0kkkl0TwGIxkt7bqfc3hv5nU25iRm9qxez6k0WOnBkkST4yY8AvW3lQizABpOKpTGX8WL+Va0eWkfoyk+d/uUdrKgP7Np8D9HLatz3Cz1CaYG6dS36LAarMXee31+oJXu+a7fdqm+45ARlzHQLILqLzsXTw2OiP3G/EStP2hPaKFPFH7anEieDvpKktlqOCy0QdQxk+OEKF2+qb1mZiiXudHPC2B5bxWvN40ft/spR53+5XGUGk5fOR8VOXdSiMx/fooekxs8Pl8lPXcQI3h/fisdlzoWe7+7x8xHoOS2lgsgGERPms6+j06xVH0MyW7CIimOQvhQlYKtpAXmQZHvWB9RYalpWE1Oq8Oj7bbf2bC4+Q5ngqbVeXOLjmSZK3L2tnaOy7rch9Svt1WTG6T3R/cLHvm9RbwR2+cy5CKrjlmew3ICwvqOcAcwBAgczIWVtyNGcuIHDKT6Qt+8qfa0KtKYxsc3lEtI4Kptt1RobgrPAgQDnHTRNVXGrhSR5W5Ty8l0s7yGjCBhGgghexaAfLXp0XO79vGuaLorO0zg4cuOimdirbjoHofmFJpL5ynhvkc2VcMcmjfDHe8V3ANILmcXNPcGuoPmtey1Xzm31c2PgJUheeVWsAYJwP4cW4f5FGMe7p/s+6pXeJJfcsw7qN7Y2tNqtHOW8PH4K2Xs8OoVWu0LHA+hVE2YtBbbKrS6cWE5ekaAcVdbY8dm+f0u+RV/R+HJfNivf30ykUg0tYWmJaMg7TLSHTC269L8GpDj3Trh5dAFpUK7HU2S3PCNWzw5hbWFvZuyaN0/ljh1WWW+pbvZ9VxWOnyDQPQkFNvmk0KYBI/GZMDxifMLR9nFoiyMz/UB5OctnbuX0aQa4gdq2YE6AkT5hayf5R/OpSx/P9yqmzuxd93qSPSFg2hpn3Z0ue7TLJoGepJHwBW42ZzAPqsG0TR7uRhkktHGBnrByWSt0XEdB2WH+Gp+AnMk6DXqoDb6oe1szQ0HKoTOGSIAgT1IPkrLcTQKDGgzhAb6ZKqe0T9tZ+7GGr3gYObPzDula1q/Jr0RSr8b9SKs4bOhH+ofA5KyXZT0jJU+zkzIBj92qwj/AHZq0XQ7TESPF7f5c1kMty2LfZhujOfFZVjs8YRGiyL6WruL0Mx7hERSHgK0bZZuIW8i8wCAJWOs3E0tmJU1WsTXcIPRVS+7RUs9RgLZY4xj4Dli5KK3lB+hJDmzVddj5jIDg46KVstHA0NGg4zM9VB1dpXgxDD4j7KKvnaC0OZuVAwccDRJH8R08lh1TlB5iXZRcty4VK+olVAu3WjMZcY+eY9FC3VtG/eDwcIyBdMkc1KiyhrGxu5DJpMehkK1rctQb+bHFGMsx3gPwn735TyW/sJVigfEfJR1tb+G7MzB5LX2cvNtNmFxgu0Hgo9H4i+dDu7uE5eT3Gu8howhrGyciTmZkZxDo8lrsLv0j1kfESlW1Yqm6AZYJzzyJiPUrE1jZ7p9T91DqFi2XqdV91GC7M7cd7QCfnA9FcbXaIpvP7rvkVRqf4dsBZAxAE+OWcnUqy2y0TTeJ1a75FXdG/okQ395EXZ8LqbJaDujUDksz2MDHQwd08By6rUa7dZMjIaiYy56LLXANJ8EndPT5BZnQtdSb2PfFkpCc94+rjAWTam0g0A13GpTjhni6KK2Vrf4do5LNtBUJpsAI/aM1jmcs1qr+lfv+5Ufje5q7wOTp8T/AEWO/nONmfOHKDqTGfAAar0HQcwR4YvpksG0NcCzOGeZHP4ysrqi0jpWzLCLNSnXA3y3Rkq/t/jNSzhpaB+IYPHICMvH4KwXDWHYsE54R55aqs7dw600Gzm1lR3qWha1vLSL0RTr8b9SDZZ2E71Fnju//VYbqo0wRDQP4QJ9QJ9FBUg4HUec/ZWS5wSRJEdJ+yyGW5bFosg3BAhZl5pjIL0vpq1iCX2Mt7hERdngREQBYbRZmvEOAI6rMiAhKuy9ncZNJvll8l6pbOUG6Um+k/NTKLjs474OuJlWv3ZalXYWlgBOhGRHmFXLRs3aBABDgMszn8V0stXzAFFZRGzvHUbXHY5tZ9nrRxY3zP2C0bd7PXOd2uOHgbo/KF1fAvLqcrmvTQreUjqVzlyZxa7aNWk6rTq7j2xhmC17SNQT1C2KdR8xLfQ/ddTtd0sqd5oPiFH/APCVnn9mPKQq12jc5OSe5LC9RWGc0vSzuDjVBkhsBo1J4QFp2O9qhAZUBDn7scZOS7FQuCizu02jyUTtBshTrgGIe0gtcMiCDIUtVDrg1nc4nbxyTKjUGGG4hkAM4+q82gns3ZjQ8ApC27PWmdA4eR+a9WW5LR/yh5lo+UrM/DWrlgtq2O+SDuq3NpsY0mCROa27faC8UwyCcYJ8ADkpC0bCuqb7iGviG4Zho+qhrDYatCu9lYZQDTdqCRIPnmtCyLjpmn5FeMk7cmz7wZ3mfA/1Cw39V/AgCMTmiY+qzOqSeHkfuvN4WDtWQO8CDmfposlbotosLLxIIwnKGx4QIUTett7W1SXwW0gADpm4zrrwVeZez2udiacAJDTwIGUz5KSsFTtsVTIsjCZEiQf6rT1Kxp0vQq1eIyTs5fPCPE/KFZ7lYTrp0Kp9lo08WQHk93yJVrulo0mByBJJ6LL6lifdZbG6L6vjV9X062MsIiL0BERAEREAREQBERAEREAREQBfIX1EB5wBfcK+ovMIHwtWlbbsp1RD2gjqFvIjime5Kw/YyjwBH+Y/VZKeyNEa4j0JMemisaKPsYZzhHXaS8yDtOzdJzMBY0iIiFTW7J17IXijL6TnFwbMls8IMZeBXTkheW0xsjwsRscXlHK6dCqHb1L/AGmfi1WW6XvA3KRLuGRa3zJAyVuwhIVVfw6Gc5ZK9S2sYNe76TmsaHmXAZlbKItBFc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C114AD-7D0C-4864-BC1B-D30113EF4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97" y="2636912"/>
            <a:ext cx="3112815" cy="20714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fr-CA" dirty="0">
                <a:latin typeface="Arial Rounded MT Bold" panose="020F0704030504030204" pitchFamily="34" charset="0"/>
              </a:rPr>
              <a:t>Marché boursier</a:t>
            </a:r>
            <a:endParaRPr lang="en-CA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2556932"/>
            <a:ext cx="4692650" cy="33189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CA" sz="1800" b="1" dirty="0">
                <a:latin typeface="Arial Rounded MT Bold" panose="020F0704030504030204" pitchFamily="34" charset="0"/>
              </a:rPr>
              <a:t>Investissements dans des compagnies afin de se faire du profit</a:t>
            </a:r>
          </a:p>
          <a:p>
            <a:pPr lvl="1">
              <a:lnSpc>
                <a:spcPct val="90000"/>
              </a:lnSpc>
            </a:pPr>
            <a:r>
              <a:rPr lang="fr-CA" sz="1800" dirty="0">
                <a:latin typeface="Arial Rounded MT Bold" panose="020F0704030504030204" pitchFamily="34" charset="0"/>
              </a:rPr>
              <a:t>Les gens achètent des « stocks » dans une compagnie quelconque. </a:t>
            </a:r>
          </a:p>
          <a:p>
            <a:pPr lvl="1">
              <a:lnSpc>
                <a:spcPct val="90000"/>
              </a:lnSpc>
            </a:pPr>
            <a:r>
              <a:rPr lang="fr-CA" sz="1800" dirty="0">
                <a:latin typeface="Arial Rounded MT Bold" panose="020F0704030504030204" pitchFamily="34" charset="0"/>
              </a:rPr>
              <a:t>Lorsque la compagnie est en bon état financier ($$$), les gens qui ont investi dans celle-ci se voient faire du profit ($$$).</a:t>
            </a:r>
          </a:p>
          <a:p>
            <a:pPr lvl="1">
              <a:lnSpc>
                <a:spcPct val="90000"/>
              </a:lnSpc>
            </a:pPr>
            <a:r>
              <a:rPr lang="fr-CA" sz="1800" dirty="0">
                <a:latin typeface="Arial Rounded MT Bold" panose="020F0704030504030204" pitchFamily="34" charset="0"/>
              </a:rPr>
              <a:t>Lorsque l’état financier de la compagnie est moins stable, le profit chute (ainsi que la valeur des investissements).</a:t>
            </a:r>
            <a:endParaRPr lang="en-CA" sz="1800" dirty="0">
              <a:latin typeface="Arial Rounded MT Bold" panose="020F07040305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76A753-70A3-4570-82BD-6D2AEBFBB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893293"/>
            <a:ext cx="2681813" cy="2646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291690-48DE-47A6-9715-7B8C5B3D0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405" r="11594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Marché boursier… suite</a:t>
            </a:r>
            <a:endParaRPr lang="en-CA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2421466"/>
            <a:ext cx="6858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F"/>
                </a:solidFill>
                <a:latin typeface="Arial Rounded MT Bold" panose="020F0704030504030204" pitchFamily="34" charset="0"/>
              </a:rPr>
              <a:t>Facile d’investir (banque empruntait $$$ aux gens pour acheter des actions).</a:t>
            </a:r>
          </a:p>
          <a:p>
            <a:r>
              <a:rPr lang="fr-CA" dirty="0">
                <a:solidFill>
                  <a:srgbClr val="FFFFFF"/>
                </a:solidFill>
                <a:latin typeface="Arial Rounded MT Bold" panose="020F0704030504030204" pitchFamily="34" charset="0"/>
              </a:rPr>
              <a:t>Plus on investissait, plus la valeur des actions augmentait, plus de profit était réalisé.</a:t>
            </a:r>
          </a:p>
          <a:p>
            <a:r>
              <a:rPr lang="fr-CA" dirty="0">
                <a:solidFill>
                  <a:srgbClr val="FFFFFF"/>
                </a:solidFill>
                <a:latin typeface="Arial Rounded MT Bold" panose="020F0704030504030204" pitchFamily="34" charset="0"/>
              </a:rPr>
              <a:t>Les investisseurs vendaient leurs actions pour se faire du profit aussi.</a:t>
            </a:r>
          </a:p>
          <a:p>
            <a:pPr>
              <a:buNone/>
            </a:pPr>
            <a:endParaRPr lang="fr-CA" dirty="0">
              <a:solidFill>
                <a:srgbClr val="FFFFFF"/>
              </a:solidFill>
              <a:latin typeface="Baskerville Old Face" pitchFamily="18" charset="0"/>
            </a:endParaRPr>
          </a:p>
          <a:p>
            <a:endParaRPr lang="en-CA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id="{3FEEE78B-6EC9-4EE6-B42A-C56FE0583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989D3D0-25DB-4F46-A08D-5FA66FBFD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2F2E3AD-002C-47F6-A7F8-7D07CE2BA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F26D44A-571B-4B37-B312-F1EB96D07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912A71A-A72B-4A6F-92A9-2B170CE42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029" name="Straight Connector 76">
            <a:extLst>
              <a:ext uri="{FF2B5EF4-FFF2-40B4-BE49-F238E27FC236}">
                <a16:creationId xmlns:a16="http://schemas.microsoft.com/office/drawing/2014/main" id="{A82A5FDC-0CB0-426A-A974-5B7A646F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30" name="Rectangle 78">
            <a:extLst>
              <a:ext uri="{FF2B5EF4-FFF2-40B4-BE49-F238E27FC236}">
                <a16:creationId xmlns:a16="http://schemas.microsoft.com/office/drawing/2014/main" id="{C10CC07B-CA4C-49F7-A1FF-F96DA96FF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1" name="Group 80">
            <a:extLst>
              <a:ext uri="{FF2B5EF4-FFF2-40B4-BE49-F238E27FC236}">
                <a16:creationId xmlns:a16="http://schemas.microsoft.com/office/drawing/2014/main" id="{60BFC893-4B6A-49DA-9D35-814AA290F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9172471" cy="6856214"/>
            <a:chOff x="-15736" y="0"/>
            <a:chExt cx="12229962" cy="685621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7CB0CB7-8936-4E39-95D5-BD8089D2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CE6B77F-724B-480C-935D-C0719D508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7CF864C1-2CA0-4240-AFD7-FEC8A1822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993CC9D-D4D1-48BB-84CE-02F08789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64" y="4404852"/>
            <a:ext cx="7492258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JOIE DE VIVRE</a:t>
            </a:r>
          </a:p>
        </p:txBody>
      </p:sp>
      <p:sp>
        <p:nvSpPr>
          <p:cNvPr id="1032" name="Rectangle 86">
            <a:extLst>
              <a:ext uri="{FF2B5EF4-FFF2-40B4-BE49-F238E27FC236}">
                <a16:creationId xmlns:a16="http://schemas.microsoft.com/office/drawing/2014/main" id="{7D0E6809-DFB9-49E1-96CD-62D9E900E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8314" y="1092200"/>
            <a:ext cx="6722076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870562-B1AB-4E16-809A-80D20633ADE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7"/>
          <a:stretch>
            <a:fillRect/>
          </a:stretch>
        </p:blipFill>
        <p:spPr>
          <a:xfrm>
            <a:off x="1343940" y="1257341"/>
            <a:ext cx="2050489" cy="27980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79D7CBA-078F-4523-AC80-868FD46D03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6749" y="1956357"/>
            <a:ext cx="2105312" cy="1400032"/>
          </a:xfrm>
          <a:prstGeom prst="rect">
            <a:avLst/>
          </a:prstGeom>
        </p:spPr>
      </p:pic>
      <p:pic>
        <p:nvPicPr>
          <p:cNvPr id="1026" name="Picture 2" descr="http://www.kingsacademy.com/mhodges/03_The-World-since-1900/04_The-Roaring-20s/pictures/LFE-094-5_the-Charleston_1926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720910" y="1850880"/>
            <a:ext cx="2085418" cy="1610985"/>
          </a:xfrm>
          <a:prstGeom prst="rect">
            <a:avLst/>
          </a:prstGeom>
          <a:noFill/>
        </p:spPr>
      </p:pic>
      <p:cxnSp>
        <p:nvCxnSpPr>
          <p:cNvPr id="1033" name="Straight Connector 88">
            <a:extLst>
              <a:ext uri="{FF2B5EF4-FFF2-40B4-BE49-F238E27FC236}">
                <a16:creationId xmlns:a16="http://schemas.microsoft.com/office/drawing/2014/main" id="{5714A049-40FE-4FF6-9176-06ADCD274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3060" y="5518838"/>
            <a:ext cx="5897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4F031D1F3EE48A6267A71044446A3" ma:contentTypeVersion="0" ma:contentTypeDescription="Crée un document." ma:contentTypeScope="" ma:versionID="7e1a3a7d71be1f56197369ea8d1298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e331b061e72866024fe28ebad680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F9B346-891E-4FDE-B8F8-02BA778CA3A4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FEB0C2-D34B-4805-B578-1858F197DA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88EE4F-E250-4560-9916-400D73ED21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178</Words>
  <Application>Microsoft Office PowerPoint</Application>
  <PresentationFormat>Affichage à l'écran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Baskerville Old Face</vt:lpstr>
      <vt:lpstr>Garamond</vt:lpstr>
      <vt:lpstr>Organique</vt:lpstr>
      <vt:lpstr>Les années folles</vt:lpstr>
      <vt:lpstr>Contexte historique</vt:lpstr>
      <vt:lpstr>Début des années 20…</vt:lpstr>
      <vt:lpstr>Boom économique</vt:lpstr>
      <vt:lpstr>Marché boursier</vt:lpstr>
      <vt:lpstr>Marché boursier… suite</vt:lpstr>
      <vt:lpstr>JOIE DE VIVRE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années folles</dc:title>
  <dc:creator>Christine Lagrandeur</dc:creator>
  <cp:lastModifiedBy>Christine Lagrandeur</cp:lastModifiedBy>
  <cp:revision>2</cp:revision>
  <dcterms:created xsi:type="dcterms:W3CDTF">2019-07-13T16:17:11Z</dcterms:created>
  <dcterms:modified xsi:type="dcterms:W3CDTF">2019-07-13T16:29:24Z</dcterms:modified>
</cp:coreProperties>
</file>