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66" r:id="rId4"/>
    <p:sldId id="259" r:id="rId5"/>
    <p:sldId id="258" r:id="rId6"/>
    <p:sldId id="267" r:id="rId7"/>
    <p:sldId id="268" r:id="rId8"/>
    <p:sldId id="260" r:id="rId9"/>
    <p:sldId id="261" r:id="rId10"/>
    <p:sldId id="262" r:id="rId11"/>
    <p:sldId id="263" r:id="rId12"/>
    <p:sldId id="264"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Modifiez le style des sous-titres du masque</a:t>
            </a:r>
            <a:endParaRPr kumimoji="0" lang="en-US"/>
          </a:p>
        </p:txBody>
      </p:sp>
      <p:sp>
        <p:nvSpPr>
          <p:cNvPr id="4" name="Espace réservé de la date 3"/>
          <p:cNvSpPr>
            <a:spLocks noGrp="1"/>
          </p:cNvSpPr>
          <p:nvPr>
            <p:ph type="dt" sz="half" idx="10"/>
          </p:nvPr>
        </p:nvSpPr>
        <p:spPr/>
        <p:txBody>
          <a:bodyPr/>
          <a:lstStyle/>
          <a:p>
            <a:fld id="{868C55DC-C3E9-46E2-82D6-E0DE9D8A95C5}" type="datetimeFigureOut">
              <a:rPr lang="fr-CA" smtClean="0"/>
              <a:t>2013-09-03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26DD7E-2EBF-4C23-B2A8-5E3A57BAB779}" type="slidenum">
              <a:rPr lang="fr-CA" smtClean="0"/>
              <a:t>‹N°›</a:t>
            </a:fld>
            <a:endParaRPr lang="fr-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8C55DC-C3E9-46E2-82D6-E0DE9D8A95C5}" type="datetimeFigureOut">
              <a:rPr lang="fr-CA" smtClean="0"/>
              <a:t>2013-09-03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8C55DC-C3E9-46E2-82D6-E0DE9D8A95C5}" type="datetimeFigureOut">
              <a:rPr lang="fr-CA" smtClean="0"/>
              <a:t>2013-09-03</a:t>
            </a:fld>
            <a:endParaRPr lang="fr-CA"/>
          </a:p>
        </p:txBody>
      </p:sp>
      <p:sp>
        <p:nvSpPr>
          <p:cNvPr id="5" name="Espace réservé du pied de page 4"/>
          <p:cNvSpPr>
            <a:spLocks noGrp="1"/>
          </p:cNvSpPr>
          <p:nvPr>
            <p:ph type="ftr" sz="quarter" idx="11"/>
          </p:nvPr>
        </p:nvSpPr>
        <p:spPr>
          <a:xfrm>
            <a:off x="2640597" y="6377459"/>
            <a:ext cx="3836404" cy="365125"/>
          </a:xfrm>
        </p:spPr>
        <p:txBody>
          <a:bodyPr/>
          <a:lstStyle/>
          <a:p>
            <a:endParaRPr lang="fr-CA"/>
          </a:p>
        </p:txBody>
      </p:sp>
      <p:sp>
        <p:nvSpPr>
          <p:cNvPr id="6" name="Espace réservé du numéro de diapositive 5"/>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8C55DC-C3E9-46E2-82D6-E0DE9D8A95C5}" type="datetimeFigureOut">
              <a:rPr lang="fr-CA" smtClean="0"/>
              <a:t>2013-09-03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868C55DC-C3E9-46E2-82D6-E0DE9D8A95C5}" type="datetimeFigureOut">
              <a:rPr lang="fr-CA" smtClean="0"/>
              <a:t>2013-09-03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26DD7E-2EBF-4C23-B2A8-5E3A57BAB779}"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68C55DC-C3E9-46E2-82D6-E0DE9D8A95C5}" type="datetimeFigureOut">
              <a:rPr lang="fr-CA" smtClean="0"/>
              <a:t>2013-09-03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68C55DC-C3E9-46E2-82D6-E0DE9D8A95C5}" type="datetimeFigureOut">
              <a:rPr lang="fr-CA" smtClean="0"/>
              <a:t>2013-09-03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868C55DC-C3E9-46E2-82D6-E0DE9D8A95C5}" type="datetimeFigureOut">
              <a:rPr lang="fr-CA" smtClean="0"/>
              <a:t>2013-09-03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8C55DC-C3E9-46E2-82D6-E0DE9D8A95C5}" type="datetimeFigureOut">
              <a:rPr lang="fr-CA" smtClean="0"/>
              <a:t>2013-09-03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B26DD7E-2EBF-4C23-B2A8-5E3A57BAB779}"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868C55DC-C3E9-46E2-82D6-E0DE9D8A95C5}" type="datetimeFigureOut">
              <a:rPr lang="fr-CA" smtClean="0"/>
              <a:t>2013-09-03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B26DD7E-2EBF-4C23-B2A8-5E3A57BAB779}" type="slidenum">
              <a:rPr lang="fr-CA" smtClean="0"/>
              <a:t>‹N°›</a:t>
            </a:fld>
            <a:endParaRPr lang="fr-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868C55DC-C3E9-46E2-82D6-E0DE9D8A95C5}" type="datetimeFigureOut">
              <a:rPr lang="fr-CA" smtClean="0"/>
              <a:t>2013-09-03</a:t>
            </a:fld>
            <a:endParaRPr lang="fr-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CA"/>
          </a:p>
        </p:txBody>
      </p:sp>
      <p:sp>
        <p:nvSpPr>
          <p:cNvPr id="7" name="Espace réservé du numéro de diapositive 6"/>
          <p:cNvSpPr>
            <a:spLocks noGrp="1"/>
          </p:cNvSpPr>
          <p:nvPr>
            <p:ph type="sldNum" sz="quarter" idx="12"/>
          </p:nvPr>
        </p:nvSpPr>
        <p:spPr>
          <a:xfrm>
            <a:off x="8339328" y="1170432"/>
            <a:ext cx="733864" cy="201168"/>
          </a:xfrm>
        </p:spPr>
        <p:txBody>
          <a:bodyPr/>
          <a:lstStyle/>
          <a:p>
            <a:fld id="{6B26DD7E-2EBF-4C23-B2A8-5E3A57BAB779}"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68C55DC-C3E9-46E2-82D6-E0DE9D8A95C5}" type="datetimeFigureOut">
              <a:rPr lang="fr-CA" smtClean="0"/>
              <a:t>2013-09-03</a:t>
            </a:fld>
            <a:endParaRPr lang="fr-CA"/>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CA"/>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B26DD7E-2EBF-4C23-B2A8-5E3A57BAB779}"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340768"/>
            <a:ext cx="7543800" cy="1524000"/>
          </a:xfrm>
        </p:spPr>
        <p:txBody>
          <a:bodyPr>
            <a:normAutofit/>
          </a:bodyPr>
          <a:lstStyle/>
          <a:p>
            <a:pPr algn="ctr"/>
            <a:r>
              <a:rPr lang="fr-CA" dirty="0" smtClean="0"/>
              <a:t>Ainsi parle le Saigneur</a:t>
            </a:r>
            <a:endParaRPr lang="fr-CA" dirty="0"/>
          </a:p>
        </p:txBody>
      </p:sp>
      <p:sp>
        <p:nvSpPr>
          <p:cNvPr id="3" name="Sous-titre 2"/>
          <p:cNvSpPr>
            <a:spLocks noGrp="1"/>
          </p:cNvSpPr>
          <p:nvPr>
            <p:ph type="subTitle" idx="1"/>
          </p:nvPr>
        </p:nvSpPr>
        <p:spPr>
          <a:xfrm>
            <a:off x="971600" y="4725144"/>
            <a:ext cx="6858000" cy="990600"/>
          </a:xfrm>
        </p:spPr>
        <p:txBody>
          <a:bodyPr/>
          <a:lstStyle/>
          <a:p>
            <a:pPr algn="ctr"/>
            <a:r>
              <a:rPr lang="fr-CA" dirty="0" smtClean="0"/>
              <a:t>Par Claude </a:t>
            </a:r>
            <a:r>
              <a:rPr lang="fr-CA" dirty="0" err="1" smtClean="0"/>
              <a:t>Forand</a:t>
            </a:r>
            <a:endParaRPr lang="fr-CA" dirty="0"/>
          </a:p>
        </p:txBody>
      </p:sp>
      <p:pic>
        <p:nvPicPr>
          <p:cNvPr id="1026" name="Picture 2" descr="http://t0.gstatic.com/images?q=tbn:ANd9GcTLMEc7bm1VTtOrWjSYNIvGGs2lOjuMyYRDuKHY-WspLw3syGXT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348880"/>
            <a:ext cx="1714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95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Registres de langue</a:t>
            </a:r>
            <a:endParaRPr lang="fr-CA" dirty="0"/>
          </a:p>
        </p:txBody>
      </p:sp>
      <p:sp>
        <p:nvSpPr>
          <p:cNvPr id="3" name="Espace réservé du contenu 2"/>
          <p:cNvSpPr>
            <a:spLocks noGrp="1"/>
          </p:cNvSpPr>
          <p:nvPr>
            <p:ph sz="half" idx="1"/>
          </p:nvPr>
        </p:nvSpPr>
        <p:spPr/>
        <p:txBody>
          <a:bodyPr>
            <a:normAutofit fontScale="77500" lnSpcReduction="20000"/>
          </a:bodyPr>
          <a:lstStyle/>
          <a:p>
            <a:r>
              <a:rPr lang="fr-CA" dirty="0" smtClean="0"/>
              <a:t>Soutenu</a:t>
            </a:r>
          </a:p>
          <a:p>
            <a:endParaRPr lang="fr-CA" dirty="0"/>
          </a:p>
          <a:p>
            <a:pPr marL="118872" indent="0">
              <a:buNone/>
            </a:pPr>
            <a:r>
              <a:rPr lang="fr-CA" sz="1500" i="1" dirty="0" smtClean="0">
                <a:latin typeface="Blippo Blk BT" pitchFamily="82" charset="0"/>
              </a:rPr>
              <a:t>		</a:t>
            </a:r>
            <a:r>
              <a:rPr lang="fr-CA" sz="1800" i="1" dirty="0" smtClean="0">
                <a:latin typeface="Blippo Blk BT" pitchFamily="82" charset="0"/>
              </a:rPr>
              <a:t>narrateur</a:t>
            </a:r>
          </a:p>
          <a:p>
            <a:pPr marL="118872" indent="0">
              <a:buNone/>
            </a:pPr>
            <a:endParaRPr lang="fr-CA" dirty="0" smtClean="0"/>
          </a:p>
          <a:p>
            <a:r>
              <a:rPr lang="fr-CA" dirty="0" smtClean="0"/>
              <a:t>Courant</a:t>
            </a:r>
          </a:p>
          <a:p>
            <a:endParaRPr lang="fr-CA" dirty="0" smtClean="0"/>
          </a:p>
          <a:p>
            <a:endParaRPr lang="fr-CA" dirty="0"/>
          </a:p>
          <a:p>
            <a:endParaRPr lang="fr-CA" dirty="0" smtClean="0"/>
          </a:p>
          <a:p>
            <a:r>
              <a:rPr lang="fr-CA" dirty="0" smtClean="0"/>
              <a:t>Familier</a:t>
            </a:r>
          </a:p>
          <a:p>
            <a:endParaRPr lang="fr-CA" dirty="0" smtClean="0"/>
          </a:p>
          <a:p>
            <a:pPr marL="118872" indent="0">
              <a:buNone/>
            </a:pPr>
            <a:endParaRPr lang="fr-CA" dirty="0" smtClean="0"/>
          </a:p>
          <a:p>
            <a:pPr marL="118872" indent="0">
              <a:buNone/>
            </a:pPr>
            <a:r>
              <a:rPr lang="fr-CA" sz="2100" dirty="0" smtClean="0">
                <a:latin typeface="Blippo Blk BT" pitchFamily="82" charset="0"/>
              </a:rPr>
              <a:t>		</a:t>
            </a:r>
            <a:r>
              <a:rPr lang="fr-CA" sz="1800" dirty="0" smtClean="0">
                <a:latin typeface="Blippo Blk BT" pitchFamily="82" charset="0"/>
              </a:rPr>
              <a:t>dialogue</a:t>
            </a:r>
            <a:endParaRPr lang="fr-CA" sz="1800" dirty="0">
              <a:latin typeface="Blippo Blk BT" pitchFamily="82" charset="0"/>
            </a:endParaRPr>
          </a:p>
          <a:p>
            <a:endParaRPr lang="fr-CA" dirty="0" smtClean="0"/>
          </a:p>
          <a:p>
            <a:endParaRPr lang="fr-CA" dirty="0"/>
          </a:p>
          <a:p>
            <a:r>
              <a:rPr lang="fr-CA" dirty="0" smtClean="0"/>
              <a:t>Populaire</a:t>
            </a:r>
            <a:endParaRPr lang="fr-CA" dirty="0"/>
          </a:p>
        </p:txBody>
      </p:sp>
      <p:sp>
        <p:nvSpPr>
          <p:cNvPr id="4" name="Espace réservé du contenu 3"/>
          <p:cNvSpPr>
            <a:spLocks noGrp="1"/>
          </p:cNvSpPr>
          <p:nvPr>
            <p:ph sz="half" idx="2"/>
          </p:nvPr>
        </p:nvSpPr>
        <p:spPr/>
        <p:txBody>
          <a:bodyPr>
            <a:normAutofit fontScale="77500" lnSpcReduction="20000"/>
          </a:bodyPr>
          <a:lstStyle/>
          <a:p>
            <a:r>
              <a:rPr lang="fr-CA" dirty="0" smtClean="0"/>
              <a:t>Vocabulaire enrichi, haute qualité, professionnelle, personne éduquée, visé pour une clientèle spécifique</a:t>
            </a:r>
          </a:p>
          <a:p>
            <a:r>
              <a:rPr lang="fr-CA" dirty="0" smtClean="0"/>
              <a:t>Vocabulaire correct et trouvé dans le dictionnaire, connu par tous.</a:t>
            </a:r>
          </a:p>
          <a:p>
            <a:endParaRPr lang="fr-CA" dirty="0" smtClean="0"/>
          </a:p>
          <a:p>
            <a:r>
              <a:rPr lang="fr-CA" dirty="0" smtClean="0"/>
              <a:t>Vocabulaire entre les membres d’une communauté, expressions d’une famille, connu par un groupe spécifique.</a:t>
            </a:r>
          </a:p>
          <a:p>
            <a:r>
              <a:rPr lang="fr-CA" dirty="0" smtClean="0"/>
              <a:t>Vocabulaire spécifique à un groupe, slang, </a:t>
            </a:r>
            <a:r>
              <a:rPr lang="fr-CA" dirty="0" err="1" smtClean="0"/>
              <a:t>urban</a:t>
            </a:r>
            <a:r>
              <a:rPr lang="fr-CA" dirty="0" smtClean="0"/>
              <a:t>, </a:t>
            </a:r>
            <a:r>
              <a:rPr lang="fr-CA" dirty="0" err="1" smtClean="0"/>
              <a:t>texting</a:t>
            </a:r>
            <a:r>
              <a:rPr lang="fr-CA" dirty="0" smtClean="0"/>
              <a:t>.</a:t>
            </a:r>
          </a:p>
          <a:p>
            <a:endParaRPr lang="fr-CA" dirty="0"/>
          </a:p>
        </p:txBody>
      </p:sp>
      <p:sp>
        <p:nvSpPr>
          <p:cNvPr id="5" name="Accolade ouvrante 4"/>
          <p:cNvSpPr/>
          <p:nvPr/>
        </p:nvSpPr>
        <p:spPr>
          <a:xfrm>
            <a:off x="3203848" y="4005064"/>
            <a:ext cx="792088"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6" name="Accolade ouvrante 5"/>
          <p:cNvSpPr/>
          <p:nvPr/>
        </p:nvSpPr>
        <p:spPr>
          <a:xfrm>
            <a:off x="3203848" y="1844824"/>
            <a:ext cx="720080"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31790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Champs lexicaux / Thèmes</a:t>
            </a:r>
            <a:endParaRPr lang="fr-CA" dirty="0"/>
          </a:p>
        </p:txBody>
      </p:sp>
      <p:sp>
        <p:nvSpPr>
          <p:cNvPr id="3" name="Espace réservé du texte 2"/>
          <p:cNvSpPr>
            <a:spLocks noGrp="1"/>
          </p:cNvSpPr>
          <p:nvPr>
            <p:ph type="body" idx="1"/>
          </p:nvPr>
        </p:nvSpPr>
        <p:spPr>
          <a:xfrm>
            <a:off x="467544" y="2852936"/>
            <a:ext cx="8022336" cy="2376264"/>
          </a:xfrm>
        </p:spPr>
        <p:txBody>
          <a:bodyPr>
            <a:normAutofit/>
          </a:bodyPr>
          <a:lstStyle/>
          <a:p>
            <a:r>
              <a:rPr lang="fr-CA" sz="2400" dirty="0">
                <a:latin typeface="Humanst521 BT"/>
              </a:rPr>
              <a:t>Nombreux champs lexicaux évocateurs des thèmes de la </a:t>
            </a:r>
            <a:r>
              <a:rPr lang="fr-CA" sz="2400" u="sng" dirty="0">
                <a:latin typeface="Humanst521 BT"/>
              </a:rPr>
              <a:t>mort</a:t>
            </a:r>
            <a:r>
              <a:rPr lang="fr-CA" sz="2400" dirty="0">
                <a:latin typeface="Humanst521 BT"/>
              </a:rPr>
              <a:t>, de la </a:t>
            </a:r>
            <a:r>
              <a:rPr lang="fr-CA" sz="2400" u="sng" dirty="0">
                <a:latin typeface="Humanst521 BT"/>
              </a:rPr>
              <a:t>violence</a:t>
            </a:r>
            <a:r>
              <a:rPr lang="fr-CA" sz="2400" dirty="0">
                <a:latin typeface="Humanst521 BT"/>
              </a:rPr>
              <a:t>, de la </a:t>
            </a:r>
            <a:r>
              <a:rPr lang="fr-CA" sz="2400" u="sng" dirty="0">
                <a:latin typeface="Humanst521 BT"/>
              </a:rPr>
              <a:t>folie</a:t>
            </a:r>
            <a:r>
              <a:rPr lang="fr-CA" sz="2400" dirty="0">
                <a:latin typeface="Humanst521 BT"/>
              </a:rPr>
              <a:t>, de la </a:t>
            </a:r>
            <a:r>
              <a:rPr lang="fr-CA" sz="2400" u="sng" dirty="0">
                <a:latin typeface="Humanst521 BT"/>
              </a:rPr>
              <a:t>justice</a:t>
            </a:r>
            <a:r>
              <a:rPr lang="fr-CA" sz="2400" dirty="0">
                <a:latin typeface="Humanst521 BT"/>
              </a:rPr>
              <a:t>, des systèmes de </a:t>
            </a:r>
            <a:r>
              <a:rPr lang="fr-CA" sz="2400" u="sng" dirty="0">
                <a:latin typeface="Humanst521 BT"/>
              </a:rPr>
              <a:t>croyances</a:t>
            </a:r>
            <a:r>
              <a:rPr lang="fr-CA" sz="2400" dirty="0">
                <a:latin typeface="Humanst521 BT"/>
              </a:rPr>
              <a:t>, des</a:t>
            </a:r>
            <a:r>
              <a:rPr lang="fr-CA" sz="2400" u="sng" dirty="0">
                <a:latin typeface="Humanst521 BT"/>
              </a:rPr>
              <a:t> structures familiales</a:t>
            </a:r>
            <a:r>
              <a:rPr lang="fr-CA" sz="2400" dirty="0">
                <a:latin typeface="Humanst521 BT"/>
              </a:rPr>
              <a:t>, de l’</a:t>
            </a:r>
            <a:r>
              <a:rPr lang="fr-CA" sz="2400" u="sng" dirty="0">
                <a:latin typeface="Humanst521 BT"/>
              </a:rPr>
              <a:t>alcoolisme</a:t>
            </a:r>
            <a:r>
              <a:rPr lang="fr-CA" sz="2400" dirty="0">
                <a:latin typeface="Humanst521 BT"/>
              </a:rPr>
              <a:t>, du respect des </a:t>
            </a:r>
            <a:r>
              <a:rPr lang="fr-CA" sz="2400" u="sng" dirty="0">
                <a:latin typeface="Humanst521 BT"/>
              </a:rPr>
              <a:t>lois</a:t>
            </a:r>
            <a:r>
              <a:rPr lang="fr-CA" sz="2400" dirty="0">
                <a:latin typeface="Humanst521 BT"/>
              </a:rPr>
              <a:t> et de la </a:t>
            </a:r>
            <a:r>
              <a:rPr lang="fr-CA" sz="2400" u="sng" dirty="0">
                <a:latin typeface="Humanst521 BT"/>
              </a:rPr>
              <a:t>vie</a:t>
            </a:r>
            <a:r>
              <a:rPr lang="fr-CA" sz="2400" dirty="0">
                <a:latin typeface="Humanst521 BT"/>
              </a:rPr>
              <a:t>, du sens de l’</a:t>
            </a:r>
            <a:r>
              <a:rPr lang="fr-CA" sz="2400" u="sng" dirty="0">
                <a:latin typeface="Humanst521 BT"/>
              </a:rPr>
              <a:t>éthique</a:t>
            </a:r>
            <a:r>
              <a:rPr lang="fr-CA" sz="2400" dirty="0">
                <a:latin typeface="Humanst521 BT"/>
              </a:rPr>
              <a:t>, de la </a:t>
            </a:r>
            <a:r>
              <a:rPr lang="fr-CA" sz="2400" u="sng" dirty="0">
                <a:latin typeface="Humanst521 BT"/>
              </a:rPr>
              <a:t>solidarité</a:t>
            </a:r>
            <a:r>
              <a:rPr lang="fr-CA" sz="2400" dirty="0">
                <a:latin typeface="Humanst521 BT"/>
              </a:rPr>
              <a:t> et de l’</a:t>
            </a:r>
            <a:r>
              <a:rPr lang="fr-CA" sz="2400" u="sng" dirty="0">
                <a:latin typeface="Humanst521 BT"/>
              </a:rPr>
              <a:t>amitié</a:t>
            </a:r>
            <a:r>
              <a:rPr lang="fr-CA" sz="2400" dirty="0">
                <a:latin typeface="Humanst521 BT"/>
              </a:rPr>
              <a:t>.</a:t>
            </a:r>
            <a:endParaRPr lang="fr-CA"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7192"/>
            <a:ext cx="1478314" cy="128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5092677"/>
            <a:ext cx="1351037" cy="135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5052972"/>
            <a:ext cx="1472952" cy="139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026604"/>
            <a:ext cx="1508398" cy="145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5052972"/>
            <a:ext cx="2069524" cy="142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66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Conflit</a:t>
            </a:r>
            <a:endParaRPr lang="fr-CA" dirty="0"/>
          </a:p>
        </p:txBody>
      </p:sp>
      <p:sp>
        <p:nvSpPr>
          <p:cNvPr id="3" name="Espace réservé du texte 2"/>
          <p:cNvSpPr>
            <a:spLocks noGrp="1"/>
          </p:cNvSpPr>
          <p:nvPr>
            <p:ph type="body" idx="1"/>
          </p:nvPr>
        </p:nvSpPr>
        <p:spPr/>
        <p:txBody>
          <a:bodyPr/>
          <a:lstStyle/>
          <a:p>
            <a:endParaRPr lang="fr-CA"/>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769" y="3501008"/>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61543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464174"/>
            <a:ext cx="1999109" cy="199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03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Roman policier</a:t>
            </a:r>
            <a:endParaRPr lang="fr-CA" dirty="0"/>
          </a:p>
        </p:txBody>
      </p:sp>
      <p:sp>
        <p:nvSpPr>
          <p:cNvPr id="3" name="Espace réservé du texte 2"/>
          <p:cNvSpPr>
            <a:spLocks noGrp="1"/>
          </p:cNvSpPr>
          <p:nvPr>
            <p:ph type="body" idx="1"/>
          </p:nvPr>
        </p:nvSpPr>
        <p:spPr/>
        <p:txBody>
          <a:bodyPr/>
          <a:lstStyle/>
          <a:p>
            <a:pPr algn="ctr"/>
            <a:r>
              <a:rPr lang="fr-CA" dirty="0" smtClean="0"/>
              <a:t>Qui est responsable ?</a:t>
            </a:r>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67" y="432217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152" y="4345694"/>
            <a:ext cx="320304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132" y="4345694"/>
            <a:ext cx="1677291" cy="216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56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Aperçu</a:t>
            </a:r>
            <a:endParaRPr lang="fr-CA" dirty="0"/>
          </a:p>
        </p:txBody>
      </p:sp>
      <p:sp>
        <p:nvSpPr>
          <p:cNvPr id="3" name="Espace réservé du contenu 2"/>
          <p:cNvSpPr>
            <a:spLocks noGrp="1"/>
          </p:cNvSpPr>
          <p:nvPr>
            <p:ph idx="1"/>
          </p:nvPr>
        </p:nvSpPr>
        <p:spPr/>
        <p:txBody>
          <a:bodyPr>
            <a:normAutofit fontScale="70000" lnSpcReduction="20000"/>
          </a:bodyPr>
          <a:lstStyle/>
          <a:p>
            <a:pPr marL="118872" indent="0">
              <a:buNone/>
            </a:pPr>
            <a:r>
              <a:rPr lang="fr-CA" dirty="0"/>
              <a:t>Le Saigneur. Un fanatique religieux qui assassine ceux qui ne vivent pas selon les préceptes de la Bible. Fou de Dieu ou fou tout court?</a:t>
            </a:r>
          </a:p>
          <a:p>
            <a:pPr marL="118872" indent="0">
              <a:buNone/>
            </a:pPr>
            <a:endParaRPr lang="fr-CA" dirty="0" smtClean="0"/>
          </a:p>
          <a:p>
            <a:pPr marL="118872" indent="0">
              <a:buNone/>
            </a:pPr>
            <a:r>
              <a:rPr lang="fr-CA" dirty="0" smtClean="0"/>
              <a:t>À </a:t>
            </a:r>
            <a:r>
              <a:rPr lang="fr-CA" dirty="0" err="1"/>
              <a:t>Chesterville</a:t>
            </a:r>
            <a:r>
              <a:rPr lang="fr-CA" dirty="0"/>
              <a:t>, P.Q., ce tueur en série fera ses premières victimes : deux adolescents meurent tragiquement dans leur voiture incendiée. Dans ses messages au journal local, le Saigneur implore : « Arrêtez-moi, avant que je recommence! »</a:t>
            </a:r>
          </a:p>
          <a:p>
            <a:pPr marL="118872" indent="0">
              <a:buNone/>
            </a:pPr>
            <a:r>
              <a:rPr lang="fr-CA" dirty="0"/>
              <a:t> </a:t>
            </a:r>
          </a:p>
          <a:p>
            <a:pPr marL="118872" indent="0">
              <a:buNone/>
            </a:pPr>
            <a:r>
              <a:rPr lang="fr-CA" dirty="0"/>
              <a:t>L’enquêteur Roméo Dubuc, lui, croyait que tout s’arrêterait là. Mais il n’avait rien vu. Et surtout, il ne pouvait pas deviner que la dernière victime du Saigneur subirait le sacrifice ultime.</a:t>
            </a:r>
          </a:p>
          <a:p>
            <a:pPr marL="118872" indent="0">
              <a:buNone/>
            </a:pPr>
            <a:r>
              <a:rPr lang="fr-CA" dirty="0"/>
              <a:t> </a:t>
            </a:r>
          </a:p>
          <a:p>
            <a:pPr marL="118872" indent="0">
              <a:buNone/>
            </a:pPr>
            <a:r>
              <a:rPr lang="fr-CA" dirty="0" smtClean="0"/>
              <a:t>			Que </a:t>
            </a:r>
            <a:r>
              <a:rPr lang="fr-CA" dirty="0"/>
              <a:t>Dieu lui vienne en aide…</a:t>
            </a:r>
          </a:p>
          <a:p>
            <a:pPr marL="118872" indent="0" algn="r">
              <a:buNone/>
            </a:pPr>
            <a:endParaRPr lang="fr-CA" sz="1300" dirty="0" smtClean="0"/>
          </a:p>
          <a:p>
            <a:pPr marL="118872" indent="0" algn="r">
              <a:buNone/>
            </a:pPr>
            <a:endParaRPr lang="fr-CA" sz="1300" dirty="0"/>
          </a:p>
          <a:p>
            <a:pPr marL="118872" indent="0" algn="r">
              <a:buNone/>
            </a:pPr>
            <a:endParaRPr lang="fr-CA" sz="1300" dirty="0" smtClean="0"/>
          </a:p>
          <a:p>
            <a:pPr marL="118872" indent="0" algn="r">
              <a:buNone/>
            </a:pPr>
            <a:endParaRPr lang="fr-CA" sz="1300" dirty="0"/>
          </a:p>
          <a:p>
            <a:pPr marL="118872" indent="0" algn="r">
              <a:buNone/>
            </a:pPr>
            <a:endParaRPr lang="fr-CA" sz="1300" dirty="0" smtClean="0"/>
          </a:p>
          <a:p>
            <a:pPr marL="118872" indent="0" algn="r">
              <a:buNone/>
            </a:pPr>
            <a:endParaRPr lang="fr-CA" sz="1300" dirty="0"/>
          </a:p>
          <a:p>
            <a:pPr marL="118872" indent="0" algn="r">
              <a:buNone/>
            </a:pPr>
            <a:r>
              <a:rPr lang="fr-CA" sz="1300" dirty="0" smtClean="0"/>
              <a:t> </a:t>
            </a:r>
            <a:r>
              <a:rPr lang="fr-CA" sz="1300" i="1" dirty="0"/>
              <a:t>(Tiré de la quatrième de couverture du livre.)</a:t>
            </a:r>
            <a:endParaRPr lang="fr-CA" sz="13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797152"/>
            <a:ext cx="1853808" cy="18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25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Lieu</a:t>
            </a:r>
            <a:endParaRPr lang="fr-CA" dirty="0"/>
          </a:p>
        </p:txBody>
      </p:sp>
      <p:sp>
        <p:nvSpPr>
          <p:cNvPr id="3" name="Espace réservé du texte 2"/>
          <p:cNvSpPr>
            <a:spLocks noGrp="1"/>
          </p:cNvSpPr>
          <p:nvPr>
            <p:ph type="body" idx="1"/>
          </p:nvPr>
        </p:nvSpPr>
        <p:spPr/>
        <p:txBody>
          <a:bodyPr/>
          <a:lstStyle/>
          <a:p>
            <a:pPr algn="ctr"/>
            <a:r>
              <a:rPr lang="fr-CA" dirty="0" err="1" smtClean="0"/>
              <a:t>Chesterville</a:t>
            </a:r>
            <a:r>
              <a:rPr lang="fr-CA" dirty="0" smtClean="0"/>
              <a:t>, Québec</a:t>
            </a:r>
            <a:endParaRPr lang="fr-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92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971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284984"/>
            <a:ext cx="2660063" cy="286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356992"/>
            <a:ext cx="2441299" cy="279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491880" y="2780928"/>
            <a:ext cx="2304256" cy="369332"/>
          </a:xfrm>
          <a:prstGeom prst="rect">
            <a:avLst/>
          </a:prstGeom>
          <a:noFill/>
        </p:spPr>
        <p:txBody>
          <a:bodyPr wrap="square" rtlCol="0">
            <a:spAutoFit/>
          </a:bodyPr>
          <a:lstStyle/>
          <a:p>
            <a:pPr algn="ctr"/>
            <a:r>
              <a:rPr lang="fr-CA" b="1" dirty="0" smtClean="0"/>
              <a:t>7500 habitants</a:t>
            </a:r>
            <a:endParaRPr lang="fr-CA" b="1" dirty="0"/>
          </a:p>
        </p:txBody>
      </p:sp>
    </p:spTree>
    <p:extLst>
      <p:ext uri="{BB962C8B-B14F-4D97-AF65-F5344CB8AC3E}">
        <p14:creationId xmlns:p14="http://schemas.microsoft.com/office/powerpoint/2010/main" val="208208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Mots clés</a:t>
            </a:r>
            <a:endParaRPr lang="fr-CA" dirty="0"/>
          </a:p>
        </p:txBody>
      </p:sp>
      <p:sp>
        <p:nvSpPr>
          <p:cNvPr id="3" name="Espace réservé du contenu 2"/>
          <p:cNvSpPr>
            <a:spLocks noGrp="1"/>
          </p:cNvSpPr>
          <p:nvPr>
            <p:ph idx="1"/>
          </p:nvPr>
        </p:nvSpPr>
        <p:spPr/>
        <p:txBody>
          <a:bodyPr/>
          <a:lstStyle/>
          <a:p>
            <a:r>
              <a:rPr lang="fr-CA" dirty="0" smtClean="0"/>
              <a:t>Crime</a:t>
            </a:r>
          </a:p>
          <a:p>
            <a:r>
              <a:rPr lang="fr-CA" dirty="0" smtClean="0"/>
              <a:t>Justice</a:t>
            </a:r>
          </a:p>
          <a:p>
            <a:r>
              <a:rPr lang="fr-CA" dirty="0" smtClean="0"/>
              <a:t>Roman</a:t>
            </a:r>
          </a:p>
          <a:p>
            <a:r>
              <a:rPr lang="fr-CA" dirty="0" smtClean="0"/>
              <a:t>Intrique policière</a:t>
            </a:r>
          </a:p>
          <a:p>
            <a:r>
              <a:rPr lang="fr-CA" dirty="0" smtClean="0"/>
              <a:t>Religion</a:t>
            </a:r>
          </a:p>
          <a:p>
            <a:r>
              <a:rPr lang="fr-CA" dirty="0" smtClean="0"/>
              <a:t>Structure familiale</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7" y="2924944"/>
            <a:ext cx="2709837" cy="374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19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826" y="188640"/>
            <a:ext cx="8013192" cy="1636776"/>
          </a:xfrm>
        </p:spPr>
        <p:txBody>
          <a:bodyPr/>
          <a:lstStyle/>
          <a:p>
            <a:pPr algn="ctr"/>
            <a:r>
              <a:rPr lang="fr-CA" dirty="0" smtClean="0"/>
              <a:t>Contenu</a:t>
            </a:r>
            <a:endParaRPr lang="fr-CA" dirty="0"/>
          </a:p>
        </p:txBody>
      </p:sp>
      <p:sp>
        <p:nvSpPr>
          <p:cNvPr id="3" name="Espace réservé du texte 2"/>
          <p:cNvSpPr>
            <a:spLocks noGrp="1"/>
          </p:cNvSpPr>
          <p:nvPr>
            <p:ph type="body" idx="1"/>
          </p:nvPr>
        </p:nvSpPr>
        <p:spPr>
          <a:xfrm>
            <a:off x="683568" y="2996952"/>
            <a:ext cx="8022336" cy="2736304"/>
          </a:xfrm>
        </p:spPr>
        <p:txBody>
          <a:bodyPr/>
          <a:lstStyle/>
          <a:p>
            <a:r>
              <a:rPr lang="fr-CA" dirty="0">
                <a:latin typeface="Humanst521 BT"/>
              </a:rPr>
              <a:t>Roman </a:t>
            </a:r>
            <a:r>
              <a:rPr lang="fr-CA" u="sng" dirty="0">
                <a:latin typeface="Humanst521 BT"/>
              </a:rPr>
              <a:t>policier</a:t>
            </a:r>
            <a:r>
              <a:rPr lang="fr-CA" dirty="0">
                <a:latin typeface="Humanst521 BT"/>
              </a:rPr>
              <a:t> mettant en scène </a:t>
            </a:r>
            <a:r>
              <a:rPr lang="fr-CA" b="1" i="1" dirty="0">
                <a:latin typeface="Humanst521 BT"/>
              </a:rPr>
              <a:t>trois</a:t>
            </a:r>
            <a:r>
              <a:rPr lang="fr-CA" dirty="0">
                <a:latin typeface="Humanst521 BT"/>
              </a:rPr>
              <a:t> personnages </a:t>
            </a:r>
            <a:r>
              <a:rPr lang="fr-CA" u="sng" dirty="0">
                <a:latin typeface="Humanst521 BT"/>
              </a:rPr>
              <a:t>principaux</a:t>
            </a:r>
            <a:r>
              <a:rPr lang="fr-CA" dirty="0">
                <a:latin typeface="Humanst521 BT"/>
              </a:rPr>
              <a:t> et quelques personnages </a:t>
            </a:r>
            <a:r>
              <a:rPr lang="fr-CA" u="sng" dirty="0">
                <a:latin typeface="Humanst521 BT"/>
              </a:rPr>
              <a:t>secondaires</a:t>
            </a:r>
            <a:r>
              <a:rPr lang="fr-CA" dirty="0">
                <a:latin typeface="Humanst521 BT"/>
              </a:rPr>
              <a:t>. Plusieurs descriptions, commentaires et indices utiles qui permettent d’en savoir davantage sur les personnages, leurs </a:t>
            </a:r>
            <a:r>
              <a:rPr lang="fr-CA" u="sng" dirty="0">
                <a:latin typeface="Humanst521 BT"/>
              </a:rPr>
              <a:t>réactions</a:t>
            </a:r>
            <a:r>
              <a:rPr lang="fr-CA" dirty="0">
                <a:latin typeface="Humanst521 BT"/>
              </a:rPr>
              <a:t>, leur </a:t>
            </a:r>
            <a:r>
              <a:rPr lang="fr-CA" u="sng" dirty="0">
                <a:latin typeface="Humanst521 BT"/>
              </a:rPr>
              <a:t>vraisemblance</a:t>
            </a:r>
            <a:r>
              <a:rPr lang="fr-CA" dirty="0">
                <a:latin typeface="Humanst521 BT"/>
              </a:rPr>
              <a:t>, leur </a:t>
            </a:r>
            <a:r>
              <a:rPr lang="fr-CA" u="sng" dirty="0">
                <a:latin typeface="Humanst521 BT"/>
              </a:rPr>
              <a:t>évolution</a:t>
            </a:r>
            <a:r>
              <a:rPr lang="fr-CA" dirty="0">
                <a:latin typeface="Humanst521 BT"/>
              </a:rPr>
              <a:t> et leur </a:t>
            </a:r>
            <a:r>
              <a:rPr lang="fr-CA" u="sng" dirty="0">
                <a:latin typeface="Humanst521 BT"/>
              </a:rPr>
              <a:t>rôle</a:t>
            </a:r>
            <a:r>
              <a:rPr lang="fr-CA" dirty="0">
                <a:latin typeface="Humanst521 BT"/>
              </a:rPr>
              <a:t> dans la progression de l’</a:t>
            </a:r>
            <a:r>
              <a:rPr lang="fr-CA" u="sng" dirty="0">
                <a:latin typeface="Humanst521 BT"/>
              </a:rPr>
              <a:t>intrigue</a:t>
            </a:r>
            <a:r>
              <a:rPr lang="fr-CA" dirty="0">
                <a:latin typeface="Humanst521 BT"/>
              </a:rPr>
              <a:t>. </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4664"/>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44" y="4869160"/>
            <a:ext cx="1168059" cy="175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022899"/>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490" y="4835981"/>
            <a:ext cx="1777905" cy="177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51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Personnages</a:t>
            </a:r>
            <a:endParaRPr lang="fr-CA" dirty="0"/>
          </a:p>
        </p:txBody>
      </p:sp>
      <p:sp>
        <p:nvSpPr>
          <p:cNvPr id="3" name="Espace réservé du contenu 2"/>
          <p:cNvSpPr>
            <a:spLocks noGrp="1"/>
          </p:cNvSpPr>
          <p:nvPr>
            <p:ph sz="half" idx="1"/>
          </p:nvPr>
        </p:nvSpPr>
        <p:spPr/>
        <p:txBody>
          <a:bodyPr>
            <a:noAutofit/>
          </a:bodyPr>
          <a:lstStyle/>
          <a:p>
            <a:r>
              <a:rPr lang="fr-CA" sz="1800" dirty="0" smtClean="0"/>
              <a:t>Vanessa Ramsay-Turgeon</a:t>
            </a:r>
          </a:p>
          <a:p>
            <a:endParaRPr lang="fr-CA" sz="1800" dirty="0" smtClean="0"/>
          </a:p>
          <a:p>
            <a:r>
              <a:rPr lang="fr-CA" sz="1800" dirty="0" smtClean="0"/>
              <a:t>Solange Turgeon</a:t>
            </a:r>
          </a:p>
          <a:p>
            <a:endParaRPr lang="fr-CA" sz="1800" dirty="0" smtClean="0"/>
          </a:p>
          <a:p>
            <a:r>
              <a:rPr lang="fr-CA" sz="1800" dirty="0" smtClean="0"/>
              <a:t>Hugo </a:t>
            </a:r>
            <a:r>
              <a:rPr lang="fr-CA" sz="1800" dirty="0" smtClean="0"/>
              <a:t>Blanchette</a:t>
            </a:r>
          </a:p>
          <a:p>
            <a:endParaRPr lang="fr-CA" sz="1800" dirty="0"/>
          </a:p>
          <a:p>
            <a:r>
              <a:rPr lang="fr-CA" sz="1800" dirty="0" smtClean="0"/>
              <a:t>Roméo  </a:t>
            </a:r>
            <a:r>
              <a:rPr lang="fr-CA" sz="1800" dirty="0" smtClean="0"/>
              <a:t>Dubuc</a:t>
            </a:r>
          </a:p>
          <a:p>
            <a:endParaRPr lang="fr-CA" sz="1800" dirty="0" smtClean="0"/>
          </a:p>
          <a:p>
            <a:r>
              <a:rPr lang="fr-CA" sz="1800" dirty="0" smtClean="0"/>
              <a:t>Docteur Arthur </a:t>
            </a:r>
            <a:r>
              <a:rPr lang="fr-CA" sz="1800" dirty="0" err="1" smtClean="0"/>
              <a:t>Viger</a:t>
            </a:r>
            <a:endParaRPr lang="fr-CA" sz="1800" dirty="0" smtClean="0"/>
          </a:p>
          <a:p>
            <a:endParaRPr lang="fr-CA" sz="1800" dirty="0" smtClean="0"/>
          </a:p>
          <a:p>
            <a:endParaRPr lang="fr-CA" sz="1800" dirty="0" smtClean="0"/>
          </a:p>
          <a:p>
            <a:r>
              <a:rPr lang="fr-CA" sz="1800" dirty="0" smtClean="0"/>
              <a:t>Lucien </a:t>
            </a:r>
            <a:r>
              <a:rPr lang="fr-CA" sz="1800" dirty="0" smtClean="0"/>
              <a:t>Langlois</a:t>
            </a:r>
          </a:p>
          <a:p>
            <a:endParaRPr lang="fr-CA" sz="1800" dirty="0" smtClean="0"/>
          </a:p>
          <a:p>
            <a:r>
              <a:rPr lang="fr-CA" sz="1800" dirty="0" smtClean="0"/>
              <a:t>Bob Rivard</a:t>
            </a:r>
            <a:endParaRPr lang="fr-CA" sz="1800" dirty="0"/>
          </a:p>
        </p:txBody>
      </p:sp>
      <p:sp>
        <p:nvSpPr>
          <p:cNvPr id="4" name="Espace réservé du contenu 3"/>
          <p:cNvSpPr>
            <a:spLocks noGrp="1"/>
          </p:cNvSpPr>
          <p:nvPr>
            <p:ph sz="half" idx="2"/>
          </p:nvPr>
        </p:nvSpPr>
        <p:spPr/>
        <p:txBody>
          <a:bodyPr>
            <a:normAutofit fontScale="62500" lnSpcReduction="20000"/>
          </a:bodyPr>
          <a:lstStyle/>
          <a:p>
            <a:r>
              <a:rPr lang="fr-CA" sz="2600" dirty="0" smtClean="0"/>
              <a:t>16 ans, fréquente la polyvalente </a:t>
            </a:r>
            <a:r>
              <a:rPr lang="fr-CA" sz="2600" i="1" dirty="0" smtClean="0"/>
              <a:t>Le Carrefour, </a:t>
            </a:r>
            <a:r>
              <a:rPr lang="fr-CA" sz="2600" dirty="0" smtClean="0"/>
              <a:t>amoureuse de </a:t>
            </a:r>
            <a:r>
              <a:rPr lang="fr-CA" sz="2600" dirty="0" smtClean="0"/>
              <a:t>Hugo</a:t>
            </a:r>
            <a:endParaRPr lang="fr-CA" sz="2600" dirty="0" smtClean="0"/>
          </a:p>
          <a:p>
            <a:endParaRPr lang="fr-CA" sz="2600" dirty="0" smtClean="0"/>
          </a:p>
          <a:p>
            <a:r>
              <a:rPr lang="fr-CA" sz="2600" dirty="0" smtClean="0"/>
              <a:t>Mère de Vanessa, veuve, propriétaire d’un magasin</a:t>
            </a:r>
          </a:p>
          <a:p>
            <a:endParaRPr lang="fr-CA" sz="2600" dirty="0" smtClean="0"/>
          </a:p>
          <a:p>
            <a:r>
              <a:rPr lang="fr-CA" sz="2600" dirty="0" smtClean="0"/>
              <a:t>17 </a:t>
            </a:r>
            <a:r>
              <a:rPr lang="fr-CA" sz="2600" dirty="0" smtClean="0"/>
              <a:t>ans, fréquente </a:t>
            </a:r>
            <a:r>
              <a:rPr lang="fr-CA" sz="2600" i="1" dirty="0" smtClean="0"/>
              <a:t>Le Carrefour</a:t>
            </a:r>
            <a:r>
              <a:rPr lang="fr-CA" sz="2600" dirty="0" smtClean="0"/>
              <a:t>, amoureux de Vanessa</a:t>
            </a:r>
          </a:p>
          <a:p>
            <a:pPr marL="118872" indent="0">
              <a:buNone/>
            </a:pPr>
            <a:endParaRPr lang="fr-CA" sz="2600" dirty="0" smtClean="0"/>
          </a:p>
          <a:p>
            <a:r>
              <a:rPr lang="fr-CA" sz="2600" dirty="0" smtClean="0"/>
              <a:t>Policier </a:t>
            </a:r>
            <a:r>
              <a:rPr lang="fr-CA" sz="2600" dirty="0" smtClean="0"/>
              <a:t>à la Sûreté de </a:t>
            </a:r>
            <a:r>
              <a:rPr lang="fr-CA" sz="2600" dirty="0" smtClean="0"/>
              <a:t>Québec</a:t>
            </a:r>
          </a:p>
          <a:p>
            <a:endParaRPr lang="fr-CA" sz="2600" dirty="0"/>
          </a:p>
          <a:p>
            <a:endParaRPr lang="fr-CA" sz="2600" dirty="0" smtClean="0"/>
          </a:p>
          <a:p>
            <a:r>
              <a:rPr lang="fr-CA" sz="2600" dirty="0" smtClean="0"/>
              <a:t>Médecin </a:t>
            </a:r>
            <a:r>
              <a:rPr lang="fr-CA" sz="2600" dirty="0" smtClean="0"/>
              <a:t>à Roméo</a:t>
            </a:r>
          </a:p>
          <a:p>
            <a:endParaRPr lang="fr-CA" sz="2600" dirty="0" smtClean="0"/>
          </a:p>
          <a:p>
            <a:endParaRPr lang="fr-CA" sz="2600" dirty="0" smtClean="0"/>
          </a:p>
          <a:p>
            <a:r>
              <a:rPr lang="fr-CA" sz="2600" dirty="0" smtClean="0"/>
              <a:t>Policier/collègue de Roméo</a:t>
            </a:r>
          </a:p>
          <a:p>
            <a:endParaRPr lang="fr-CA" sz="2600" dirty="0" smtClean="0"/>
          </a:p>
          <a:p>
            <a:endParaRPr lang="fr-CA" sz="2600" dirty="0" smtClean="0"/>
          </a:p>
          <a:p>
            <a:endParaRPr lang="fr-CA" sz="2600" dirty="0" smtClean="0"/>
          </a:p>
          <a:p>
            <a:r>
              <a:rPr lang="fr-CA" sz="2600" dirty="0" smtClean="0"/>
              <a:t>Policier du détachement de Sherbrooke, enquêteur</a:t>
            </a:r>
          </a:p>
          <a:p>
            <a:endParaRPr lang="fr-CA" dirty="0" smtClean="0"/>
          </a:p>
          <a:p>
            <a:endParaRPr lang="fr-CA" dirty="0"/>
          </a:p>
        </p:txBody>
      </p:sp>
      <p:sp>
        <p:nvSpPr>
          <p:cNvPr id="5" name="Flèche droite 4"/>
          <p:cNvSpPr/>
          <p:nvPr/>
        </p:nvSpPr>
        <p:spPr>
          <a:xfrm>
            <a:off x="3995936" y="191683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droite 5"/>
          <p:cNvSpPr/>
          <p:nvPr/>
        </p:nvSpPr>
        <p:spPr>
          <a:xfrm>
            <a:off x="3995936" y="249289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lèche droite 6"/>
          <p:cNvSpPr/>
          <p:nvPr/>
        </p:nvSpPr>
        <p:spPr>
          <a:xfrm>
            <a:off x="3995936" y="306896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droite 8"/>
          <p:cNvSpPr/>
          <p:nvPr/>
        </p:nvSpPr>
        <p:spPr>
          <a:xfrm>
            <a:off x="3995936" y="364502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lèche droite 9"/>
          <p:cNvSpPr/>
          <p:nvPr/>
        </p:nvSpPr>
        <p:spPr>
          <a:xfrm>
            <a:off x="3995936" y="422108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lèche droite 10"/>
          <p:cNvSpPr/>
          <p:nvPr/>
        </p:nvSpPr>
        <p:spPr>
          <a:xfrm>
            <a:off x="3995936" y="486916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Flèche droite 11"/>
          <p:cNvSpPr/>
          <p:nvPr/>
        </p:nvSpPr>
        <p:spPr>
          <a:xfrm>
            <a:off x="3995936" y="558924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0741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Personnages (suite)</a:t>
            </a:r>
            <a:endParaRPr lang="fr-CA" dirty="0"/>
          </a:p>
        </p:txBody>
      </p:sp>
      <p:sp>
        <p:nvSpPr>
          <p:cNvPr id="3" name="Espace réservé du contenu 2"/>
          <p:cNvSpPr>
            <a:spLocks noGrp="1"/>
          </p:cNvSpPr>
          <p:nvPr>
            <p:ph sz="half" idx="1"/>
          </p:nvPr>
        </p:nvSpPr>
        <p:spPr/>
        <p:txBody>
          <a:bodyPr>
            <a:normAutofit/>
          </a:bodyPr>
          <a:lstStyle/>
          <a:p>
            <a:r>
              <a:rPr lang="fr-CA" sz="1800" dirty="0" smtClean="0"/>
              <a:t>Manon Pouliot</a:t>
            </a:r>
          </a:p>
          <a:p>
            <a:endParaRPr lang="fr-CA" sz="1800" dirty="0" smtClean="0"/>
          </a:p>
          <a:p>
            <a:endParaRPr lang="fr-CA" sz="1800" dirty="0"/>
          </a:p>
          <a:p>
            <a:r>
              <a:rPr lang="fr-CA" sz="1800" dirty="0" smtClean="0"/>
              <a:t>Gladys </a:t>
            </a:r>
            <a:r>
              <a:rPr lang="fr-CA" sz="1800" dirty="0" smtClean="0"/>
              <a:t>Pouliot</a:t>
            </a:r>
          </a:p>
          <a:p>
            <a:endParaRPr lang="fr-CA" sz="1800" dirty="0"/>
          </a:p>
          <a:p>
            <a:r>
              <a:rPr lang="fr-CA" sz="1800" dirty="0" smtClean="0"/>
              <a:t>M. Olivier Gingras</a:t>
            </a:r>
          </a:p>
          <a:p>
            <a:endParaRPr lang="fr-CA" sz="1800" dirty="0"/>
          </a:p>
          <a:p>
            <a:endParaRPr lang="fr-CA" sz="1800" dirty="0" smtClean="0"/>
          </a:p>
          <a:p>
            <a:r>
              <a:rPr lang="fr-CA" sz="1800" dirty="0" smtClean="0"/>
              <a:t>Carole Auger-Lacombe</a:t>
            </a:r>
          </a:p>
          <a:p>
            <a:endParaRPr lang="fr-CA" sz="1800" dirty="0"/>
          </a:p>
          <a:p>
            <a:r>
              <a:rPr lang="fr-CA" sz="1800" dirty="0" smtClean="0"/>
              <a:t>Jimmy </a:t>
            </a:r>
            <a:r>
              <a:rPr lang="fr-CA" sz="1800" dirty="0" err="1" smtClean="0"/>
              <a:t>Kiros</a:t>
            </a:r>
            <a:endParaRPr lang="fr-CA" sz="1800" dirty="0"/>
          </a:p>
        </p:txBody>
      </p:sp>
      <p:sp>
        <p:nvSpPr>
          <p:cNvPr id="4" name="Espace réservé du contenu 3"/>
          <p:cNvSpPr>
            <a:spLocks noGrp="1"/>
          </p:cNvSpPr>
          <p:nvPr>
            <p:ph sz="half" idx="2"/>
          </p:nvPr>
        </p:nvSpPr>
        <p:spPr/>
        <p:txBody>
          <a:bodyPr>
            <a:normAutofit/>
          </a:bodyPr>
          <a:lstStyle/>
          <a:p>
            <a:r>
              <a:rPr lang="fr-CA" sz="1800" dirty="0" smtClean="0"/>
              <a:t>38 ans, Journaliste pour le </a:t>
            </a:r>
            <a:r>
              <a:rPr lang="fr-CA" sz="1800" i="1" dirty="0" smtClean="0"/>
              <a:t>Progrès de </a:t>
            </a:r>
            <a:r>
              <a:rPr lang="fr-CA" sz="1800" i="1" dirty="0" err="1" smtClean="0"/>
              <a:t>Chesterville</a:t>
            </a:r>
            <a:r>
              <a:rPr lang="fr-CA" sz="1800" i="1" dirty="0" smtClean="0"/>
              <a:t> l’ex de</a:t>
            </a:r>
            <a:r>
              <a:rPr lang="fr-CA" sz="1800" dirty="0" smtClean="0"/>
              <a:t> </a:t>
            </a:r>
            <a:r>
              <a:rPr lang="fr-CA" sz="1800" dirty="0" smtClean="0"/>
              <a:t>Christian </a:t>
            </a:r>
            <a:r>
              <a:rPr lang="fr-CA" sz="1800" dirty="0" smtClean="0"/>
              <a:t>Fournier</a:t>
            </a:r>
          </a:p>
          <a:p>
            <a:endParaRPr lang="fr-CA" sz="1800" dirty="0" smtClean="0"/>
          </a:p>
          <a:p>
            <a:r>
              <a:rPr lang="fr-CA" sz="1800" dirty="0" smtClean="0"/>
              <a:t>la mère de </a:t>
            </a:r>
            <a:r>
              <a:rPr lang="fr-CA" sz="1800" dirty="0" smtClean="0"/>
              <a:t>Manon</a:t>
            </a:r>
          </a:p>
          <a:p>
            <a:endParaRPr lang="fr-CA" sz="1800" dirty="0" smtClean="0"/>
          </a:p>
          <a:p>
            <a:r>
              <a:rPr lang="fr-CA" sz="1800" dirty="0" smtClean="0"/>
              <a:t>Prof de théâtre, </a:t>
            </a:r>
            <a:r>
              <a:rPr lang="fr-CA" sz="1800" dirty="0" smtClean="0"/>
              <a:t>homme marié</a:t>
            </a:r>
          </a:p>
          <a:p>
            <a:endParaRPr lang="fr-CA" sz="1800" dirty="0"/>
          </a:p>
          <a:p>
            <a:endParaRPr lang="fr-CA" sz="1800" dirty="0" smtClean="0"/>
          </a:p>
          <a:p>
            <a:r>
              <a:rPr lang="fr-CA" sz="1800" dirty="0" smtClean="0"/>
              <a:t>Meilleure amie à </a:t>
            </a:r>
            <a:r>
              <a:rPr lang="fr-CA" sz="1800" dirty="0" smtClean="0"/>
              <a:t>Vanessa</a:t>
            </a:r>
            <a:endParaRPr lang="fr-CA" sz="1800" dirty="0" smtClean="0"/>
          </a:p>
          <a:p>
            <a:endParaRPr lang="fr-CA" sz="1800" dirty="0" smtClean="0"/>
          </a:p>
          <a:p>
            <a:r>
              <a:rPr lang="fr-CA" sz="1800" dirty="0" smtClean="0"/>
              <a:t>23 ans, revendeur de drogues, livreur de </a:t>
            </a:r>
            <a:r>
              <a:rPr lang="fr-CA" sz="1800" dirty="0" smtClean="0"/>
              <a:t>pizza</a:t>
            </a:r>
            <a:endParaRPr lang="fr-CA" sz="1800" dirty="0"/>
          </a:p>
        </p:txBody>
      </p:sp>
    </p:spTree>
    <p:extLst>
      <p:ext uri="{BB962C8B-B14F-4D97-AF65-F5344CB8AC3E}">
        <p14:creationId xmlns:p14="http://schemas.microsoft.com/office/powerpoint/2010/main" val="105869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Figures de style ou de mots</a:t>
            </a:r>
            <a:endParaRPr lang="fr-CA" dirty="0"/>
          </a:p>
        </p:txBody>
      </p:sp>
      <p:sp>
        <p:nvSpPr>
          <p:cNvPr id="3" name="Espace réservé du contenu 2"/>
          <p:cNvSpPr>
            <a:spLocks noGrp="1"/>
          </p:cNvSpPr>
          <p:nvPr>
            <p:ph idx="1"/>
          </p:nvPr>
        </p:nvSpPr>
        <p:spPr/>
        <p:txBody>
          <a:bodyPr/>
          <a:lstStyle/>
          <a:p>
            <a:r>
              <a:rPr lang="fr-CA" dirty="0">
                <a:latin typeface="Humanst521 BT"/>
              </a:rPr>
              <a:t>Une variété de structures </a:t>
            </a:r>
            <a:r>
              <a:rPr lang="fr-CA" u="sng" dirty="0">
                <a:latin typeface="Humanst521 BT"/>
              </a:rPr>
              <a:t>syntaxiques</a:t>
            </a:r>
            <a:r>
              <a:rPr lang="fr-CA" dirty="0">
                <a:latin typeface="Humanst521 BT"/>
              </a:rPr>
              <a:t>, des descriptions </a:t>
            </a:r>
            <a:r>
              <a:rPr lang="fr-CA" u="sng" dirty="0">
                <a:latin typeface="Humanst521 BT"/>
              </a:rPr>
              <a:t>imagées</a:t>
            </a:r>
            <a:r>
              <a:rPr lang="fr-CA" dirty="0">
                <a:latin typeface="Humanst521 BT"/>
              </a:rPr>
              <a:t> et plusieurs </a:t>
            </a:r>
            <a:r>
              <a:rPr lang="fr-CA" u="sng" dirty="0">
                <a:latin typeface="Humanst521 BT"/>
              </a:rPr>
              <a:t>figures de style</a:t>
            </a:r>
            <a:r>
              <a:rPr lang="fr-CA" dirty="0">
                <a:latin typeface="Humanst521 BT"/>
              </a:rPr>
              <a:t> (p. ex., </a:t>
            </a:r>
            <a:r>
              <a:rPr lang="fr-CA" u="sng" dirty="0">
                <a:latin typeface="Humanst521 BT"/>
              </a:rPr>
              <a:t>comparaison</a:t>
            </a:r>
            <a:r>
              <a:rPr lang="fr-CA" dirty="0">
                <a:latin typeface="Humanst521 BT"/>
              </a:rPr>
              <a:t>, </a:t>
            </a:r>
            <a:r>
              <a:rPr lang="fr-CA" u="sng" dirty="0">
                <a:latin typeface="Humanst521 BT"/>
              </a:rPr>
              <a:t>métaphore</a:t>
            </a:r>
            <a:r>
              <a:rPr lang="fr-CA" dirty="0">
                <a:latin typeface="Humanst521 BT"/>
              </a:rPr>
              <a:t>) enrichissent l’univers narratif et permettent d’apprécier le style de l’auteur afin de pénétrer dans les pensées et l’imaginaire des personnages principaux.</a:t>
            </a:r>
            <a:endParaRPr lang="fr-CA" dirty="0"/>
          </a:p>
        </p:txBody>
      </p:sp>
    </p:spTree>
    <p:extLst>
      <p:ext uri="{BB962C8B-B14F-4D97-AF65-F5344CB8AC3E}">
        <p14:creationId xmlns:p14="http://schemas.microsoft.com/office/powerpoint/2010/main" val="195040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Narrateur</a:t>
            </a:r>
            <a:endParaRPr lang="fr-CA" dirty="0"/>
          </a:p>
        </p:txBody>
      </p:sp>
      <p:sp>
        <p:nvSpPr>
          <p:cNvPr id="3" name="Espace réservé du contenu 2"/>
          <p:cNvSpPr>
            <a:spLocks noGrp="1"/>
          </p:cNvSpPr>
          <p:nvPr>
            <p:ph sz="half" idx="1"/>
          </p:nvPr>
        </p:nvSpPr>
        <p:spPr/>
        <p:txBody>
          <a:bodyPr>
            <a:normAutofit fontScale="92500" lnSpcReduction="10000"/>
          </a:bodyPr>
          <a:lstStyle/>
          <a:p>
            <a:r>
              <a:rPr lang="fr-CA" dirty="0" smtClean="0"/>
              <a:t>Participant</a:t>
            </a:r>
          </a:p>
          <a:p>
            <a:endParaRPr lang="fr-CA" dirty="0" smtClean="0"/>
          </a:p>
          <a:p>
            <a:endParaRPr lang="fr-CA" dirty="0"/>
          </a:p>
          <a:p>
            <a:endParaRPr lang="fr-CA" dirty="0" smtClean="0"/>
          </a:p>
          <a:p>
            <a:r>
              <a:rPr lang="fr-CA" dirty="0" smtClean="0"/>
              <a:t>Témoin</a:t>
            </a:r>
          </a:p>
          <a:p>
            <a:endParaRPr lang="fr-CA" dirty="0" smtClean="0"/>
          </a:p>
          <a:p>
            <a:endParaRPr lang="fr-CA" dirty="0"/>
          </a:p>
          <a:p>
            <a:r>
              <a:rPr lang="fr-CA" dirty="0" smtClean="0"/>
              <a:t>Omniscient</a:t>
            </a:r>
            <a:endParaRPr lang="fr-CA" dirty="0"/>
          </a:p>
        </p:txBody>
      </p:sp>
      <p:sp>
        <p:nvSpPr>
          <p:cNvPr id="4" name="Espace réservé du contenu 3"/>
          <p:cNvSpPr>
            <a:spLocks noGrp="1"/>
          </p:cNvSpPr>
          <p:nvPr>
            <p:ph sz="half" idx="2"/>
          </p:nvPr>
        </p:nvSpPr>
        <p:spPr/>
        <p:txBody>
          <a:bodyPr>
            <a:normAutofit fontScale="92500" lnSpcReduction="10000"/>
          </a:bodyPr>
          <a:lstStyle/>
          <a:p>
            <a:r>
              <a:rPr lang="fr-CA" dirty="0" smtClean="0"/>
              <a:t>Le narrateur est un personnage dans l’histoire.  Il utilise le </a:t>
            </a:r>
            <a:r>
              <a:rPr lang="fr-CA" b="1" dirty="0" smtClean="0">
                <a:solidFill>
                  <a:schemeClr val="accent1">
                    <a:lumMod val="75000"/>
                  </a:schemeClr>
                </a:solidFill>
              </a:rPr>
              <a:t>«je».</a:t>
            </a:r>
          </a:p>
          <a:p>
            <a:r>
              <a:rPr lang="fr-CA" dirty="0" smtClean="0"/>
              <a:t>Le narrateur a vu ou est témoin de ce qui se passe dans l’histoire.</a:t>
            </a:r>
          </a:p>
          <a:p>
            <a:r>
              <a:rPr lang="fr-CA" dirty="0" smtClean="0"/>
              <a:t>Le narrateur  n’est pas un personnage.  Il connaît et sait tout.  </a:t>
            </a:r>
            <a:r>
              <a:rPr lang="fr-CA" b="1" dirty="0" smtClean="0">
                <a:solidFill>
                  <a:schemeClr val="accent1">
                    <a:lumMod val="75000"/>
                  </a:schemeClr>
                </a:solidFill>
              </a:rPr>
              <a:t>La 3</a:t>
            </a:r>
            <a:r>
              <a:rPr lang="fr-CA" b="1" baseline="30000" dirty="0" smtClean="0">
                <a:solidFill>
                  <a:schemeClr val="accent1">
                    <a:lumMod val="75000"/>
                  </a:schemeClr>
                </a:solidFill>
              </a:rPr>
              <a:t>e</a:t>
            </a:r>
            <a:r>
              <a:rPr lang="fr-CA" b="1" dirty="0" smtClean="0">
                <a:solidFill>
                  <a:schemeClr val="accent1">
                    <a:lumMod val="75000"/>
                  </a:schemeClr>
                </a:solidFill>
              </a:rPr>
              <a:t> personne est utilisée. Ex: Il, Elle, Les policiers, Marc.</a:t>
            </a:r>
            <a:endParaRPr lang="fr-CA" b="1" dirty="0">
              <a:solidFill>
                <a:schemeClr val="accent1">
                  <a:lumMod val="75000"/>
                </a:schemeClr>
              </a:solidFill>
            </a:endParaRPr>
          </a:p>
        </p:txBody>
      </p:sp>
      <p:sp>
        <p:nvSpPr>
          <p:cNvPr id="5" name="Flèche droite 4"/>
          <p:cNvSpPr/>
          <p:nvPr/>
        </p:nvSpPr>
        <p:spPr>
          <a:xfrm>
            <a:off x="3419872" y="1772816"/>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878" y="3143683"/>
            <a:ext cx="8540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878" y="4221088"/>
            <a:ext cx="8540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901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210</TotalTime>
  <Words>541</Words>
  <Application>Microsoft Office PowerPoint</Application>
  <PresentationFormat>Affichage à l'écran (4:3)</PresentationFormat>
  <Paragraphs>123</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Module</vt:lpstr>
      <vt:lpstr>Ainsi parle le Saigneur</vt:lpstr>
      <vt:lpstr>Aperçu</vt:lpstr>
      <vt:lpstr>Lieu</vt:lpstr>
      <vt:lpstr>Mots clés</vt:lpstr>
      <vt:lpstr>Contenu</vt:lpstr>
      <vt:lpstr>Personnages</vt:lpstr>
      <vt:lpstr>Personnages (suite)</vt:lpstr>
      <vt:lpstr>Figures de style ou de mots</vt:lpstr>
      <vt:lpstr>Narrateur</vt:lpstr>
      <vt:lpstr>Registres de langue</vt:lpstr>
      <vt:lpstr>Champs lexicaux / Thèmes</vt:lpstr>
      <vt:lpstr>Conflit</vt:lpstr>
      <vt:lpstr>Roman policier</vt:lpstr>
    </vt:vector>
  </TitlesOfParts>
  <Company>CSCNO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Ainsi parle le Saigneur</dc:title>
  <dc:creator>Christine Lagrandeur-Anderson</dc:creator>
  <cp:lastModifiedBy>Christine Lagrandeur-Anderson</cp:lastModifiedBy>
  <cp:revision>34</cp:revision>
  <dcterms:created xsi:type="dcterms:W3CDTF">2013-08-01T03:26:37Z</dcterms:created>
  <dcterms:modified xsi:type="dcterms:W3CDTF">2013-09-03T15:30:09Z</dcterms:modified>
</cp:coreProperties>
</file>