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89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11/8/2021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B967B0-D788-4E94-B63E-E0114C7A34D8}"/>
              </a:ext>
            </a:extLst>
          </p:cNvPr>
          <p:cNvSpPr>
            <a:spLocks noGrp="1"/>
          </p:cNvSpPr>
          <p:nvPr>
            <p:ph type="ctrTitle"/>
          </p:nvPr>
        </p:nvSpPr>
        <p:spPr/>
        <p:txBody>
          <a:bodyPr>
            <a:normAutofit/>
          </a:bodyPr>
          <a:lstStyle/>
          <a:p>
            <a:r>
              <a:rPr lang="fr-CA" sz="5400" b="1" dirty="0">
                <a:latin typeface="Rockwell Extra Bold" panose="02060903040505020403" pitchFamily="18" charset="0"/>
              </a:rPr>
              <a:t>S’adapter au changement</a:t>
            </a:r>
          </a:p>
        </p:txBody>
      </p:sp>
      <p:sp>
        <p:nvSpPr>
          <p:cNvPr id="3" name="Sous-titre 2">
            <a:extLst>
              <a:ext uri="{FF2B5EF4-FFF2-40B4-BE49-F238E27FC236}">
                <a16:creationId xmlns:a16="http://schemas.microsoft.com/office/drawing/2014/main" id="{24F1456D-A9E7-457C-B8C9-AA8EA98AAA08}"/>
              </a:ext>
            </a:extLst>
          </p:cNvPr>
          <p:cNvSpPr>
            <a:spLocks noGrp="1"/>
          </p:cNvSpPr>
          <p:nvPr>
            <p:ph type="subTitle" idx="1"/>
          </p:nvPr>
        </p:nvSpPr>
        <p:spPr/>
        <p:txBody>
          <a:bodyPr/>
          <a:lstStyle/>
          <a:p>
            <a:r>
              <a:rPr lang="fr-CA" dirty="0"/>
              <a:t>HHS4U/4C</a:t>
            </a:r>
          </a:p>
        </p:txBody>
      </p:sp>
    </p:spTree>
    <p:extLst>
      <p:ext uri="{BB962C8B-B14F-4D97-AF65-F5344CB8AC3E}">
        <p14:creationId xmlns:p14="http://schemas.microsoft.com/office/powerpoint/2010/main" val="183722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EBB98-32DB-4C18-AB07-76D43097ACB0}"/>
              </a:ext>
            </a:extLst>
          </p:cNvPr>
          <p:cNvSpPr>
            <a:spLocks noGrp="1"/>
          </p:cNvSpPr>
          <p:nvPr>
            <p:ph type="title"/>
          </p:nvPr>
        </p:nvSpPr>
        <p:spPr/>
        <p:txBody>
          <a:bodyPr>
            <a:normAutofit/>
          </a:bodyPr>
          <a:lstStyle/>
          <a:p>
            <a:r>
              <a:rPr lang="fr-CA" sz="5400" b="1" dirty="0">
                <a:latin typeface="Berlin Sans FB Demi" panose="020E0802020502020306" pitchFamily="34" charset="0"/>
              </a:rPr>
              <a:t>Apparence change </a:t>
            </a:r>
            <a:endParaRPr lang="fr-CA" sz="5400" dirty="0">
              <a:latin typeface="Berlin Sans FB Demi" panose="020E0802020502020306" pitchFamily="34" charset="0"/>
            </a:endParaRPr>
          </a:p>
        </p:txBody>
      </p:sp>
      <p:sp>
        <p:nvSpPr>
          <p:cNvPr id="3" name="Espace réservé du contenu 2">
            <a:extLst>
              <a:ext uri="{FF2B5EF4-FFF2-40B4-BE49-F238E27FC236}">
                <a16:creationId xmlns:a16="http://schemas.microsoft.com/office/drawing/2014/main" id="{388B9167-A188-43C4-8253-09867AB00444}"/>
              </a:ext>
            </a:extLst>
          </p:cNvPr>
          <p:cNvSpPr>
            <a:spLocks noGrp="1"/>
          </p:cNvSpPr>
          <p:nvPr>
            <p:ph sz="quarter" idx="13"/>
          </p:nvPr>
        </p:nvSpPr>
        <p:spPr>
          <a:xfrm>
            <a:off x="1022195" y="2043705"/>
            <a:ext cx="10363826" cy="4000255"/>
          </a:xfrm>
        </p:spPr>
        <p:txBody>
          <a:bodyPr>
            <a:normAutofit fontScale="62500" lnSpcReduction="20000"/>
          </a:bodyPr>
          <a:lstStyle/>
          <a:p>
            <a:r>
              <a:rPr lang="fr-CA" sz="4000" b="1" dirty="0">
                <a:latin typeface="Aharoni" panose="02010803020104030203" pitchFamily="2" charset="-79"/>
                <a:cs typeface="Aharoni" panose="02010803020104030203" pitchFamily="2" charset="-79"/>
              </a:rPr>
              <a:t>Avant le mariage, ton époux/épouse était toujours propre, méticuleux et bien entretenu. </a:t>
            </a:r>
          </a:p>
          <a:p>
            <a:r>
              <a:rPr lang="fr-CA" sz="4000" b="1" dirty="0">
                <a:latin typeface="Aharoni" panose="02010803020104030203" pitchFamily="2" charset="-79"/>
                <a:cs typeface="Aharoni" panose="02010803020104030203" pitchFamily="2" charset="-79"/>
              </a:rPr>
              <a:t>Mais, maintenant que tu vies ensemble, tu vois ton partenaire en tout temps sous toute sorte de circonstances. </a:t>
            </a:r>
          </a:p>
          <a:p>
            <a:r>
              <a:rPr lang="en-US" sz="4000" b="1" dirty="0" err="1">
                <a:latin typeface="Aharoni" panose="02010803020104030203" pitchFamily="2" charset="-79"/>
                <a:cs typeface="Aharoni" panose="02010803020104030203" pitchFamily="2" charset="-79"/>
              </a:rPr>
              <a:t>Donc</a:t>
            </a:r>
            <a:r>
              <a:rPr lang="en-US" sz="4000" b="1" dirty="0">
                <a:latin typeface="Aharoni" panose="02010803020104030203" pitchFamily="2" charset="-79"/>
                <a:cs typeface="Aharoni" panose="02010803020104030203" pitchFamily="2" charset="-79"/>
              </a:rPr>
              <a:t>, </a:t>
            </a:r>
            <a:r>
              <a:rPr lang="en-US" sz="4000" b="1" dirty="0" err="1">
                <a:latin typeface="Aharoni" panose="02010803020104030203" pitchFamily="2" charset="-79"/>
                <a:cs typeface="Aharoni" panose="02010803020104030203" pitchFamily="2" charset="-79"/>
              </a:rPr>
              <a:t>l’apparence</a:t>
            </a:r>
            <a:r>
              <a:rPr lang="en-US" sz="4000" b="1" dirty="0">
                <a:latin typeface="Aharoni" panose="02010803020104030203" pitchFamily="2" charset="-79"/>
                <a:cs typeface="Aharoni" panose="02010803020104030203" pitchFamily="2" charset="-79"/>
              </a:rPr>
              <a:t> </a:t>
            </a:r>
            <a:r>
              <a:rPr lang="en-US" sz="4000" b="1" dirty="0" err="1">
                <a:latin typeface="Aharoni" panose="02010803020104030203" pitchFamily="2" charset="-79"/>
                <a:cs typeface="Aharoni" panose="02010803020104030203" pitchFamily="2" charset="-79"/>
              </a:rPr>
              <a:t>paraît</a:t>
            </a:r>
            <a:r>
              <a:rPr lang="en-US" sz="4000" b="1" dirty="0">
                <a:latin typeface="Aharoni" panose="02010803020104030203" pitchFamily="2" charset="-79"/>
                <a:cs typeface="Aharoni" panose="02010803020104030203" pitchFamily="2" charset="-79"/>
              </a:rPr>
              <a:t> </a:t>
            </a:r>
            <a:r>
              <a:rPr lang="en-US" sz="4000" b="1" dirty="0" err="1">
                <a:latin typeface="Aharoni" panose="02010803020104030203" pitchFamily="2" charset="-79"/>
                <a:cs typeface="Aharoni" panose="02010803020104030203" pitchFamily="2" charset="-79"/>
              </a:rPr>
              <a:t>négligée</a:t>
            </a:r>
            <a:r>
              <a:rPr lang="en-US" sz="4000" b="1" dirty="0">
                <a:latin typeface="Aharoni" panose="02010803020104030203" pitchFamily="2" charset="-79"/>
                <a:cs typeface="Aharoni" panose="02010803020104030203" pitchFamily="2" charset="-79"/>
              </a:rPr>
              <a:t>. </a:t>
            </a:r>
          </a:p>
          <a:p>
            <a:r>
              <a:rPr lang="fr-CA" sz="4000" b="1" dirty="0">
                <a:latin typeface="Aharoni" panose="02010803020104030203" pitchFamily="2" charset="-79"/>
                <a:cs typeface="Aharoni" panose="02010803020104030203" pitchFamily="2" charset="-79"/>
              </a:rPr>
              <a:t>Évidemment, il y aura des changements en apparence en vieillissant, surtout si tu subis des problèmes de santé.</a:t>
            </a:r>
          </a:p>
          <a:p>
            <a:endParaRPr lang="fr-CA" dirty="0"/>
          </a:p>
        </p:txBody>
      </p:sp>
    </p:spTree>
    <p:extLst>
      <p:ext uri="{BB962C8B-B14F-4D97-AF65-F5344CB8AC3E}">
        <p14:creationId xmlns:p14="http://schemas.microsoft.com/office/powerpoint/2010/main" val="362546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28ADDF-A628-4293-8B10-53CF2FA0179F}"/>
              </a:ext>
            </a:extLst>
          </p:cNvPr>
          <p:cNvSpPr>
            <a:spLocks noGrp="1"/>
          </p:cNvSpPr>
          <p:nvPr>
            <p:ph type="title"/>
          </p:nvPr>
        </p:nvSpPr>
        <p:spPr>
          <a:xfrm>
            <a:off x="913774" y="271294"/>
            <a:ext cx="10364451" cy="1596177"/>
          </a:xfrm>
        </p:spPr>
        <p:txBody>
          <a:bodyPr>
            <a:normAutofit/>
          </a:bodyPr>
          <a:lstStyle/>
          <a:p>
            <a:r>
              <a:rPr lang="en-CA" sz="5400" b="1" dirty="0" err="1">
                <a:latin typeface="Berlin Sans FB Demi" panose="020E0802020502020306" pitchFamily="34" charset="0"/>
              </a:rPr>
              <a:t>Différentes</a:t>
            </a:r>
            <a:r>
              <a:rPr lang="en-CA" sz="5400" b="1" dirty="0">
                <a:latin typeface="Berlin Sans FB Demi" panose="020E0802020502020306" pitchFamily="34" charset="0"/>
              </a:rPr>
              <a:t> </a:t>
            </a:r>
            <a:r>
              <a:rPr lang="en-CA" sz="5400" b="1" dirty="0" err="1">
                <a:latin typeface="Berlin Sans FB Demi" panose="020E0802020502020306" pitchFamily="34" charset="0"/>
              </a:rPr>
              <a:t>attentes</a:t>
            </a:r>
            <a:r>
              <a:rPr lang="en-CA" sz="5400" b="1" dirty="0">
                <a:latin typeface="Berlin Sans FB Demi" panose="020E0802020502020306" pitchFamily="34" charset="0"/>
              </a:rPr>
              <a:t> </a:t>
            </a:r>
            <a:endParaRPr lang="fr-CA" sz="5400" dirty="0">
              <a:latin typeface="Berlin Sans FB Demi" panose="020E0802020502020306" pitchFamily="34" charset="0"/>
            </a:endParaRPr>
          </a:p>
        </p:txBody>
      </p:sp>
      <p:sp>
        <p:nvSpPr>
          <p:cNvPr id="3" name="Espace réservé du contenu 2">
            <a:extLst>
              <a:ext uri="{FF2B5EF4-FFF2-40B4-BE49-F238E27FC236}">
                <a16:creationId xmlns:a16="http://schemas.microsoft.com/office/drawing/2014/main" id="{322509BC-55C3-4A5E-B793-2F682C6FFD89}"/>
              </a:ext>
            </a:extLst>
          </p:cNvPr>
          <p:cNvSpPr>
            <a:spLocks noGrp="1"/>
          </p:cNvSpPr>
          <p:nvPr>
            <p:ph sz="quarter" idx="13"/>
          </p:nvPr>
        </p:nvSpPr>
        <p:spPr>
          <a:xfrm>
            <a:off x="913774" y="1867470"/>
            <a:ext cx="10363826" cy="4589085"/>
          </a:xfrm>
        </p:spPr>
        <p:txBody>
          <a:bodyPr>
            <a:normAutofit fontScale="85000" lnSpcReduction="10000"/>
          </a:bodyPr>
          <a:lstStyle/>
          <a:p>
            <a:r>
              <a:rPr lang="fr-CA" sz="2600" b="1" dirty="0">
                <a:latin typeface="Aharoni" panose="02010803020104030203" pitchFamily="2" charset="-79"/>
                <a:cs typeface="Aharoni" panose="02010803020104030203" pitchFamily="2" charset="-79"/>
              </a:rPr>
              <a:t>Tu t’attends que la romance y soit toujours: peut-être ton partenaire n’est pas romantique naturellement. </a:t>
            </a:r>
          </a:p>
          <a:p>
            <a:r>
              <a:rPr lang="fr-CA" sz="2600" b="1" dirty="0">
                <a:latin typeface="Aharoni" panose="02010803020104030203" pitchFamily="2" charset="-79"/>
                <a:cs typeface="Aharoni" panose="02010803020104030203" pitchFamily="2" charset="-79"/>
              </a:rPr>
              <a:t>Tu as chacun des attentes envers les rôles variés que les deux joueront dans le mariage. </a:t>
            </a:r>
          </a:p>
          <a:p>
            <a:r>
              <a:rPr lang="fr-CA" sz="2600" b="1" dirty="0">
                <a:latin typeface="Aharoni" panose="02010803020104030203" pitchFamily="2" charset="-79"/>
                <a:cs typeface="Aharoni" panose="02010803020104030203" pitchFamily="2" charset="-79"/>
              </a:rPr>
              <a:t>La femme s’imagine avec une carrière et que les corvées seront partagées également entre elle et son partenaire. </a:t>
            </a:r>
          </a:p>
          <a:p>
            <a:r>
              <a:rPr lang="fr-CA" sz="2600" b="1" dirty="0">
                <a:latin typeface="Aharoni" panose="02010803020104030203" pitchFamily="2" charset="-79"/>
                <a:cs typeface="Aharoni" panose="02010803020104030203" pitchFamily="2" charset="-79"/>
              </a:rPr>
              <a:t>Cependant, si l’homme est traditionnel, il s’attend que la cuisson et le ménage deviennent la responsabilité de la femme.  </a:t>
            </a:r>
          </a:p>
          <a:p>
            <a:r>
              <a:rPr lang="fr-CA" sz="2600" b="1" dirty="0">
                <a:latin typeface="Aharoni" panose="02010803020104030203" pitchFamily="2" charset="-79"/>
                <a:cs typeface="Aharoni" panose="02010803020104030203" pitchFamily="2" charset="-79"/>
              </a:rPr>
              <a:t>La distribution des rôles n’est pas toujours aussi claire et prescrite aujourd’hui comme auparavant. </a:t>
            </a:r>
          </a:p>
          <a:p>
            <a:endParaRPr lang="fr-CA" dirty="0"/>
          </a:p>
        </p:txBody>
      </p:sp>
    </p:spTree>
    <p:extLst>
      <p:ext uri="{BB962C8B-B14F-4D97-AF65-F5344CB8AC3E}">
        <p14:creationId xmlns:p14="http://schemas.microsoft.com/office/powerpoint/2010/main" val="72811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69F35-D120-40C3-9C71-398D5D94F2A5}"/>
              </a:ext>
            </a:extLst>
          </p:cNvPr>
          <p:cNvSpPr>
            <a:spLocks noGrp="1"/>
          </p:cNvSpPr>
          <p:nvPr>
            <p:ph type="title"/>
          </p:nvPr>
        </p:nvSpPr>
        <p:spPr>
          <a:xfrm>
            <a:off x="913774" y="139014"/>
            <a:ext cx="10364451" cy="1596177"/>
          </a:xfrm>
        </p:spPr>
        <p:txBody>
          <a:bodyPr>
            <a:normAutofit/>
          </a:bodyPr>
          <a:lstStyle/>
          <a:p>
            <a:r>
              <a:rPr lang="fr-CA" sz="5400" b="1" dirty="0">
                <a:latin typeface="Berlin Sans FB Demi" panose="020E0802020502020306" pitchFamily="34" charset="0"/>
              </a:rPr>
              <a:t>Avoir des enfants</a:t>
            </a:r>
            <a:endParaRPr lang="fr-CA" sz="5400" dirty="0">
              <a:latin typeface="Berlin Sans FB Demi" panose="020E0802020502020306" pitchFamily="34" charset="0"/>
            </a:endParaRPr>
          </a:p>
        </p:txBody>
      </p:sp>
      <p:sp>
        <p:nvSpPr>
          <p:cNvPr id="3" name="Espace réservé du contenu 2">
            <a:extLst>
              <a:ext uri="{FF2B5EF4-FFF2-40B4-BE49-F238E27FC236}">
                <a16:creationId xmlns:a16="http://schemas.microsoft.com/office/drawing/2014/main" id="{266456A7-D405-4C7A-B2C9-AD69F352C920}"/>
              </a:ext>
            </a:extLst>
          </p:cNvPr>
          <p:cNvSpPr>
            <a:spLocks noGrp="1"/>
          </p:cNvSpPr>
          <p:nvPr>
            <p:ph sz="quarter" idx="13"/>
          </p:nvPr>
        </p:nvSpPr>
        <p:spPr>
          <a:xfrm>
            <a:off x="835715" y="1468555"/>
            <a:ext cx="10363826" cy="4943395"/>
          </a:xfrm>
        </p:spPr>
        <p:txBody>
          <a:bodyPr>
            <a:normAutofit lnSpcReduction="10000"/>
          </a:bodyPr>
          <a:lstStyle/>
          <a:p>
            <a:r>
              <a:rPr lang="fr-CA" sz="2400" b="1" dirty="0">
                <a:latin typeface="Aharoni" panose="02010803020104030203" pitchFamily="2" charset="-79"/>
                <a:cs typeface="Aharoni" panose="02010803020104030203" pitchFamily="2" charset="-79"/>
              </a:rPr>
              <a:t>Le choix d’avoir des enfants est une décision importante qui doit être discuté en profondeur avant le mariage. </a:t>
            </a:r>
          </a:p>
          <a:p>
            <a:r>
              <a:rPr lang="fr-CA" sz="2400" b="1" dirty="0">
                <a:latin typeface="Aharoni" panose="02010803020104030203" pitchFamily="2" charset="-79"/>
                <a:cs typeface="Aharoni" panose="02010803020104030203" pitchFamily="2" charset="-79"/>
              </a:rPr>
              <a:t>Le nombre d’enfants et quand l’arrivé des enfants doivent aussi faire partie de la conversation. </a:t>
            </a:r>
          </a:p>
          <a:p>
            <a:r>
              <a:rPr lang="fr-CA" sz="2400" b="1" dirty="0">
                <a:latin typeface="Aharoni" panose="02010803020104030203" pitchFamily="2" charset="-79"/>
                <a:cs typeface="Aharoni" panose="02010803020104030203" pitchFamily="2" charset="-79"/>
              </a:rPr>
              <a:t>Oui, des enfants peuvent apporter la joie et le sens d’accomplissement dans une relation mais il faut considérer tous les coûts élevés et le niveau de responsabilité qui viennent avec cette décision. </a:t>
            </a:r>
          </a:p>
          <a:p>
            <a:r>
              <a:rPr lang="fr-CA" sz="2400" b="1" dirty="0">
                <a:latin typeface="Aharoni" panose="02010803020104030203" pitchFamily="2" charset="-79"/>
                <a:cs typeface="Aharoni" panose="02010803020104030203" pitchFamily="2" charset="-79"/>
              </a:rPr>
              <a:t>La présence d’enfants affectera énormément la relation du couple ainsi que ‘the </a:t>
            </a:r>
            <a:r>
              <a:rPr lang="fr-CA" sz="2400" b="1" dirty="0" err="1">
                <a:latin typeface="Aharoni" panose="02010803020104030203" pitchFamily="2" charset="-79"/>
                <a:cs typeface="Aharoni" panose="02010803020104030203" pitchFamily="2" charset="-79"/>
              </a:rPr>
              <a:t>dynamics</a:t>
            </a:r>
            <a:r>
              <a:rPr lang="fr-CA" sz="2400" b="1" dirty="0">
                <a:latin typeface="Aharoni" panose="02010803020104030203" pitchFamily="2" charset="-79"/>
                <a:cs typeface="Aharoni" panose="02010803020104030203" pitchFamily="2" charset="-79"/>
              </a:rPr>
              <a:t>’ , soit négativement et positivement.</a:t>
            </a:r>
          </a:p>
        </p:txBody>
      </p:sp>
    </p:spTree>
    <p:extLst>
      <p:ext uri="{BB962C8B-B14F-4D97-AF65-F5344CB8AC3E}">
        <p14:creationId xmlns:p14="http://schemas.microsoft.com/office/powerpoint/2010/main" val="427562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248E96-B501-4178-B82D-4BB10364CFF7}"/>
              </a:ext>
            </a:extLst>
          </p:cNvPr>
          <p:cNvSpPr>
            <a:spLocks noGrp="1"/>
          </p:cNvSpPr>
          <p:nvPr>
            <p:ph type="ctrTitle"/>
          </p:nvPr>
        </p:nvSpPr>
        <p:spPr>
          <a:xfrm>
            <a:off x="1637891" y="1988942"/>
            <a:ext cx="8689976" cy="2509213"/>
          </a:xfrm>
        </p:spPr>
        <p:txBody>
          <a:bodyPr>
            <a:normAutofit fontScale="90000"/>
          </a:bodyPr>
          <a:lstStyle/>
          <a:p>
            <a:br>
              <a:rPr lang="fr-CA" sz="7300" dirty="0">
                <a:latin typeface="Rockwell Extra Bold" panose="02060903040505020403" pitchFamily="18" charset="0"/>
              </a:rPr>
            </a:br>
            <a:r>
              <a:rPr lang="en-US" sz="7300" b="1" dirty="0" err="1">
                <a:latin typeface="Rockwell Extra Bold" panose="02060903040505020403" pitchFamily="18" charset="0"/>
              </a:rPr>
              <a:t>Attentes</a:t>
            </a:r>
            <a:r>
              <a:rPr lang="en-US" sz="7300" b="1" dirty="0">
                <a:latin typeface="Rockwell Extra Bold" panose="02060903040505020403" pitchFamily="18" charset="0"/>
              </a:rPr>
              <a:t> </a:t>
            </a:r>
            <a:r>
              <a:rPr lang="en-US" sz="7300" b="1" dirty="0" err="1">
                <a:latin typeface="Rockwell Extra Bold" panose="02060903040505020403" pitchFamily="18" charset="0"/>
              </a:rPr>
              <a:t>réelles</a:t>
            </a:r>
            <a:br>
              <a:rPr lang="fr-CA" dirty="0"/>
            </a:br>
            <a:endParaRPr lang="fr-CA" dirty="0"/>
          </a:p>
        </p:txBody>
      </p:sp>
    </p:spTree>
    <p:extLst>
      <p:ext uri="{BB962C8B-B14F-4D97-AF65-F5344CB8AC3E}">
        <p14:creationId xmlns:p14="http://schemas.microsoft.com/office/powerpoint/2010/main" val="137907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248E96-B501-4178-B82D-4BB10364CFF7}"/>
              </a:ext>
            </a:extLst>
          </p:cNvPr>
          <p:cNvSpPr>
            <a:spLocks noGrp="1"/>
          </p:cNvSpPr>
          <p:nvPr>
            <p:ph type="ctrTitle"/>
          </p:nvPr>
        </p:nvSpPr>
        <p:spPr>
          <a:xfrm>
            <a:off x="1487061" y="3327548"/>
            <a:ext cx="8689976" cy="2509213"/>
          </a:xfrm>
        </p:spPr>
        <p:txBody>
          <a:bodyPr>
            <a:normAutofit fontScale="90000"/>
          </a:bodyPr>
          <a:lstStyle/>
          <a:p>
            <a:br>
              <a:rPr lang="fr-CA" sz="7300" dirty="0">
                <a:latin typeface="Rockwell Extra Bold" panose="02060903040505020403" pitchFamily="18" charset="0"/>
              </a:rPr>
            </a:br>
            <a:r>
              <a:rPr lang="en-US" sz="7300" b="1" dirty="0" err="1">
                <a:latin typeface="Rockwell Extra Bold" panose="02060903040505020403" pitchFamily="18" charset="0"/>
              </a:rPr>
              <a:t>Vrai</a:t>
            </a:r>
            <a:r>
              <a:rPr lang="en-US" sz="7300" b="1" dirty="0">
                <a:latin typeface="Rockwell Extra Bold" panose="02060903040505020403" pitchFamily="18" charset="0"/>
              </a:rPr>
              <a:t> </a:t>
            </a:r>
            <a:br>
              <a:rPr lang="fr-CA" sz="7300" dirty="0">
                <a:latin typeface="Rockwell Extra Bold" panose="02060903040505020403" pitchFamily="18" charset="0"/>
              </a:rPr>
            </a:br>
            <a:r>
              <a:rPr lang="en-US" sz="7300" b="1" dirty="0" err="1">
                <a:latin typeface="Rockwell Extra Bold" panose="02060903040505020403" pitchFamily="18" charset="0"/>
              </a:rPr>
              <a:t>ou</a:t>
            </a:r>
            <a:br>
              <a:rPr lang="fr-CA" sz="7300" dirty="0">
                <a:latin typeface="Rockwell Extra Bold" panose="02060903040505020403" pitchFamily="18" charset="0"/>
              </a:rPr>
            </a:br>
            <a:r>
              <a:rPr lang="en-US" sz="7300" b="1" dirty="0">
                <a:latin typeface="Rockwell Extra Bold" panose="02060903040505020403" pitchFamily="18" charset="0"/>
              </a:rPr>
              <a:t>Faux</a:t>
            </a:r>
            <a:br>
              <a:rPr lang="fr-CA" dirty="0"/>
            </a:br>
            <a:br>
              <a:rPr lang="fr-CA" dirty="0"/>
            </a:br>
            <a:endParaRPr lang="fr-CA" dirty="0"/>
          </a:p>
        </p:txBody>
      </p:sp>
    </p:spTree>
    <p:extLst>
      <p:ext uri="{BB962C8B-B14F-4D97-AF65-F5344CB8AC3E}">
        <p14:creationId xmlns:p14="http://schemas.microsoft.com/office/powerpoint/2010/main" val="2098675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248E96-B501-4178-B82D-4BB10364CFF7}"/>
              </a:ext>
            </a:extLst>
          </p:cNvPr>
          <p:cNvSpPr>
            <a:spLocks noGrp="1"/>
          </p:cNvSpPr>
          <p:nvPr>
            <p:ph type="ctrTitle"/>
          </p:nvPr>
        </p:nvSpPr>
        <p:spPr>
          <a:xfrm>
            <a:off x="1487061" y="2931622"/>
            <a:ext cx="8689976" cy="2509213"/>
          </a:xfrm>
        </p:spPr>
        <p:txBody>
          <a:bodyPr>
            <a:normAutofit fontScale="90000"/>
          </a:bodyPr>
          <a:lstStyle/>
          <a:p>
            <a:br>
              <a:rPr lang="fr-CA" sz="7300" dirty="0">
                <a:latin typeface="Rockwell Extra Bold" panose="02060903040505020403" pitchFamily="18" charset="0"/>
              </a:rPr>
            </a:br>
            <a:r>
              <a:rPr lang="fr-CA" sz="8000" dirty="0">
                <a:latin typeface="Impact" panose="020B0806030902050204" pitchFamily="34" charset="0"/>
              </a:rPr>
              <a:t>Un bon mariage sera toujours romantique.</a:t>
            </a:r>
            <a:br>
              <a:rPr lang="fr-CA" dirty="0"/>
            </a:br>
            <a:br>
              <a:rPr lang="fr-CA" dirty="0"/>
            </a:br>
            <a:endParaRPr lang="fr-CA" dirty="0"/>
          </a:p>
        </p:txBody>
      </p:sp>
    </p:spTree>
    <p:extLst>
      <p:ext uri="{BB962C8B-B14F-4D97-AF65-F5344CB8AC3E}">
        <p14:creationId xmlns:p14="http://schemas.microsoft.com/office/powerpoint/2010/main" val="2863699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850CC3-DB7A-48B6-9383-9E17CD077EC9}"/>
              </a:ext>
            </a:extLst>
          </p:cNvPr>
          <p:cNvSpPr>
            <a:spLocks noGrp="1"/>
          </p:cNvSpPr>
          <p:nvPr>
            <p:ph type="title"/>
          </p:nvPr>
        </p:nvSpPr>
        <p:spPr/>
        <p:txBody>
          <a:bodyPr>
            <a:normAutofit fontScale="90000"/>
          </a:bodyPr>
          <a:lstStyle/>
          <a:p>
            <a:r>
              <a:rPr lang="fr-CA" sz="7300" b="1" dirty="0"/>
              <a:t>FAUX</a:t>
            </a:r>
            <a:r>
              <a:rPr lang="fr-CA" sz="6600" b="1" dirty="0"/>
              <a:t>
</a:t>
            </a:r>
          </a:p>
        </p:txBody>
      </p:sp>
      <p:sp>
        <p:nvSpPr>
          <p:cNvPr id="3" name="Espace réservé du contenu 2">
            <a:extLst>
              <a:ext uri="{FF2B5EF4-FFF2-40B4-BE49-F238E27FC236}">
                <a16:creationId xmlns:a16="http://schemas.microsoft.com/office/drawing/2014/main" id="{137455D5-4026-45C9-A13F-06EF16B000A7}"/>
              </a:ext>
            </a:extLst>
          </p:cNvPr>
          <p:cNvSpPr>
            <a:spLocks noGrp="1"/>
          </p:cNvSpPr>
          <p:nvPr>
            <p:ph sz="quarter" idx="13"/>
          </p:nvPr>
        </p:nvSpPr>
        <p:spPr>
          <a:xfrm>
            <a:off x="914399" y="1776078"/>
            <a:ext cx="10363826" cy="4345942"/>
          </a:xfrm>
        </p:spPr>
        <p:txBody>
          <a:bodyPr>
            <a:normAutofit fontScale="92500" lnSpcReduction="10000"/>
          </a:bodyPr>
          <a:lstStyle/>
          <a:p>
            <a:r>
              <a:rPr lang="fr-CA" sz="2800" b="1" dirty="0">
                <a:latin typeface="Aharoni" panose="02010803020104030203" pitchFamily="2" charset="-79"/>
                <a:ea typeface="Adobe Gothic Std B" panose="020B0800000000000000" pitchFamily="34" charset="-128"/>
                <a:cs typeface="Aharoni" panose="02010803020104030203" pitchFamily="2" charset="-79"/>
              </a:rPr>
              <a:t>Pratiquement toutes les relations connaissent des pics et des creux. Parfois, les réalités de la vie conjugale obscurciront souvent sur les sentiments romantiques. Scott Peck, dans son livre The Road </a:t>
            </a:r>
            <a:r>
              <a:rPr lang="fr-CA" sz="2800" b="1" dirty="0" err="1">
                <a:latin typeface="Aharoni" panose="02010803020104030203" pitchFamily="2" charset="-79"/>
                <a:ea typeface="Adobe Gothic Std B" panose="020B0800000000000000" pitchFamily="34" charset="-128"/>
                <a:cs typeface="Aharoni" panose="02010803020104030203" pitchFamily="2" charset="-79"/>
              </a:rPr>
              <a:t>Less</a:t>
            </a:r>
            <a:r>
              <a:rPr lang="fr-CA" sz="2800" b="1" dirty="0">
                <a:latin typeface="Aharoni" panose="02010803020104030203" pitchFamily="2" charset="-79"/>
                <a:ea typeface="Adobe Gothic Std B" panose="020B0800000000000000" pitchFamily="34" charset="-128"/>
                <a:cs typeface="Aharoni" panose="02010803020104030203" pitchFamily="2" charset="-79"/>
              </a:rPr>
              <a:t> </a:t>
            </a:r>
            <a:r>
              <a:rPr lang="fr-CA" sz="2800" b="1" dirty="0" err="1">
                <a:latin typeface="Aharoni" panose="02010803020104030203" pitchFamily="2" charset="-79"/>
                <a:ea typeface="Adobe Gothic Std B" panose="020B0800000000000000" pitchFamily="34" charset="-128"/>
                <a:cs typeface="Aharoni" panose="02010803020104030203" pitchFamily="2" charset="-79"/>
              </a:rPr>
              <a:t>Traveled</a:t>
            </a:r>
            <a:r>
              <a:rPr lang="fr-CA" sz="2800" b="1" dirty="0">
                <a:latin typeface="Aharoni" panose="02010803020104030203" pitchFamily="2" charset="-79"/>
                <a:ea typeface="Adobe Gothic Std B" panose="020B0800000000000000" pitchFamily="34" charset="-128"/>
                <a:cs typeface="Aharoni" panose="02010803020104030203" pitchFamily="2" charset="-79"/>
              </a:rPr>
              <a:t>, a déclaré : « Chaque couple tombe amoureux ; chaque couple tombe amoureux. Ce n’est pas parce que les sentiments d’amour ne sont pas toujours présents que cela signifie nécessairement un manque d’amour; l’amour est plus un choix qu’un sentiment.</a:t>
            </a:r>
            <a:endParaRPr lang="fr-CA" sz="1200" dirty="0"/>
          </a:p>
        </p:txBody>
      </p:sp>
    </p:spTree>
    <p:extLst>
      <p:ext uri="{BB962C8B-B14F-4D97-AF65-F5344CB8AC3E}">
        <p14:creationId xmlns:p14="http://schemas.microsoft.com/office/powerpoint/2010/main" val="781601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3C381-6AAC-4479-A6E4-D49977396ADE}"/>
              </a:ext>
            </a:extLst>
          </p:cNvPr>
          <p:cNvSpPr>
            <a:spLocks noGrp="1"/>
          </p:cNvSpPr>
          <p:nvPr>
            <p:ph type="ctrTitle"/>
          </p:nvPr>
        </p:nvSpPr>
        <p:spPr>
          <a:xfrm>
            <a:off x="1666171" y="2394294"/>
            <a:ext cx="8689976" cy="2509213"/>
          </a:xfrm>
        </p:spPr>
        <p:txBody>
          <a:bodyPr>
            <a:normAutofit fontScale="90000"/>
          </a:bodyPr>
          <a:lstStyle/>
          <a:p>
            <a:r>
              <a:rPr lang="fr-CA" sz="8000" dirty="0">
                <a:latin typeface="Impact" panose="020B0806030902050204" pitchFamily="34" charset="0"/>
              </a:rPr>
              <a:t>Le mariage me fera</a:t>
            </a:r>
            <a:br>
              <a:rPr lang="fr-CA" sz="8000" dirty="0">
                <a:latin typeface="Impact" panose="020B0806030902050204" pitchFamily="34" charset="0"/>
              </a:rPr>
            </a:br>
            <a:r>
              <a:rPr lang="fr-CA" sz="8000" dirty="0">
                <a:latin typeface="Impact" panose="020B0806030902050204" pitchFamily="34" charset="0"/>
              </a:rPr>
              <a:t>heureux.</a:t>
            </a:r>
            <a:br>
              <a:rPr lang="fr-CA" dirty="0"/>
            </a:br>
            <a:endParaRPr lang="fr-CA" dirty="0"/>
          </a:p>
        </p:txBody>
      </p:sp>
    </p:spTree>
    <p:extLst>
      <p:ext uri="{BB962C8B-B14F-4D97-AF65-F5344CB8AC3E}">
        <p14:creationId xmlns:p14="http://schemas.microsoft.com/office/powerpoint/2010/main" val="1600986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7AC8C-4909-4876-909C-EFA5005C7C59}"/>
              </a:ext>
            </a:extLst>
          </p:cNvPr>
          <p:cNvSpPr>
            <a:spLocks noGrp="1"/>
          </p:cNvSpPr>
          <p:nvPr>
            <p:ph type="title"/>
          </p:nvPr>
        </p:nvSpPr>
        <p:spPr/>
        <p:txBody>
          <a:bodyPr>
            <a:normAutofit/>
          </a:bodyPr>
          <a:lstStyle/>
          <a:p>
            <a:r>
              <a:rPr lang="fr-CA" sz="6600" b="1" dirty="0" err="1"/>
              <a:t>FAux</a:t>
            </a:r>
            <a:endParaRPr lang="fr-CA" sz="6600" b="1" dirty="0"/>
          </a:p>
        </p:txBody>
      </p:sp>
      <p:sp>
        <p:nvSpPr>
          <p:cNvPr id="3" name="Espace réservé du contenu 2">
            <a:extLst>
              <a:ext uri="{FF2B5EF4-FFF2-40B4-BE49-F238E27FC236}">
                <a16:creationId xmlns:a16="http://schemas.microsoft.com/office/drawing/2014/main" id="{67FE8B8F-6751-408F-80B2-C84715C59A0D}"/>
              </a:ext>
            </a:extLst>
          </p:cNvPr>
          <p:cNvSpPr>
            <a:spLocks noGrp="1"/>
          </p:cNvSpPr>
          <p:nvPr>
            <p:ph sz="quarter" idx="13"/>
          </p:nvPr>
        </p:nvSpPr>
        <p:spPr/>
        <p:txBody>
          <a:bodyPr>
            <a:normAutofit lnSpcReduction="10000"/>
          </a:bodyPr>
          <a:lstStyle/>
          <a:p>
            <a:r>
              <a:rPr lang="fr-CA" sz="2800" dirty="0">
                <a:latin typeface="Aharoni" panose="02010803020104030203" pitchFamily="2" charset="-79"/>
                <a:cs typeface="Aharoni" panose="02010803020104030203" pitchFamily="2" charset="-79"/>
              </a:rPr>
              <a:t>Un partenaire conjugal n’a pas le pouvoir ou la capacité de rendre une autre personne heureuse. Le sentiment de bonheur d’une personne doit venir du plus profond de lui-même. La relation dans le mariage a le potentiel de compléter le bonheur individuel et le bien-être, mais elle ne peut pas être la source primaire.</a:t>
            </a:r>
            <a:endParaRPr lang="fr-CA"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76242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23904-4521-432B-9322-012601616708}"/>
              </a:ext>
            </a:extLst>
          </p:cNvPr>
          <p:cNvSpPr>
            <a:spLocks noGrp="1"/>
          </p:cNvSpPr>
          <p:nvPr>
            <p:ph type="ctrTitle"/>
          </p:nvPr>
        </p:nvSpPr>
        <p:spPr>
          <a:xfrm>
            <a:off x="1505915" y="650336"/>
            <a:ext cx="8689976" cy="4666382"/>
          </a:xfrm>
        </p:spPr>
        <p:txBody>
          <a:bodyPr>
            <a:normAutofit fontScale="90000"/>
          </a:bodyPr>
          <a:lstStyle/>
          <a:p>
            <a:r>
              <a:rPr lang="fr-CA" sz="7200" dirty="0">
                <a:latin typeface="Impact" panose="020B0806030902050204" pitchFamily="34" charset="0"/>
              </a:rPr>
              <a:t>Si nous nous aimons vraiment, tout le reste se mettra en place.
</a:t>
            </a:r>
          </a:p>
        </p:txBody>
      </p:sp>
    </p:spTree>
    <p:extLst>
      <p:ext uri="{BB962C8B-B14F-4D97-AF65-F5344CB8AC3E}">
        <p14:creationId xmlns:p14="http://schemas.microsoft.com/office/powerpoint/2010/main" val="1775618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CC9260-8E6F-4140-B9F8-9D7673ED035E}"/>
              </a:ext>
            </a:extLst>
          </p:cNvPr>
          <p:cNvSpPr>
            <a:spLocks noGrp="1"/>
          </p:cNvSpPr>
          <p:nvPr>
            <p:ph type="ctrTitle"/>
          </p:nvPr>
        </p:nvSpPr>
        <p:spPr>
          <a:xfrm>
            <a:off x="1751012" y="2631593"/>
            <a:ext cx="8689976" cy="2509213"/>
          </a:xfrm>
        </p:spPr>
        <p:txBody>
          <a:bodyPr>
            <a:normAutofit fontScale="90000"/>
          </a:bodyPr>
          <a:lstStyle/>
          <a:p>
            <a:r>
              <a:rPr lang="fr-CA" sz="10700" b="1" dirty="0"/>
              <a:t>S’adapter aux changements</a:t>
            </a:r>
            <a:br>
              <a:rPr lang="fr-CA" dirty="0"/>
            </a:br>
            <a:endParaRPr lang="fr-CA" dirty="0"/>
          </a:p>
        </p:txBody>
      </p:sp>
    </p:spTree>
    <p:extLst>
      <p:ext uri="{BB962C8B-B14F-4D97-AF65-F5344CB8AC3E}">
        <p14:creationId xmlns:p14="http://schemas.microsoft.com/office/powerpoint/2010/main" val="1762406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2E574A-E850-4AB2-9751-79AD4670A6A6}"/>
              </a:ext>
            </a:extLst>
          </p:cNvPr>
          <p:cNvSpPr>
            <a:spLocks noGrp="1"/>
          </p:cNvSpPr>
          <p:nvPr>
            <p:ph type="title"/>
          </p:nvPr>
        </p:nvSpPr>
        <p:spPr/>
        <p:txBody>
          <a:bodyPr>
            <a:normAutofit/>
          </a:bodyPr>
          <a:lstStyle/>
          <a:p>
            <a:r>
              <a:rPr lang="fr-CA" sz="6600" b="1" dirty="0" err="1"/>
              <a:t>FAux</a:t>
            </a:r>
            <a:endParaRPr lang="fr-CA" sz="6600" b="1" dirty="0"/>
          </a:p>
        </p:txBody>
      </p:sp>
      <p:sp>
        <p:nvSpPr>
          <p:cNvPr id="3" name="Espace réservé du contenu 2">
            <a:extLst>
              <a:ext uri="{FF2B5EF4-FFF2-40B4-BE49-F238E27FC236}">
                <a16:creationId xmlns:a16="http://schemas.microsoft.com/office/drawing/2014/main" id="{FE9B149F-B0FB-491B-9DB6-85053FEC9519}"/>
              </a:ext>
            </a:extLst>
          </p:cNvPr>
          <p:cNvSpPr>
            <a:spLocks noGrp="1"/>
          </p:cNvSpPr>
          <p:nvPr>
            <p:ph sz="quarter" idx="13"/>
          </p:nvPr>
        </p:nvSpPr>
        <p:spPr>
          <a:xfrm>
            <a:off x="914399" y="2143388"/>
            <a:ext cx="10363826" cy="4345942"/>
          </a:xfrm>
        </p:spPr>
        <p:txBody>
          <a:bodyPr>
            <a:normAutofit lnSpcReduction="10000"/>
          </a:bodyPr>
          <a:lstStyle/>
          <a:p>
            <a:r>
              <a:rPr lang="fr-CA" sz="2800" dirty="0">
                <a:latin typeface="Aharoni" panose="02010803020104030203" pitchFamily="2" charset="-79"/>
                <a:cs typeface="Aharoni" panose="02010803020104030203" pitchFamily="2" charset="-79"/>
              </a:rPr>
              <a:t>Le mariage a besoin d’être nourri constamment. En raison des changements individuels, sociétaux et environnementaux, le mariage est toujours dans un état de changement; il s’agit d’une relation dynamique plutôt que statique. Une sensibilité constante aux besoins des uns et des autres et une adaptation continue aux changements relationnels sont nécessaires pour maintenir l’amour en vie.</a:t>
            </a:r>
            <a:endParaRPr lang="fr-CA" sz="1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57096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470CF-8793-458F-A7FF-19D54E4562F4}"/>
              </a:ext>
            </a:extLst>
          </p:cNvPr>
          <p:cNvSpPr>
            <a:spLocks noGrp="1"/>
          </p:cNvSpPr>
          <p:nvPr>
            <p:ph type="ctrTitle"/>
          </p:nvPr>
        </p:nvSpPr>
        <p:spPr>
          <a:xfrm>
            <a:off x="1638811" y="1548295"/>
            <a:ext cx="8689976" cy="4072493"/>
          </a:xfrm>
        </p:spPr>
        <p:txBody>
          <a:bodyPr>
            <a:normAutofit fontScale="90000"/>
          </a:bodyPr>
          <a:lstStyle/>
          <a:p>
            <a:r>
              <a:rPr lang="fr-CA" sz="7200" dirty="0">
                <a:latin typeface="Impact" panose="020B0806030902050204" pitchFamily="34" charset="0"/>
              </a:rPr>
              <a:t>Mon partenaire doit connaître intuitivement mes besoins.
</a:t>
            </a:r>
          </a:p>
        </p:txBody>
      </p:sp>
    </p:spTree>
    <p:extLst>
      <p:ext uri="{BB962C8B-B14F-4D97-AF65-F5344CB8AC3E}">
        <p14:creationId xmlns:p14="http://schemas.microsoft.com/office/powerpoint/2010/main" val="2132501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5C0F8-6EC9-4719-80F3-FB5B7B185F42}"/>
              </a:ext>
            </a:extLst>
          </p:cNvPr>
          <p:cNvSpPr>
            <a:spLocks noGrp="1"/>
          </p:cNvSpPr>
          <p:nvPr>
            <p:ph type="title"/>
          </p:nvPr>
        </p:nvSpPr>
        <p:spPr/>
        <p:txBody>
          <a:bodyPr>
            <a:normAutofit/>
          </a:bodyPr>
          <a:lstStyle/>
          <a:p>
            <a:r>
              <a:rPr lang="fr-CA" sz="6600" b="1" dirty="0" err="1"/>
              <a:t>FAux</a:t>
            </a:r>
            <a:endParaRPr lang="fr-CA" sz="6600" b="1" dirty="0"/>
          </a:p>
        </p:txBody>
      </p:sp>
      <p:sp>
        <p:nvSpPr>
          <p:cNvPr id="3" name="Espace réservé du contenu 2">
            <a:extLst>
              <a:ext uri="{FF2B5EF4-FFF2-40B4-BE49-F238E27FC236}">
                <a16:creationId xmlns:a16="http://schemas.microsoft.com/office/drawing/2014/main" id="{D1D6334C-BD9E-4559-93D8-EF05BF5A8034}"/>
              </a:ext>
            </a:extLst>
          </p:cNvPr>
          <p:cNvSpPr>
            <a:spLocks noGrp="1"/>
          </p:cNvSpPr>
          <p:nvPr>
            <p:ph sz="quarter" idx="13"/>
          </p:nvPr>
        </p:nvSpPr>
        <p:spPr>
          <a:xfrm>
            <a:off x="913774" y="1984918"/>
            <a:ext cx="10363826" cy="4337824"/>
          </a:xfrm>
        </p:spPr>
        <p:txBody>
          <a:bodyPr>
            <a:normAutofit fontScale="92500" lnSpcReduction="10000"/>
          </a:bodyPr>
          <a:lstStyle/>
          <a:p>
            <a:r>
              <a:rPr lang="fr-CA" sz="2800" dirty="0">
                <a:latin typeface="Aharoni" panose="02010803020104030203" pitchFamily="2" charset="-79"/>
                <a:cs typeface="Aharoni" panose="02010803020104030203" pitchFamily="2" charset="-79"/>
              </a:rPr>
              <a:t>Indépendamment de l’intelligence ou des forces personnelles d’un conjoint, elle n’a pas la capacité de lire l’esprit de son partenaire. Les besoins en matière de sécurité, d’affection, de soutien émotionnel, d’encouragement ou d’assistance physique doivent souvent être verbalisés dans un langage clair, parfois à plusieurs reprises. Si le besoin est quelque chose que le conjoint peut fournir de manière réaliste, il doit d’abord savoir que le besoin existe. </a:t>
            </a:r>
          </a:p>
        </p:txBody>
      </p:sp>
    </p:spTree>
    <p:extLst>
      <p:ext uri="{BB962C8B-B14F-4D97-AF65-F5344CB8AC3E}">
        <p14:creationId xmlns:p14="http://schemas.microsoft.com/office/powerpoint/2010/main" val="3698234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549337-DDCC-46FA-94CA-3B120770C241}"/>
              </a:ext>
            </a:extLst>
          </p:cNvPr>
          <p:cNvSpPr>
            <a:spLocks noGrp="1"/>
          </p:cNvSpPr>
          <p:nvPr>
            <p:ph type="ctrTitle"/>
          </p:nvPr>
        </p:nvSpPr>
        <p:spPr>
          <a:xfrm>
            <a:off x="1751012" y="2445222"/>
            <a:ext cx="8689976" cy="2509213"/>
          </a:xfrm>
        </p:spPr>
        <p:txBody>
          <a:bodyPr>
            <a:normAutofit fontScale="90000"/>
          </a:bodyPr>
          <a:lstStyle/>
          <a:p>
            <a:r>
              <a:rPr lang="fr-CA" sz="8000" dirty="0">
                <a:latin typeface="Impact" panose="020B0806030902050204" pitchFamily="34" charset="0"/>
              </a:rPr>
              <a:t>Conflit signifie</a:t>
            </a:r>
            <a:br>
              <a:rPr lang="fr-CA" sz="8000" dirty="0">
                <a:latin typeface="Impact" panose="020B0806030902050204" pitchFamily="34" charset="0"/>
              </a:rPr>
            </a:br>
            <a:r>
              <a:rPr lang="fr-CA" sz="8000" dirty="0">
                <a:latin typeface="Impact" panose="020B0806030902050204" pitchFamily="34" charset="0"/>
              </a:rPr>
              <a:t>un manque d’amour.</a:t>
            </a:r>
            <a:r>
              <a:rPr lang="fr-CA" sz="7200" dirty="0">
                <a:latin typeface="Impact" panose="020B0806030902050204" pitchFamily="34" charset="0"/>
              </a:rPr>
              <a:t>
</a:t>
            </a:r>
          </a:p>
        </p:txBody>
      </p:sp>
    </p:spTree>
    <p:extLst>
      <p:ext uri="{BB962C8B-B14F-4D97-AF65-F5344CB8AC3E}">
        <p14:creationId xmlns:p14="http://schemas.microsoft.com/office/powerpoint/2010/main" val="3781651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08E96-D023-4BC1-A033-F5ADD04C8293}"/>
              </a:ext>
            </a:extLst>
          </p:cNvPr>
          <p:cNvSpPr>
            <a:spLocks noGrp="1"/>
          </p:cNvSpPr>
          <p:nvPr>
            <p:ph type="title"/>
          </p:nvPr>
        </p:nvSpPr>
        <p:spPr>
          <a:xfrm>
            <a:off x="913774" y="116712"/>
            <a:ext cx="10364451" cy="1596177"/>
          </a:xfrm>
        </p:spPr>
        <p:txBody>
          <a:bodyPr>
            <a:normAutofit/>
          </a:bodyPr>
          <a:lstStyle/>
          <a:p>
            <a:r>
              <a:rPr lang="fr-CA" sz="6600" b="1" dirty="0" err="1"/>
              <a:t>FAux</a:t>
            </a:r>
            <a:endParaRPr lang="fr-CA" sz="6600" b="1" dirty="0"/>
          </a:p>
        </p:txBody>
      </p:sp>
      <p:sp>
        <p:nvSpPr>
          <p:cNvPr id="3" name="Espace réservé du contenu 2">
            <a:extLst>
              <a:ext uri="{FF2B5EF4-FFF2-40B4-BE49-F238E27FC236}">
                <a16:creationId xmlns:a16="http://schemas.microsoft.com/office/drawing/2014/main" id="{9835B1BE-C14F-479F-BA1D-8B496C2233D5}"/>
              </a:ext>
            </a:extLst>
          </p:cNvPr>
          <p:cNvSpPr>
            <a:spLocks noGrp="1"/>
          </p:cNvSpPr>
          <p:nvPr>
            <p:ph sz="quarter" idx="13"/>
          </p:nvPr>
        </p:nvSpPr>
        <p:spPr>
          <a:xfrm>
            <a:off x="828934" y="1886324"/>
            <a:ext cx="10363826" cy="4737499"/>
          </a:xfrm>
        </p:spPr>
        <p:txBody>
          <a:bodyPr>
            <a:normAutofit fontScale="92500"/>
          </a:bodyPr>
          <a:lstStyle/>
          <a:p>
            <a:r>
              <a:rPr lang="fr-CA" sz="2400" dirty="0">
                <a:latin typeface="Aharoni" panose="02010803020104030203" pitchFamily="2" charset="-79"/>
                <a:cs typeface="Aharoni" panose="02010803020104030203" pitchFamily="2" charset="-79"/>
              </a:rPr>
              <a:t>Le conflit est inévitable, mais il n’a pas besoin d’être préjudiciable à la relation conjugale. Les partenaires ont des points de vue différents et des sentiments différents en fonction de leurs antécédents et de leurs expériences antérieures. Ces différences ne signifient pas qu’un partenaire a raison et que l’autre a tort; cela signifie simplement qu’ils ne se ressemblent pas dans leurs pensées ou leurs sentiments. Les conflits, lorsqu’ils sont traités de manière appropriée, peuvent être sains pour une relation en ce sens que de nouvelles idées et de nouvelles façons de voir les choses sont présentées à chaque partenaire et à la relation.</a:t>
            </a:r>
          </a:p>
        </p:txBody>
      </p:sp>
    </p:spTree>
    <p:extLst>
      <p:ext uri="{BB962C8B-B14F-4D97-AF65-F5344CB8AC3E}">
        <p14:creationId xmlns:p14="http://schemas.microsoft.com/office/powerpoint/2010/main" val="1331475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0F569-4A0A-45BE-885D-16FFD56ADF91}"/>
              </a:ext>
            </a:extLst>
          </p:cNvPr>
          <p:cNvSpPr>
            <a:spLocks noGrp="1"/>
          </p:cNvSpPr>
          <p:nvPr>
            <p:ph type="ctrTitle"/>
          </p:nvPr>
        </p:nvSpPr>
        <p:spPr>
          <a:xfrm>
            <a:off x="1458781" y="1885247"/>
            <a:ext cx="8689976" cy="2509213"/>
          </a:xfrm>
        </p:spPr>
        <p:txBody>
          <a:bodyPr>
            <a:normAutofit/>
          </a:bodyPr>
          <a:lstStyle/>
          <a:p>
            <a:r>
              <a:rPr lang="fr-CA" sz="13800" dirty="0">
                <a:latin typeface="Rockwell Extra Bold" panose="02060903040505020403" pitchFamily="18" charset="0"/>
              </a:rPr>
              <a:t>ARGENT</a:t>
            </a:r>
          </a:p>
        </p:txBody>
      </p:sp>
    </p:spTree>
    <p:extLst>
      <p:ext uri="{BB962C8B-B14F-4D97-AF65-F5344CB8AC3E}">
        <p14:creationId xmlns:p14="http://schemas.microsoft.com/office/powerpoint/2010/main" val="452381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209D34-E75E-474E-A037-8FCC6F799BE3}"/>
              </a:ext>
            </a:extLst>
          </p:cNvPr>
          <p:cNvSpPr>
            <a:spLocks noGrp="1"/>
          </p:cNvSpPr>
          <p:nvPr>
            <p:ph type="title"/>
          </p:nvPr>
        </p:nvSpPr>
        <p:spPr>
          <a:xfrm>
            <a:off x="913149" y="346712"/>
            <a:ext cx="10364451" cy="720089"/>
          </a:xfrm>
        </p:spPr>
        <p:txBody>
          <a:bodyPr>
            <a:normAutofit fontScale="90000"/>
          </a:bodyPr>
          <a:lstStyle/>
          <a:p>
            <a:r>
              <a:rPr lang="en-CA" b="1" dirty="0"/>
              <a:t>Answer the Following Questions </a:t>
            </a:r>
            <a:br>
              <a:rPr lang="fr-CA" dirty="0"/>
            </a:br>
            <a:endParaRPr lang="fr-CA" dirty="0"/>
          </a:p>
        </p:txBody>
      </p:sp>
      <p:sp>
        <p:nvSpPr>
          <p:cNvPr id="3" name="Espace réservé du contenu 2">
            <a:extLst>
              <a:ext uri="{FF2B5EF4-FFF2-40B4-BE49-F238E27FC236}">
                <a16:creationId xmlns:a16="http://schemas.microsoft.com/office/drawing/2014/main" id="{E1611912-45DF-49AA-BBB5-D034F4447A00}"/>
              </a:ext>
            </a:extLst>
          </p:cNvPr>
          <p:cNvSpPr>
            <a:spLocks noGrp="1"/>
          </p:cNvSpPr>
          <p:nvPr>
            <p:ph sz="quarter" idx="13"/>
          </p:nvPr>
        </p:nvSpPr>
        <p:spPr>
          <a:xfrm>
            <a:off x="678104" y="811669"/>
            <a:ext cx="10363826" cy="5909642"/>
          </a:xfrm>
        </p:spPr>
        <p:txBody>
          <a:bodyPr>
            <a:normAutofit fontScale="62500" lnSpcReduction="20000"/>
          </a:bodyPr>
          <a:lstStyle/>
          <a:p>
            <a:pPr lvl="0"/>
            <a:r>
              <a:rPr lang="en-CA" sz="2600" b="1" dirty="0"/>
              <a:t>Who earns the money?               </a:t>
            </a:r>
            <a:br>
              <a:rPr lang="en-CA" sz="2600" b="1" dirty="0"/>
            </a:br>
            <a:r>
              <a:rPr lang="en-CA" sz="2600" b="1" dirty="0"/>
              <a:t>a) me			b) them			c) both</a:t>
            </a:r>
            <a:endParaRPr lang="fr-CA" sz="2600" b="1" dirty="0"/>
          </a:p>
          <a:p>
            <a:pPr lvl="0"/>
            <a:r>
              <a:rPr lang="en-CA" sz="2600" b="1" dirty="0"/>
              <a:t>How will the money be spent?   </a:t>
            </a:r>
            <a:br>
              <a:rPr lang="en-CA" sz="2600" b="1" dirty="0"/>
            </a:br>
            <a:r>
              <a:rPr lang="en-CA" sz="2600" b="1" dirty="0"/>
              <a:t>a) I decide		b) they do		c) we both do</a:t>
            </a:r>
            <a:endParaRPr lang="fr-CA" sz="2600" b="1" dirty="0"/>
          </a:p>
          <a:p>
            <a:pPr lvl="0"/>
            <a:r>
              <a:rPr lang="en-CA" sz="2600" b="1" dirty="0"/>
              <a:t>Who will manage the check book?    </a:t>
            </a:r>
            <a:br>
              <a:rPr lang="en-CA" sz="2600" b="1" dirty="0"/>
            </a:br>
            <a:r>
              <a:rPr lang="en-CA" sz="2600" b="1" dirty="0"/>
              <a:t>a) me			b) them  			c) both</a:t>
            </a:r>
            <a:endParaRPr lang="fr-CA" sz="2600" b="1" dirty="0"/>
          </a:p>
          <a:p>
            <a:pPr lvl="0"/>
            <a:r>
              <a:rPr lang="en-CA" sz="2600" b="1" dirty="0"/>
              <a:t>What is my attitude about credit spending (visa, master card, bank loans, car loans, lines of credit)?</a:t>
            </a:r>
            <a:br>
              <a:rPr lang="en-CA" sz="2600" b="1" dirty="0"/>
            </a:br>
            <a:r>
              <a:rPr lang="en-CA" sz="2600" b="1" dirty="0"/>
              <a:t>a) it’s a great help				b) sometimes ok    </a:t>
            </a:r>
            <a:br>
              <a:rPr lang="en-CA" sz="2600" b="1" dirty="0"/>
            </a:br>
            <a:r>
              <a:rPr lang="en-CA" sz="2600" b="1" dirty="0"/>
              <a:t>c) only when absolutely necessary		d) never</a:t>
            </a:r>
            <a:endParaRPr lang="fr-CA" sz="2600" b="1" dirty="0"/>
          </a:p>
          <a:p>
            <a:pPr lvl="0"/>
            <a:r>
              <a:rPr lang="en-CA" sz="2600" b="1" dirty="0"/>
              <a:t>How much should be saved?    </a:t>
            </a:r>
            <a:br>
              <a:rPr lang="en-CA" sz="2600" b="1" dirty="0"/>
            </a:br>
            <a:r>
              <a:rPr lang="en-CA" sz="2600" b="1" dirty="0"/>
              <a:t>a) as much as possible				b) a set $# each pay        </a:t>
            </a:r>
            <a:br>
              <a:rPr lang="en-CA" sz="2600" b="1" dirty="0"/>
            </a:br>
            <a:r>
              <a:rPr lang="en-CA" sz="2600" b="1" dirty="0"/>
              <a:t>c) set $# monthly				d) if there is something left over     </a:t>
            </a:r>
            <a:br>
              <a:rPr lang="en-CA" sz="2600" b="1" dirty="0"/>
            </a:br>
            <a:r>
              <a:rPr lang="en-CA" sz="2600" b="1" dirty="0"/>
              <a:t>e) nothing – live for the moment</a:t>
            </a:r>
            <a:endParaRPr lang="fr-CA" sz="2600" b="1" dirty="0"/>
          </a:p>
          <a:p>
            <a:pPr lvl="0"/>
            <a:r>
              <a:rPr lang="en-CA" sz="2600" b="1" dirty="0"/>
              <a:t>Should we buy a house, or rent? </a:t>
            </a:r>
            <a:br>
              <a:rPr lang="en-CA" sz="2600" b="1" dirty="0"/>
            </a:br>
            <a:r>
              <a:rPr lang="en-CA" sz="2600" b="1" dirty="0"/>
              <a:t>a) house					b) rent</a:t>
            </a:r>
            <a:endParaRPr lang="fr-CA" sz="2600" b="1" dirty="0"/>
          </a:p>
          <a:p>
            <a:pPr lvl="0"/>
            <a:r>
              <a:rPr lang="en-CA" sz="2600" b="1" dirty="0"/>
              <a:t>What is communal property and what belongs to each other? </a:t>
            </a:r>
            <a:br>
              <a:rPr lang="en-CA" sz="2600" b="1" dirty="0"/>
            </a:br>
            <a:r>
              <a:rPr lang="en-CA" sz="2600" b="1" dirty="0"/>
              <a:t>a) everything we own is communal		b) what I brought, &amp; am given I own      </a:t>
            </a:r>
            <a:br>
              <a:rPr lang="en-CA" sz="2600" b="1" dirty="0"/>
            </a:br>
            <a:r>
              <a:rPr lang="en-CA" sz="2600" b="1" dirty="0"/>
              <a:t>c) anything we buy is communal			d) what they buy they own what I buy I own     </a:t>
            </a:r>
            <a:br>
              <a:rPr lang="en-CA" sz="2600" b="1" dirty="0"/>
            </a:br>
            <a:r>
              <a:rPr lang="en-CA" sz="2600" b="1" dirty="0"/>
              <a:t>e) everything is theirs (nothing is mine)</a:t>
            </a:r>
            <a:endParaRPr lang="fr-CA" sz="2600" b="1" dirty="0"/>
          </a:p>
          <a:p>
            <a:endParaRPr lang="fr-CA" dirty="0"/>
          </a:p>
        </p:txBody>
      </p:sp>
    </p:spTree>
    <p:extLst>
      <p:ext uri="{BB962C8B-B14F-4D97-AF65-F5344CB8AC3E}">
        <p14:creationId xmlns:p14="http://schemas.microsoft.com/office/powerpoint/2010/main" val="1187294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64630D-0AF1-4487-8965-78780B13D283}"/>
              </a:ext>
            </a:extLst>
          </p:cNvPr>
          <p:cNvSpPr>
            <a:spLocks noGrp="1"/>
          </p:cNvSpPr>
          <p:nvPr>
            <p:ph type="ctrTitle"/>
          </p:nvPr>
        </p:nvSpPr>
        <p:spPr>
          <a:xfrm>
            <a:off x="1751012" y="1300785"/>
            <a:ext cx="8689976" cy="3327776"/>
          </a:xfrm>
        </p:spPr>
        <p:txBody>
          <a:bodyPr>
            <a:normAutofit/>
          </a:bodyPr>
          <a:lstStyle/>
          <a:p>
            <a:r>
              <a:rPr lang="fr-CA" sz="9600" dirty="0">
                <a:latin typeface="Rockwell Extra Bold" panose="02060903040505020403" pitchFamily="18" charset="0"/>
              </a:rPr>
              <a:t>The </a:t>
            </a:r>
            <a:br>
              <a:rPr lang="fr-CA" sz="9600" dirty="0">
                <a:latin typeface="Rockwell Extra Bold" panose="02060903040505020403" pitchFamily="18" charset="0"/>
              </a:rPr>
            </a:br>
            <a:r>
              <a:rPr lang="fr-CA" sz="9600" dirty="0">
                <a:latin typeface="Rockwell Extra Bold" panose="02060903040505020403" pitchFamily="18" charset="0"/>
              </a:rPr>
              <a:t>IN LAWS</a:t>
            </a:r>
          </a:p>
        </p:txBody>
      </p:sp>
    </p:spTree>
    <p:extLst>
      <p:ext uri="{BB962C8B-B14F-4D97-AF65-F5344CB8AC3E}">
        <p14:creationId xmlns:p14="http://schemas.microsoft.com/office/powerpoint/2010/main" val="3847107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85ECC-7E50-4BCF-AFC0-8881B399848C}"/>
              </a:ext>
            </a:extLst>
          </p:cNvPr>
          <p:cNvSpPr>
            <a:spLocks noGrp="1"/>
          </p:cNvSpPr>
          <p:nvPr>
            <p:ph type="title"/>
          </p:nvPr>
        </p:nvSpPr>
        <p:spPr>
          <a:xfrm>
            <a:off x="913149" y="-97919"/>
            <a:ext cx="10364451" cy="776650"/>
          </a:xfrm>
        </p:spPr>
        <p:txBody>
          <a:bodyPr/>
          <a:lstStyle/>
          <a:p>
            <a:r>
              <a:rPr lang="en-CA" b="1" dirty="0"/>
              <a:t>Ordre </a:t>
            </a:r>
            <a:r>
              <a:rPr lang="en-CA" b="1" dirty="0" err="1"/>
              <a:t>d’importance</a:t>
            </a:r>
            <a:endParaRPr lang="fr-CA" dirty="0"/>
          </a:p>
        </p:txBody>
      </p:sp>
      <p:sp>
        <p:nvSpPr>
          <p:cNvPr id="3" name="Espace réservé du contenu 2">
            <a:extLst>
              <a:ext uri="{FF2B5EF4-FFF2-40B4-BE49-F238E27FC236}">
                <a16:creationId xmlns:a16="http://schemas.microsoft.com/office/drawing/2014/main" id="{64E4C0BB-DBA5-4720-AD81-C4DE691A1C95}"/>
              </a:ext>
            </a:extLst>
          </p:cNvPr>
          <p:cNvSpPr>
            <a:spLocks noGrp="1"/>
          </p:cNvSpPr>
          <p:nvPr>
            <p:ph sz="quarter" idx="13"/>
          </p:nvPr>
        </p:nvSpPr>
        <p:spPr>
          <a:xfrm>
            <a:off x="791226" y="678731"/>
            <a:ext cx="10363826" cy="5911640"/>
          </a:xfrm>
        </p:spPr>
        <p:txBody>
          <a:bodyPr>
            <a:normAutofit fontScale="40000" lnSpcReduction="20000"/>
          </a:bodyPr>
          <a:lstStyle/>
          <a:p>
            <a:pPr marL="0" indent="0">
              <a:lnSpc>
                <a:spcPct val="150000"/>
              </a:lnSpc>
              <a:buNone/>
            </a:pPr>
            <a:r>
              <a:rPr lang="en-CA" sz="5000" dirty="0">
                <a:latin typeface="Aharoni" panose="02010803020104030203" pitchFamily="2" charset="-79"/>
                <a:cs typeface="Aharoni" panose="02010803020104030203" pitchFamily="2" charset="-79"/>
              </a:rPr>
              <a:t>____ Respect your in-laws as family members of the spouse you love.</a:t>
            </a:r>
            <a:br>
              <a:rPr lang="en-CA" sz="5000" dirty="0">
                <a:latin typeface="Aharoni" panose="02010803020104030203" pitchFamily="2" charset="-79"/>
                <a:cs typeface="Aharoni" panose="02010803020104030203" pitchFamily="2" charset="-79"/>
              </a:rPr>
            </a:br>
            <a:r>
              <a:rPr lang="en-CA" sz="5000" dirty="0">
                <a:latin typeface="Aharoni" panose="02010803020104030203" pitchFamily="2" charset="-79"/>
                <a:cs typeface="Aharoni" panose="02010803020104030203" pitchFamily="2" charset="-79"/>
              </a:rPr>
              <a:t>____ Don't compare your spouse's family with your own.</a:t>
            </a:r>
            <a:br>
              <a:rPr lang="en-CA" sz="5000" dirty="0">
                <a:latin typeface="Aharoni" panose="02010803020104030203" pitchFamily="2" charset="-79"/>
                <a:cs typeface="Aharoni" panose="02010803020104030203" pitchFamily="2" charset="-79"/>
              </a:rPr>
            </a:br>
            <a:r>
              <a:rPr lang="en-CA" sz="5000" dirty="0">
                <a:latin typeface="Aharoni" panose="02010803020104030203" pitchFamily="2" charset="-79"/>
                <a:cs typeface="Aharoni" panose="02010803020104030203" pitchFamily="2" charset="-79"/>
              </a:rPr>
              <a:t>____ Don't run to your own parents for support when you have conflict with your spouse.</a:t>
            </a:r>
            <a:br>
              <a:rPr lang="en-CA" sz="5000" dirty="0">
                <a:latin typeface="Aharoni" panose="02010803020104030203" pitchFamily="2" charset="-79"/>
                <a:cs typeface="Aharoni" panose="02010803020104030203" pitchFamily="2" charset="-79"/>
              </a:rPr>
            </a:br>
            <a:r>
              <a:rPr lang="en-CA" sz="5000" dirty="0">
                <a:latin typeface="Aharoni" panose="02010803020104030203" pitchFamily="2" charset="-79"/>
                <a:cs typeface="Aharoni" panose="02010803020104030203" pitchFamily="2" charset="-79"/>
              </a:rPr>
              <a:t>____ Don't direct anger you may feel for your spouse toward his or her family.</a:t>
            </a:r>
            <a:br>
              <a:rPr lang="en-CA" sz="5000" dirty="0">
                <a:latin typeface="Aharoni" panose="02010803020104030203" pitchFamily="2" charset="-79"/>
                <a:cs typeface="Aharoni" panose="02010803020104030203" pitchFamily="2" charset="-79"/>
              </a:rPr>
            </a:br>
            <a:r>
              <a:rPr lang="en-CA" sz="5000" dirty="0">
                <a:latin typeface="Aharoni" panose="02010803020104030203" pitchFamily="2" charset="-79"/>
                <a:cs typeface="Aharoni" panose="02010803020104030203" pitchFamily="2" charset="-79"/>
              </a:rPr>
              <a:t>____ Establish a family atmosphere that avoids a contest between your two families for your time, attention and affection.</a:t>
            </a:r>
            <a:br>
              <a:rPr lang="en-CA" sz="5000" dirty="0">
                <a:latin typeface="Aharoni" panose="02010803020104030203" pitchFamily="2" charset="-79"/>
                <a:cs typeface="Aharoni" panose="02010803020104030203" pitchFamily="2" charset="-79"/>
              </a:rPr>
            </a:br>
            <a:r>
              <a:rPr lang="en-CA" sz="5000" dirty="0">
                <a:latin typeface="Aharoni" panose="02010803020104030203" pitchFamily="2" charset="-79"/>
                <a:cs typeface="Aharoni" panose="02010803020104030203" pitchFamily="2" charset="-79"/>
              </a:rPr>
              <a:t>____ Treat both families equally and fairly.</a:t>
            </a:r>
            <a:br>
              <a:rPr lang="en-CA" sz="5000" dirty="0">
                <a:latin typeface="Aharoni" panose="02010803020104030203" pitchFamily="2" charset="-79"/>
                <a:cs typeface="Aharoni" panose="02010803020104030203" pitchFamily="2" charset="-79"/>
              </a:rPr>
            </a:br>
            <a:r>
              <a:rPr lang="en-CA" sz="5000" dirty="0">
                <a:latin typeface="Aharoni" panose="02010803020104030203" pitchFamily="2" charset="-79"/>
                <a:cs typeface="Aharoni" panose="02010803020104030203" pitchFamily="2" charset="-79"/>
              </a:rPr>
              <a:t>____ As a couple, try to establish as much independence from both families as possible. </a:t>
            </a:r>
            <a:br>
              <a:rPr lang="en-CA" dirty="0"/>
            </a:br>
            <a:r>
              <a:rPr lang="en-CA" dirty="0"/>
              <a:t>         </a:t>
            </a:r>
          </a:p>
          <a:p>
            <a:pPr marL="0" indent="0">
              <a:buNone/>
            </a:pPr>
            <a:endParaRPr lang="en-CA" sz="3100" dirty="0"/>
          </a:p>
          <a:p>
            <a:pPr marL="0" indent="0">
              <a:buNone/>
            </a:pPr>
            <a:r>
              <a:rPr lang="en-CA" sz="5000" dirty="0"/>
              <a:t>For example, it may create conflict to borrow money from in-laws. </a:t>
            </a:r>
            <a:endParaRPr lang="fr-CA" sz="5000" dirty="0"/>
          </a:p>
          <a:p>
            <a:endParaRPr lang="fr-CA" dirty="0"/>
          </a:p>
        </p:txBody>
      </p:sp>
    </p:spTree>
    <p:extLst>
      <p:ext uri="{BB962C8B-B14F-4D97-AF65-F5344CB8AC3E}">
        <p14:creationId xmlns:p14="http://schemas.microsoft.com/office/powerpoint/2010/main" val="1983203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2FA815-E07C-41E9-A998-06DD5C30AAF9}"/>
              </a:ext>
            </a:extLst>
          </p:cNvPr>
          <p:cNvSpPr>
            <a:spLocks noGrp="1"/>
          </p:cNvSpPr>
          <p:nvPr>
            <p:ph type="title"/>
          </p:nvPr>
        </p:nvSpPr>
        <p:spPr/>
        <p:txBody>
          <a:bodyPr/>
          <a:lstStyle/>
          <a:p>
            <a:r>
              <a:rPr lang="fr-CA" sz="5400" b="1" dirty="0">
                <a:latin typeface="Berlin Sans FB Demi" panose="020E0802020502020306" pitchFamily="34" charset="0"/>
              </a:rPr>
              <a:t>Style de vie change</a:t>
            </a:r>
            <a:br>
              <a:rPr lang="fr-CA" dirty="0"/>
            </a:br>
            <a:endParaRPr lang="fr-CA" dirty="0"/>
          </a:p>
        </p:txBody>
      </p:sp>
      <p:sp>
        <p:nvSpPr>
          <p:cNvPr id="3" name="Espace réservé du contenu 2">
            <a:extLst>
              <a:ext uri="{FF2B5EF4-FFF2-40B4-BE49-F238E27FC236}">
                <a16:creationId xmlns:a16="http://schemas.microsoft.com/office/drawing/2014/main" id="{E4A6A5F0-B53D-443A-B00C-D961BC6E8507}"/>
              </a:ext>
            </a:extLst>
          </p:cNvPr>
          <p:cNvSpPr>
            <a:spLocks noGrp="1"/>
          </p:cNvSpPr>
          <p:nvPr>
            <p:ph sz="quarter" idx="13"/>
          </p:nvPr>
        </p:nvSpPr>
        <p:spPr>
          <a:xfrm>
            <a:off x="913774" y="2367092"/>
            <a:ext cx="10363826" cy="3872391"/>
          </a:xfrm>
        </p:spPr>
        <p:txBody>
          <a:bodyPr>
            <a:normAutofit fontScale="70000" lnSpcReduction="20000"/>
          </a:bodyPr>
          <a:lstStyle/>
          <a:p>
            <a:r>
              <a:rPr lang="fr-CA" sz="4500" dirty="0">
                <a:latin typeface="Aharoni" panose="02010803020104030203" pitchFamily="2" charset="-79"/>
                <a:cs typeface="Aharoni" panose="02010803020104030203" pitchFamily="2" charset="-79"/>
              </a:rPr>
              <a:t>Tu n’es plus avec ta famille (coutumes, traditions, confort).</a:t>
            </a:r>
          </a:p>
          <a:p>
            <a:r>
              <a:rPr lang="fr-CA" sz="4500" dirty="0">
                <a:latin typeface="Aharoni" panose="02010803020104030203" pitchFamily="2" charset="-79"/>
                <a:cs typeface="Aharoni" panose="02010803020104030203" pitchFamily="2" charset="-79"/>
              </a:rPr>
              <a:t>Le couple va lutter, sacrifier et travailler fort pour avoir un style de vie satisfaisant pour les deux.</a:t>
            </a:r>
          </a:p>
          <a:p>
            <a:r>
              <a:rPr lang="fr-CA" sz="4500" dirty="0">
                <a:latin typeface="Aharoni" panose="02010803020104030203" pitchFamily="2" charset="-79"/>
                <a:cs typeface="Aharoni" panose="02010803020104030203" pitchFamily="2" charset="-79"/>
              </a:rPr>
              <a:t>Heureusement, tes parents ont probablement vécu les mêmes défis.</a:t>
            </a:r>
          </a:p>
          <a:p>
            <a:endParaRPr lang="fr-CA" dirty="0"/>
          </a:p>
        </p:txBody>
      </p:sp>
    </p:spTree>
    <p:extLst>
      <p:ext uri="{BB962C8B-B14F-4D97-AF65-F5344CB8AC3E}">
        <p14:creationId xmlns:p14="http://schemas.microsoft.com/office/powerpoint/2010/main" val="378719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8759D-4D4C-4F3B-8D61-9DA91F009A2B}"/>
              </a:ext>
            </a:extLst>
          </p:cNvPr>
          <p:cNvSpPr>
            <a:spLocks noGrp="1"/>
          </p:cNvSpPr>
          <p:nvPr>
            <p:ph type="title"/>
          </p:nvPr>
        </p:nvSpPr>
        <p:spPr>
          <a:xfrm>
            <a:off x="913774" y="384341"/>
            <a:ext cx="10364451" cy="1596177"/>
          </a:xfrm>
        </p:spPr>
        <p:txBody>
          <a:bodyPr>
            <a:normAutofit/>
          </a:bodyPr>
          <a:lstStyle/>
          <a:p>
            <a:r>
              <a:rPr lang="fr-CA" sz="5400" b="1" dirty="0">
                <a:latin typeface="Berlin Sans FB Demi" panose="020E0802020502020306" pitchFamily="34" charset="0"/>
              </a:rPr>
              <a:t>Déménager ?</a:t>
            </a:r>
            <a:endParaRPr lang="fr-CA" sz="5400" dirty="0">
              <a:latin typeface="Berlin Sans FB Demi" panose="020E0802020502020306" pitchFamily="34" charset="0"/>
            </a:endParaRPr>
          </a:p>
        </p:txBody>
      </p:sp>
      <p:sp>
        <p:nvSpPr>
          <p:cNvPr id="3" name="Espace réservé du contenu 2">
            <a:extLst>
              <a:ext uri="{FF2B5EF4-FFF2-40B4-BE49-F238E27FC236}">
                <a16:creationId xmlns:a16="http://schemas.microsoft.com/office/drawing/2014/main" id="{5F642F44-481A-4A82-B03A-4FC9D8FFAC73}"/>
              </a:ext>
            </a:extLst>
          </p:cNvPr>
          <p:cNvSpPr>
            <a:spLocks noGrp="1"/>
          </p:cNvSpPr>
          <p:nvPr>
            <p:ph sz="quarter" idx="13"/>
          </p:nvPr>
        </p:nvSpPr>
        <p:spPr>
          <a:xfrm>
            <a:off x="802261" y="1980518"/>
            <a:ext cx="10363826" cy="3424107"/>
          </a:xfrm>
        </p:spPr>
        <p:txBody>
          <a:bodyPr>
            <a:normAutofit fontScale="85000" lnSpcReduction="10000"/>
          </a:bodyPr>
          <a:lstStyle/>
          <a:p>
            <a:r>
              <a:rPr lang="fr-CA" sz="3000" dirty="0">
                <a:latin typeface="Aharoni" panose="02010803020104030203" pitchFamily="2" charset="-79"/>
                <a:cs typeface="Aharoni" panose="02010803020104030203" pitchFamily="2" charset="-79"/>
              </a:rPr>
              <a:t>Aujourd’hui les couples sont mobiles. Surtout pour avoir un emploi ou pour poursuivre une carrière. </a:t>
            </a:r>
          </a:p>
          <a:p>
            <a:r>
              <a:rPr lang="fr-CA" sz="3000" dirty="0">
                <a:latin typeface="Aharoni" panose="02010803020104030203" pitchFamily="2" charset="-79"/>
                <a:cs typeface="Aharoni" panose="02010803020104030203" pitchFamily="2" charset="-79"/>
              </a:rPr>
              <a:t>Un des deux sera peut-être force à déménager loin de la famille et des amis. </a:t>
            </a:r>
          </a:p>
          <a:p>
            <a:r>
              <a:rPr lang="fr-CA" sz="3000" dirty="0">
                <a:latin typeface="Aharoni" panose="02010803020104030203" pitchFamily="2" charset="-79"/>
                <a:cs typeface="Aharoni" panose="02010803020104030203" pitchFamily="2" charset="-79"/>
              </a:rPr>
              <a:t>La tristesse et la </a:t>
            </a:r>
            <a:r>
              <a:rPr lang="fr-CA" sz="3000" dirty="0" err="1">
                <a:latin typeface="Aharoni" panose="02010803020104030203" pitchFamily="2" charset="-79"/>
                <a:cs typeface="Aharoni" panose="02010803020104030203" pitchFamily="2" charset="-79"/>
              </a:rPr>
              <a:t>rancoeur</a:t>
            </a:r>
            <a:r>
              <a:rPr lang="fr-CA" sz="3000" dirty="0">
                <a:latin typeface="Aharoni" panose="02010803020104030203" pitchFamily="2" charset="-79"/>
                <a:cs typeface="Aharoni" panose="02010803020104030203" pitchFamily="2" charset="-79"/>
              </a:rPr>
              <a:t> peuvent se présenter mais plusieurs couples s’adaptent bien et se font une nouvelle vie amusante.</a:t>
            </a:r>
          </a:p>
          <a:p>
            <a:endParaRPr lang="fr-CA" dirty="0"/>
          </a:p>
        </p:txBody>
      </p:sp>
    </p:spTree>
    <p:extLst>
      <p:ext uri="{BB962C8B-B14F-4D97-AF65-F5344CB8AC3E}">
        <p14:creationId xmlns:p14="http://schemas.microsoft.com/office/powerpoint/2010/main" val="394276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D6213-D125-42A6-A396-F0A68D6AF836}"/>
              </a:ext>
            </a:extLst>
          </p:cNvPr>
          <p:cNvSpPr>
            <a:spLocks noGrp="1"/>
          </p:cNvSpPr>
          <p:nvPr>
            <p:ph type="title"/>
          </p:nvPr>
        </p:nvSpPr>
        <p:spPr>
          <a:xfrm>
            <a:off x="913774" y="327033"/>
            <a:ext cx="10364451" cy="1596177"/>
          </a:xfrm>
        </p:spPr>
        <p:txBody>
          <a:bodyPr>
            <a:normAutofit/>
          </a:bodyPr>
          <a:lstStyle/>
          <a:p>
            <a:r>
              <a:rPr lang="fr-CA" sz="6000" b="1" dirty="0">
                <a:latin typeface="Berlin Sans FB Demi" panose="020E0802020502020306" pitchFamily="34" charset="0"/>
              </a:rPr>
              <a:t>Changement d’amis</a:t>
            </a:r>
            <a:r>
              <a:rPr lang="fr-CA" sz="6000" dirty="0">
                <a:latin typeface="Berlin Sans FB Demi" panose="020E0802020502020306" pitchFamily="34" charset="0"/>
              </a:rPr>
              <a:t> </a:t>
            </a:r>
          </a:p>
        </p:txBody>
      </p:sp>
      <p:sp>
        <p:nvSpPr>
          <p:cNvPr id="3" name="Espace réservé du contenu 2">
            <a:extLst>
              <a:ext uri="{FF2B5EF4-FFF2-40B4-BE49-F238E27FC236}">
                <a16:creationId xmlns:a16="http://schemas.microsoft.com/office/drawing/2014/main" id="{E5EFA545-6DFD-4785-951A-F5EF31594EF1}"/>
              </a:ext>
            </a:extLst>
          </p:cNvPr>
          <p:cNvSpPr>
            <a:spLocks noGrp="1"/>
          </p:cNvSpPr>
          <p:nvPr>
            <p:ph sz="quarter" idx="13"/>
          </p:nvPr>
        </p:nvSpPr>
        <p:spPr>
          <a:xfrm>
            <a:off x="913774" y="1929162"/>
            <a:ext cx="10363826" cy="4310322"/>
          </a:xfrm>
        </p:spPr>
        <p:txBody>
          <a:bodyPr>
            <a:normAutofit fontScale="55000" lnSpcReduction="20000"/>
          </a:bodyPr>
          <a:lstStyle/>
          <a:p>
            <a:r>
              <a:rPr lang="fr-CA" sz="4400" dirty="0">
                <a:latin typeface="Aharoni" panose="02010803020104030203" pitchFamily="2" charset="-79"/>
                <a:cs typeface="Aharoni" panose="02010803020104030203" pitchFamily="2" charset="-79"/>
              </a:rPr>
              <a:t>Il y a une chance que tu </a:t>
            </a:r>
            <a:r>
              <a:rPr lang="fr-CA" sz="4400" dirty="0" err="1">
                <a:latin typeface="Aharoni" panose="02010803020104030203" pitchFamily="2" charset="-79"/>
                <a:cs typeface="Aharoni" panose="02010803020104030203" pitchFamily="2" charset="-79"/>
              </a:rPr>
              <a:t>perderas</a:t>
            </a:r>
            <a:r>
              <a:rPr lang="fr-CA" sz="4400" dirty="0">
                <a:latin typeface="Aharoni" panose="02010803020104030203" pitchFamily="2" charset="-79"/>
                <a:cs typeface="Aharoni" panose="02010803020104030203" pitchFamily="2" charset="-79"/>
              </a:rPr>
              <a:t> contact avec tes anciens amis.  </a:t>
            </a:r>
          </a:p>
          <a:p>
            <a:r>
              <a:rPr lang="fr-CA" sz="4400" dirty="0">
                <a:latin typeface="Aharoni" panose="02010803020104030203" pitchFamily="2" charset="-79"/>
                <a:cs typeface="Aharoni" panose="02010803020104030203" pitchFamily="2" charset="-79"/>
              </a:rPr>
              <a:t>Se marier change ton statut social. </a:t>
            </a:r>
          </a:p>
          <a:p>
            <a:r>
              <a:rPr lang="fr-CA" sz="4400" dirty="0">
                <a:latin typeface="Aharoni" panose="02010803020104030203" pitchFamily="2" charset="-79"/>
                <a:cs typeface="Aharoni" panose="02010803020104030203" pitchFamily="2" charset="-79"/>
              </a:rPr>
              <a:t>C’est fort probable que tu trouveras de nouveaux amis avec d’autres couples mariés plutôt que socialiser avec des amis célibataires.  </a:t>
            </a:r>
          </a:p>
          <a:p>
            <a:r>
              <a:rPr lang="fr-CA" sz="4400" dirty="0">
                <a:latin typeface="Aharoni" panose="02010803020104030203" pitchFamily="2" charset="-79"/>
                <a:cs typeface="Aharoni" panose="02010803020104030203" pitchFamily="2" charset="-79"/>
              </a:rPr>
              <a:t>Ceci se produit souvent puisque la fille n’avait pas une connexion avec les amis de son mari et vice versa.</a:t>
            </a:r>
          </a:p>
          <a:p>
            <a:endParaRPr lang="fr-CA" dirty="0"/>
          </a:p>
        </p:txBody>
      </p:sp>
    </p:spTree>
    <p:extLst>
      <p:ext uri="{BB962C8B-B14F-4D97-AF65-F5344CB8AC3E}">
        <p14:creationId xmlns:p14="http://schemas.microsoft.com/office/powerpoint/2010/main" val="28006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6D307F-ADF5-4832-B7A2-669A14BC343A}"/>
              </a:ext>
            </a:extLst>
          </p:cNvPr>
          <p:cNvSpPr>
            <a:spLocks noGrp="1"/>
          </p:cNvSpPr>
          <p:nvPr>
            <p:ph type="title"/>
          </p:nvPr>
        </p:nvSpPr>
        <p:spPr/>
        <p:txBody>
          <a:bodyPr>
            <a:normAutofit fontScale="90000"/>
          </a:bodyPr>
          <a:lstStyle/>
          <a:p>
            <a:r>
              <a:rPr lang="fr-CA" sz="4400" b="1" dirty="0">
                <a:latin typeface="Berlin Sans FB Demi" panose="020E0802020502020306" pitchFamily="34" charset="0"/>
              </a:rPr>
              <a:t>Différences dans </a:t>
            </a:r>
            <a:br>
              <a:rPr lang="fr-CA" sz="4400" b="1" dirty="0">
                <a:latin typeface="Berlin Sans FB Demi" panose="020E0802020502020306" pitchFamily="34" charset="0"/>
              </a:rPr>
            </a:br>
            <a:r>
              <a:rPr lang="fr-CA" sz="4400" b="1" dirty="0">
                <a:latin typeface="Berlin Sans FB Demi" panose="020E0802020502020306" pitchFamily="34" charset="0"/>
              </a:rPr>
              <a:t>les tâches journalières</a:t>
            </a:r>
            <a:r>
              <a:rPr lang="fr-CA" sz="4400" dirty="0">
                <a:latin typeface="Berlin Sans FB Demi" panose="020E0802020502020306" pitchFamily="34" charset="0"/>
              </a:rPr>
              <a:t> </a:t>
            </a:r>
            <a:br>
              <a:rPr lang="fr-CA" dirty="0"/>
            </a:br>
            <a:endParaRPr lang="fr-CA" dirty="0"/>
          </a:p>
        </p:txBody>
      </p:sp>
      <p:sp>
        <p:nvSpPr>
          <p:cNvPr id="3" name="Espace réservé du contenu 2">
            <a:extLst>
              <a:ext uri="{FF2B5EF4-FFF2-40B4-BE49-F238E27FC236}">
                <a16:creationId xmlns:a16="http://schemas.microsoft.com/office/drawing/2014/main" id="{2DC40981-F135-4347-B267-389416F27B7C}"/>
              </a:ext>
            </a:extLst>
          </p:cNvPr>
          <p:cNvSpPr>
            <a:spLocks noGrp="1"/>
          </p:cNvSpPr>
          <p:nvPr>
            <p:ph sz="quarter" idx="13"/>
          </p:nvPr>
        </p:nvSpPr>
        <p:spPr>
          <a:xfrm>
            <a:off x="913774" y="1984918"/>
            <a:ext cx="10363826" cy="4627756"/>
          </a:xfrm>
        </p:spPr>
        <p:txBody>
          <a:bodyPr>
            <a:normAutofit/>
          </a:bodyPr>
          <a:lstStyle/>
          <a:p>
            <a:r>
              <a:rPr lang="fr-CA" dirty="0">
                <a:latin typeface="Aharoni" panose="02010803020104030203" pitchFamily="2" charset="-79"/>
                <a:cs typeface="Aharoni" panose="02010803020104030203" pitchFamily="2" charset="-79"/>
              </a:rPr>
              <a:t>Tu remarqueras que tes habitudes et tes traditions personnelles sont quasiment différentes de ton partenaire. Par exemple, </a:t>
            </a:r>
          </a:p>
          <a:p>
            <a:r>
              <a:rPr lang="fr-CA" b="1" dirty="0">
                <a:latin typeface="Aharoni" panose="02010803020104030203" pitchFamily="2" charset="-79"/>
                <a:cs typeface="Aharoni" panose="02010803020104030203" pitchFamily="2" charset="-79"/>
              </a:rPr>
              <a:t>comment la pâte dentifrice est laisse?</a:t>
            </a:r>
          </a:p>
          <a:p>
            <a:r>
              <a:rPr lang="fr-CA" b="1" dirty="0">
                <a:latin typeface="Aharoni" panose="02010803020104030203" pitchFamily="2" charset="-79"/>
                <a:cs typeface="Aharoni" panose="02010803020104030203" pitchFamily="2" charset="-79"/>
              </a:rPr>
              <a:t>rince-t-il le lavabo après qu’il se rase?</a:t>
            </a:r>
          </a:p>
          <a:p>
            <a:r>
              <a:rPr lang="fr-CA" b="1" dirty="0">
                <a:latin typeface="Aharoni" panose="02010803020104030203" pitchFamily="2" charset="-79"/>
                <a:cs typeface="Aharoni" panose="02010803020104030203" pitchFamily="2" charset="-79"/>
              </a:rPr>
              <a:t>laisse-t-il la toilette ouverte?</a:t>
            </a:r>
          </a:p>
          <a:p>
            <a:r>
              <a:rPr lang="fr-CA" b="1" dirty="0">
                <a:latin typeface="Aharoni" panose="02010803020104030203" pitchFamily="2" charset="-79"/>
                <a:cs typeface="Aharoni" panose="02010803020104030203" pitchFamily="2" charset="-79"/>
              </a:rPr>
              <a:t>elle prend toute la chambre de bain pour son maquillage?</a:t>
            </a:r>
          </a:p>
          <a:p>
            <a:r>
              <a:rPr lang="fr-CA" b="1" dirty="0">
                <a:latin typeface="Aharoni" panose="02010803020104030203" pitchFamily="2" charset="-79"/>
                <a:cs typeface="Aharoni" panose="02010803020104030203" pitchFamily="2" charset="-79"/>
              </a:rPr>
              <a:t>ramasser la vaisselle après le souper ou 3 heures plus tard?</a:t>
            </a:r>
          </a:p>
          <a:p>
            <a:r>
              <a:rPr lang="fr-CA" b="1" dirty="0">
                <a:latin typeface="Aharoni" panose="02010803020104030203" pitchFamily="2" charset="-79"/>
                <a:cs typeface="Aharoni" panose="02010803020104030203" pitchFamily="2" charset="-79"/>
              </a:rPr>
              <a:t>célèbre-t-elle des fêtes avec des gros parties ou en donnant une petite carte?</a:t>
            </a:r>
          </a:p>
          <a:p>
            <a:endParaRPr lang="fr-CA" dirty="0"/>
          </a:p>
        </p:txBody>
      </p:sp>
    </p:spTree>
    <p:extLst>
      <p:ext uri="{BB962C8B-B14F-4D97-AF65-F5344CB8AC3E}">
        <p14:creationId xmlns:p14="http://schemas.microsoft.com/office/powerpoint/2010/main" val="3562418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B25653-D4D4-44A9-9809-9B0C4FD6A9B0}"/>
              </a:ext>
            </a:extLst>
          </p:cNvPr>
          <p:cNvSpPr>
            <a:spLocks noGrp="1"/>
          </p:cNvSpPr>
          <p:nvPr>
            <p:ph type="title"/>
          </p:nvPr>
        </p:nvSpPr>
        <p:spPr>
          <a:xfrm>
            <a:off x="913774" y="250527"/>
            <a:ext cx="10364451" cy="1596177"/>
          </a:xfrm>
        </p:spPr>
        <p:txBody>
          <a:bodyPr>
            <a:normAutofit/>
          </a:bodyPr>
          <a:lstStyle/>
          <a:p>
            <a:r>
              <a:rPr lang="fr-CA" sz="4800" b="1" dirty="0">
                <a:latin typeface="Berlin Sans FB Demi" panose="020E0802020502020306" pitchFamily="34" charset="0"/>
                <a:cs typeface="Aharoni" panose="02010803020104030203" pitchFamily="2" charset="-79"/>
              </a:rPr>
              <a:t>Différences d’opinion</a:t>
            </a:r>
            <a:r>
              <a:rPr lang="fr-CA" sz="4800" dirty="0">
                <a:latin typeface="Berlin Sans FB Demi" panose="020E0802020502020306" pitchFamily="34" charset="0"/>
                <a:cs typeface="Aharoni" panose="02010803020104030203" pitchFamily="2" charset="-79"/>
              </a:rPr>
              <a:t> </a:t>
            </a:r>
          </a:p>
        </p:txBody>
      </p:sp>
      <p:sp>
        <p:nvSpPr>
          <p:cNvPr id="3" name="Espace réservé du contenu 2">
            <a:extLst>
              <a:ext uri="{FF2B5EF4-FFF2-40B4-BE49-F238E27FC236}">
                <a16:creationId xmlns:a16="http://schemas.microsoft.com/office/drawing/2014/main" id="{56B68629-007C-4D41-8EA2-85CFEEF04F76}"/>
              </a:ext>
            </a:extLst>
          </p:cNvPr>
          <p:cNvSpPr>
            <a:spLocks noGrp="1"/>
          </p:cNvSpPr>
          <p:nvPr>
            <p:ph sz="quarter" idx="13"/>
          </p:nvPr>
        </p:nvSpPr>
        <p:spPr>
          <a:xfrm>
            <a:off x="913774" y="1449659"/>
            <a:ext cx="10363826" cy="4904007"/>
          </a:xfrm>
        </p:spPr>
        <p:txBody>
          <a:bodyPr>
            <a:normAutofit fontScale="92500" lnSpcReduction="20000"/>
          </a:bodyPr>
          <a:lstStyle/>
          <a:p>
            <a:r>
              <a:rPr lang="fr-CA" sz="2400" b="1" dirty="0">
                <a:latin typeface="Aharoni" panose="02010803020104030203" pitchFamily="2" charset="-79"/>
                <a:cs typeface="Aharoni" panose="02010803020104030203" pitchFamily="2" charset="-79"/>
              </a:rPr>
              <a:t>ton partenaire et toi ne serez pas toujours sur la même page ou n’auront pas toujours la même opinion sur un sujet important ou pour faire une décision. </a:t>
            </a:r>
          </a:p>
          <a:p>
            <a:pPr marL="0" indent="0">
              <a:buNone/>
            </a:pPr>
            <a:r>
              <a:rPr lang="fr-CA" sz="2400" b="1" dirty="0">
                <a:latin typeface="Aharoni" panose="02010803020104030203" pitchFamily="2" charset="-79"/>
                <a:cs typeface="Aharoni" panose="02010803020104030203" pitchFamily="2" charset="-79"/>
              </a:rPr>
              <a:t>Par exemple, </a:t>
            </a:r>
          </a:p>
          <a:p>
            <a:r>
              <a:rPr lang="fr-CA" sz="2400" b="1" dirty="0">
                <a:latin typeface="Aharoni" panose="02010803020104030203" pitchFamily="2" charset="-79"/>
                <a:cs typeface="Aharoni" panose="02010803020104030203" pitchFamily="2" charset="-79"/>
              </a:rPr>
              <a:t>argent</a:t>
            </a:r>
          </a:p>
          <a:p>
            <a:r>
              <a:rPr lang="fr-CA" sz="2400" b="1" dirty="0">
                <a:latin typeface="Aharoni" panose="02010803020104030203" pitchFamily="2" charset="-79"/>
                <a:cs typeface="Aharoni" panose="02010803020104030203" pitchFamily="2" charset="-79"/>
              </a:rPr>
              <a:t>religion</a:t>
            </a:r>
          </a:p>
          <a:p>
            <a:r>
              <a:rPr lang="fr-CA" sz="2400" b="1" dirty="0">
                <a:latin typeface="Aharoni" panose="02010803020104030203" pitchFamily="2" charset="-79"/>
                <a:cs typeface="Aharoni" panose="02010803020104030203" pitchFamily="2" charset="-79"/>
              </a:rPr>
              <a:t>élever les enfants</a:t>
            </a:r>
          </a:p>
          <a:p>
            <a:r>
              <a:rPr lang="fr-CA" sz="2400" b="1" dirty="0">
                <a:latin typeface="Aharoni" panose="02010803020104030203" pitchFamily="2" charset="-79"/>
                <a:cs typeface="Aharoni" panose="02010803020104030203" pitchFamily="2" charset="-79"/>
              </a:rPr>
              <a:t>opinion politique </a:t>
            </a:r>
          </a:p>
          <a:p>
            <a:r>
              <a:rPr lang="fr-CA" sz="2400" b="1" dirty="0">
                <a:latin typeface="Aharoni" panose="02010803020104030203" pitchFamily="2" charset="-79"/>
                <a:cs typeface="Aharoni" panose="02010803020104030203" pitchFamily="2" charset="-79"/>
              </a:rPr>
              <a:t>événement mondial….</a:t>
            </a:r>
          </a:p>
          <a:p>
            <a:pPr marL="0" indent="0">
              <a:buNone/>
            </a:pPr>
            <a:r>
              <a:rPr lang="fr-CA" sz="2400" b="1" dirty="0">
                <a:latin typeface="Aharoni" panose="02010803020104030203" pitchFamily="2" charset="-79"/>
                <a:cs typeface="Aharoni" panose="02010803020104030203" pitchFamily="2" charset="-79"/>
              </a:rPr>
              <a:t>Ces différentes opinions démontrent que tu as un point de vue différent, pas que tu es mal.</a:t>
            </a:r>
          </a:p>
        </p:txBody>
      </p:sp>
    </p:spTree>
    <p:extLst>
      <p:ext uri="{BB962C8B-B14F-4D97-AF65-F5344CB8AC3E}">
        <p14:creationId xmlns:p14="http://schemas.microsoft.com/office/powerpoint/2010/main" val="257424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3DAAC1-B423-48BC-81D6-9A9CCFDDC389}"/>
              </a:ext>
            </a:extLst>
          </p:cNvPr>
          <p:cNvSpPr>
            <a:spLocks noGrp="1"/>
          </p:cNvSpPr>
          <p:nvPr>
            <p:ph type="title"/>
          </p:nvPr>
        </p:nvSpPr>
        <p:spPr>
          <a:xfrm>
            <a:off x="913774" y="27502"/>
            <a:ext cx="10364451" cy="1596177"/>
          </a:xfrm>
        </p:spPr>
        <p:txBody>
          <a:bodyPr>
            <a:normAutofit/>
          </a:bodyPr>
          <a:lstStyle/>
          <a:p>
            <a:r>
              <a:rPr lang="fr-CA" sz="6000" b="1" dirty="0">
                <a:latin typeface="Berlin Sans FB Demi" panose="020E0802020502020306" pitchFamily="34" charset="0"/>
              </a:rPr>
              <a:t>Attitude change </a:t>
            </a:r>
            <a:endParaRPr lang="fr-CA" sz="6000" dirty="0">
              <a:latin typeface="Berlin Sans FB Demi" panose="020E0802020502020306" pitchFamily="34" charset="0"/>
            </a:endParaRPr>
          </a:p>
        </p:txBody>
      </p:sp>
      <p:sp>
        <p:nvSpPr>
          <p:cNvPr id="3" name="Espace réservé du contenu 2">
            <a:extLst>
              <a:ext uri="{FF2B5EF4-FFF2-40B4-BE49-F238E27FC236}">
                <a16:creationId xmlns:a16="http://schemas.microsoft.com/office/drawing/2014/main" id="{2B89E7AF-B4A4-412E-82B7-E08A5A046D3D}"/>
              </a:ext>
            </a:extLst>
          </p:cNvPr>
          <p:cNvSpPr>
            <a:spLocks noGrp="1"/>
          </p:cNvSpPr>
          <p:nvPr>
            <p:ph sz="quarter" idx="13"/>
          </p:nvPr>
        </p:nvSpPr>
        <p:spPr>
          <a:xfrm>
            <a:off x="913774" y="1623680"/>
            <a:ext cx="10363826" cy="4615804"/>
          </a:xfrm>
        </p:spPr>
        <p:txBody>
          <a:bodyPr>
            <a:normAutofit fontScale="62500" lnSpcReduction="20000"/>
          </a:bodyPr>
          <a:lstStyle/>
          <a:p>
            <a:r>
              <a:rPr lang="fr-CA" sz="3800" b="1" dirty="0">
                <a:latin typeface="Aharoni" panose="02010803020104030203" pitchFamily="2" charset="-79"/>
                <a:cs typeface="Aharoni" panose="02010803020104030203" pitchFamily="2" charset="-79"/>
              </a:rPr>
              <a:t>Après le mariage, tu vas peut-être voir l’attitude de ton partenaire changé. </a:t>
            </a:r>
          </a:p>
          <a:p>
            <a:r>
              <a:rPr lang="fr-CA" sz="3800" b="1" dirty="0">
                <a:latin typeface="Aharoni" panose="02010803020104030203" pitchFamily="2" charset="-79"/>
                <a:cs typeface="Aharoni" panose="02010803020104030203" pitchFamily="2" charset="-79"/>
              </a:rPr>
              <a:t>Peut-être tu verras un côté plus pessimiste car maintenant la relation est réelle et non une fable. </a:t>
            </a:r>
          </a:p>
          <a:p>
            <a:r>
              <a:rPr lang="fr-CA" sz="3800" b="1" dirty="0">
                <a:latin typeface="Aharoni" panose="02010803020104030203" pitchFamily="2" charset="-79"/>
                <a:cs typeface="Aharoni" panose="02010803020104030203" pitchFamily="2" charset="-79"/>
              </a:rPr>
              <a:t>Ceci ne veut pas indiquer un échec dans la relation.  </a:t>
            </a:r>
          </a:p>
          <a:p>
            <a:r>
              <a:rPr lang="fr-CA" sz="3800" b="1" dirty="0">
                <a:latin typeface="Aharoni" panose="02010803020104030203" pitchFamily="2" charset="-79"/>
                <a:cs typeface="Aharoni" panose="02010803020104030203" pitchFamily="2" charset="-79"/>
              </a:rPr>
              <a:t>C’est un signe de maturité. Tu vois les réalités de vivre seul avec ton époux ou épouse.  </a:t>
            </a:r>
          </a:p>
          <a:p>
            <a:r>
              <a:rPr lang="fr-CA" sz="3800" b="1" dirty="0">
                <a:latin typeface="Aharoni" panose="02010803020104030203" pitchFamily="2" charset="-79"/>
                <a:cs typeface="Aharoni" panose="02010803020104030203" pitchFamily="2" charset="-79"/>
              </a:rPr>
              <a:t>Aussi, parfois tu verras des choses qui vont te taper ses nerfs de ton partenaire après un montant de temps.</a:t>
            </a:r>
          </a:p>
          <a:p>
            <a:endParaRPr lang="fr-CA" dirty="0"/>
          </a:p>
        </p:txBody>
      </p:sp>
    </p:spTree>
    <p:extLst>
      <p:ext uri="{BB962C8B-B14F-4D97-AF65-F5344CB8AC3E}">
        <p14:creationId xmlns:p14="http://schemas.microsoft.com/office/powerpoint/2010/main" val="250938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25DCB8-19BF-401E-825D-208AB58EA076}"/>
              </a:ext>
            </a:extLst>
          </p:cNvPr>
          <p:cNvSpPr>
            <a:spLocks noGrp="1"/>
          </p:cNvSpPr>
          <p:nvPr>
            <p:ph type="title"/>
          </p:nvPr>
        </p:nvSpPr>
        <p:spPr>
          <a:xfrm>
            <a:off x="913774" y="332984"/>
            <a:ext cx="10364451" cy="1596177"/>
          </a:xfrm>
        </p:spPr>
        <p:txBody>
          <a:bodyPr>
            <a:normAutofit/>
          </a:bodyPr>
          <a:lstStyle/>
          <a:p>
            <a:r>
              <a:rPr lang="en-CA" sz="5400" b="1" dirty="0" err="1">
                <a:latin typeface="Berlin Sans FB Demi" panose="020E0802020502020306" pitchFamily="34" charset="0"/>
              </a:rPr>
              <a:t>Personnalité</a:t>
            </a:r>
            <a:r>
              <a:rPr lang="en-CA" sz="5400" b="1" dirty="0">
                <a:latin typeface="Berlin Sans FB Demi" panose="020E0802020502020306" pitchFamily="34" charset="0"/>
              </a:rPr>
              <a:t> change</a:t>
            </a:r>
            <a:endParaRPr lang="fr-CA" sz="5400" dirty="0">
              <a:latin typeface="Berlin Sans FB Demi" panose="020E0802020502020306" pitchFamily="34" charset="0"/>
            </a:endParaRPr>
          </a:p>
        </p:txBody>
      </p:sp>
      <p:sp>
        <p:nvSpPr>
          <p:cNvPr id="3" name="Espace réservé du contenu 2">
            <a:extLst>
              <a:ext uri="{FF2B5EF4-FFF2-40B4-BE49-F238E27FC236}">
                <a16:creationId xmlns:a16="http://schemas.microsoft.com/office/drawing/2014/main" id="{5423BF37-58BF-4A2C-84BE-29A5055B81C3}"/>
              </a:ext>
            </a:extLst>
          </p:cNvPr>
          <p:cNvSpPr>
            <a:spLocks noGrp="1"/>
          </p:cNvSpPr>
          <p:nvPr>
            <p:ph sz="quarter" idx="13"/>
          </p:nvPr>
        </p:nvSpPr>
        <p:spPr>
          <a:xfrm>
            <a:off x="913774" y="1929161"/>
            <a:ext cx="10363826" cy="4122847"/>
          </a:xfrm>
        </p:spPr>
        <p:txBody>
          <a:bodyPr>
            <a:normAutofit fontScale="92500" lnSpcReduction="20000"/>
          </a:bodyPr>
          <a:lstStyle/>
          <a:p>
            <a:r>
              <a:rPr lang="fr-CA" sz="2800" b="1" dirty="0">
                <a:latin typeface="Aharoni" panose="02010803020104030203" pitchFamily="2" charset="-79"/>
                <a:cs typeface="Aharoni" panose="02010803020104030203" pitchFamily="2" charset="-79"/>
              </a:rPr>
              <a:t>Plusieurs changements dans la personnalité se voient seulement après le mariage.</a:t>
            </a:r>
          </a:p>
          <a:p>
            <a:r>
              <a:rPr lang="fr-CA" sz="2800" b="1" dirty="0">
                <a:latin typeface="Aharoni" panose="02010803020104030203" pitchFamily="2" charset="-79"/>
                <a:cs typeface="Aharoni" panose="02010803020104030203" pitchFamily="2" charset="-79"/>
              </a:rPr>
              <a:t>Avant le mariage, les deux vous avez travaillé fort pour impressionner l’un l’autre.  Et parfois, étant quelqu’un complètement différent. </a:t>
            </a:r>
          </a:p>
          <a:p>
            <a:r>
              <a:rPr lang="fr-CA" sz="2800" b="1" dirty="0">
                <a:latin typeface="Aharoni" panose="02010803020104030203" pitchFamily="2" charset="-79"/>
                <a:cs typeface="Aharoni" panose="02010803020104030203" pitchFamily="2" charset="-79"/>
              </a:rPr>
              <a:t>Plusieurs couples après le mariage, croient qu’ils peuvent "let </a:t>
            </a:r>
            <a:r>
              <a:rPr lang="fr-CA" sz="2800" b="1" dirty="0" err="1">
                <a:latin typeface="Aharoni" panose="02010803020104030203" pitchFamily="2" charset="-79"/>
                <a:cs typeface="Aharoni" panose="02010803020104030203" pitchFamily="2" charset="-79"/>
              </a:rPr>
              <a:t>their</a:t>
            </a:r>
            <a:r>
              <a:rPr lang="fr-CA" sz="2800" b="1" dirty="0">
                <a:latin typeface="Aharoni" panose="02010803020104030203" pitchFamily="2" charset="-79"/>
                <a:cs typeface="Aharoni" panose="02010803020104030203" pitchFamily="2" charset="-79"/>
              </a:rPr>
              <a:t> </a:t>
            </a:r>
            <a:r>
              <a:rPr lang="fr-CA" sz="2800" b="1" dirty="0" err="1">
                <a:latin typeface="Aharoni" panose="02010803020104030203" pitchFamily="2" charset="-79"/>
                <a:cs typeface="Aharoni" panose="02010803020104030203" pitchFamily="2" charset="-79"/>
              </a:rPr>
              <a:t>hair</a:t>
            </a:r>
            <a:r>
              <a:rPr lang="fr-CA" sz="2800" b="1" dirty="0">
                <a:latin typeface="Aharoni" panose="02010803020104030203" pitchFamily="2" charset="-79"/>
                <a:cs typeface="Aharoni" panose="02010803020104030203" pitchFamily="2" charset="-79"/>
              </a:rPr>
              <a:t> down" et être réel. </a:t>
            </a:r>
          </a:p>
          <a:p>
            <a:r>
              <a:rPr lang="fr-CA" sz="2800" b="1" dirty="0">
                <a:latin typeface="Aharoni" panose="02010803020104030203" pitchFamily="2" charset="-79"/>
                <a:cs typeface="Aharoni" panose="02010803020104030203" pitchFamily="2" charset="-79"/>
              </a:rPr>
              <a:t>Cela semble comme un changement de personnalité abrupte. </a:t>
            </a:r>
          </a:p>
        </p:txBody>
      </p:sp>
    </p:spTree>
    <p:extLst>
      <p:ext uri="{BB962C8B-B14F-4D97-AF65-F5344CB8AC3E}">
        <p14:creationId xmlns:p14="http://schemas.microsoft.com/office/powerpoint/2010/main" val="3514897859"/>
      </p:ext>
    </p:extLst>
  </p:cSld>
  <p:clrMapOvr>
    <a:masterClrMapping/>
  </p:clrMapOvr>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TM04033925[[fn=Ronds dans l’eau]]</Template>
  <TotalTime>347</TotalTime>
  <Words>1577</Words>
  <Application>Microsoft Office PowerPoint</Application>
  <PresentationFormat>Grand écran</PresentationFormat>
  <Paragraphs>91</Paragraphs>
  <Slides>28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28</vt:i4>
      </vt:variant>
    </vt:vector>
  </HeadingPairs>
  <TitlesOfParts>
    <vt:vector size="35" baseType="lpstr">
      <vt:lpstr>Aharoni</vt:lpstr>
      <vt:lpstr>Arial</vt:lpstr>
      <vt:lpstr>Berlin Sans FB Demi</vt:lpstr>
      <vt:lpstr>Impact</vt:lpstr>
      <vt:lpstr>Rockwell Extra Bold</vt:lpstr>
      <vt:lpstr>Tw Cen MT</vt:lpstr>
      <vt:lpstr>Ronds dans l’eau</vt:lpstr>
      <vt:lpstr>S’adapter au changement</vt:lpstr>
      <vt:lpstr>S’adapter aux changements </vt:lpstr>
      <vt:lpstr>Style de vie change </vt:lpstr>
      <vt:lpstr>Déménager ?</vt:lpstr>
      <vt:lpstr>Changement d’amis </vt:lpstr>
      <vt:lpstr>Différences dans  les tâches journalières  </vt:lpstr>
      <vt:lpstr>Différences d’opinion </vt:lpstr>
      <vt:lpstr>Attitude change </vt:lpstr>
      <vt:lpstr>Personnalité change</vt:lpstr>
      <vt:lpstr>Apparence change </vt:lpstr>
      <vt:lpstr>Différentes attentes </vt:lpstr>
      <vt:lpstr>Avoir des enfants</vt:lpstr>
      <vt:lpstr> Attentes réelles </vt:lpstr>
      <vt:lpstr> Vrai  ou Faux  </vt:lpstr>
      <vt:lpstr> Un bon mariage sera toujours romantique.  </vt:lpstr>
      <vt:lpstr>FAUX
</vt:lpstr>
      <vt:lpstr>Le mariage me fera heureux. </vt:lpstr>
      <vt:lpstr>FAux</vt:lpstr>
      <vt:lpstr>Si nous nous aimons vraiment, tout le reste se mettra en place.
</vt:lpstr>
      <vt:lpstr>FAux</vt:lpstr>
      <vt:lpstr>Mon partenaire doit connaître intuitivement mes besoins.
</vt:lpstr>
      <vt:lpstr>FAux</vt:lpstr>
      <vt:lpstr>Conflit signifie un manque d’amour.
</vt:lpstr>
      <vt:lpstr>FAux</vt:lpstr>
      <vt:lpstr>ARGENT</vt:lpstr>
      <vt:lpstr>Answer the Following Questions  </vt:lpstr>
      <vt:lpstr>The  IN LAWS</vt:lpstr>
      <vt:lpstr>Ordre d’importance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S’adapter au changement</dc:title>
  <dc:creator>Christine Lagrandeur</dc:creator>
  <cp:lastModifiedBy>Christine Lagrandeur</cp:lastModifiedBy>
  <cp:revision>8</cp:revision>
  <dcterms:created xsi:type="dcterms:W3CDTF">2018-04-19T20:34:40Z</dcterms:created>
  <dcterms:modified xsi:type="dcterms:W3CDTF">2021-11-08T20:52:29Z</dcterms:modified>
</cp:coreProperties>
</file>