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/>
              </a:defRPr>
            </a:lvl1pPr>
          </a:lstStyle>
          <a:p>
            <a:fld id="{25741A49-EBA8-4EE4-9298-90846AC3EAC0}" type="datetimeFigureOut">
              <a:rPr lang="en-US"/>
              <a:pPr/>
              <a:t>6/30/2020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/>
              </a:defRPr>
            </a:lvl1pPr>
          </a:lstStyle>
          <a:p>
            <a:fld id="{EEBA1661-FF00-4701-A56B-A30439671FFF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38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116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9642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5608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555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821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2554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518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093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58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879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770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448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844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081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96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B931A7-CAC7-4C6C-B59C-48946B279B98}" type="datetimeFigureOut">
              <a:rPr lang="en-CA" smtClean="0"/>
              <a:pPr>
                <a:defRPr/>
              </a:pPr>
              <a:t>2020-06-30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F593143-64E5-4DA9-83DD-D43B134775DB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412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hv20-russell.weebly.com/part-1-informed-citizenship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990601"/>
            <a:ext cx="6744384" cy="378678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CA" dirty="0">
                <a:latin typeface="Arial Rounded MT Bold" panose="020F0704030504030204" pitchFamily="34" charset="0"/>
              </a:rPr>
              <a:t>Comment les citoyens choisissent-ils leur gouvernement?</a:t>
            </a:r>
            <a:endParaRPr lang="en-CA" dirty="0">
              <a:latin typeface="Arial Rounded MT Bold" panose="020F0704030504030204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231605" y="5410200"/>
            <a:ext cx="7467600" cy="1371600"/>
          </a:xfrm>
        </p:spPr>
        <p:txBody>
          <a:bodyPr>
            <a:normAutofit/>
          </a:bodyPr>
          <a:lstStyle/>
          <a:p>
            <a:pPr algn="l"/>
            <a:r>
              <a:rPr lang="en-CA" sz="2000" b="1" dirty="0">
                <a:latin typeface="Bradley Hand ITC" pitchFamily="66" charset="0"/>
              </a:rPr>
              <a:t>CHV20</a:t>
            </a:r>
          </a:p>
          <a:p>
            <a:r>
              <a:rPr lang="en-CA" sz="2000" b="1" dirty="0">
                <a:latin typeface="Bradley Hand ITC" pitchFamily="66" charset="0"/>
              </a:rPr>
              <a:t>Mme Lagrandeur</a:t>
            </a:r>
          </a:p>
          <a:p>
            <a:r>
              <a:rPr lang="en-CA" sz="1050" b="1" dirty="0">
                <a:latin typeface="Bradley Hand ITC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https://chv20-russell.weebly.com/part-1-informed-citizenship.html</a:t>
            </a:r>
            <a:r>
              <a:rPr lang="en-CA" sz="1050" b="1" dirty="0">
                <a:latin typeface="Bradley Hand ITC" pitchFamily="66" charset="0"/>
              </a:rPr>
              <a:t> </a:t>
            </a:r>
            <a:r>
              <a:rPr lang="en-CA" sz="1050" b="1" dirty="0" err="1">
                <a:latin typeface="Bradley Hand ITC" pitchFamily="66" charset="0"/>
              </a:rPr>
              <a:t>modifiée</a:t>
            </a:r>
            <a:endParaRPr lang="en-CA" sz="1050" b="1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>
                <a:solidFill>
                  <a:srgbClr val="FFFFFF"/>
                </a:solidFill>
                <a:latin typeface="Arial Rounded MT Bold" panose="020F0704030504030204" pitchFamily="34" charset="0"/>
              </a:rPr>
              <a:t>Un peu d’histoire...</a:t>
            </a:r>
            <a:r>
              <a:rPr lang="en-CA">
                <a:solidFill>
                  <a:srgbClr val="FFFFFF"/>
                </a:solidFill>
              </a:rPr>
              <a:t>
</a:t>
            </a:r>
          </a:p>
        </p:txBody>
      </p:sp>
      <p:sp>
        <p:nvSpPr>
          <p:cNvPr id="75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2623930"/>
            <a:ext cx="8382000" cy="3929270"/>
          </a:xfrm>
        </p:spPr>
        <p:txBody>
          <a:bodyPr>
            <a:normAutofit/>
          </a:bodyPr>
          <a:lstStyle/>
          <a:p>
            <a:r>
              <a:rPr lang="fr-CA" sz="2400" b="1" dirty="0"/>
              <a:t>Les Canadiens votent généralement pour des personnes représentant un parti politique.
Des partis politiques ont été formés lorsque les gens ont commencé à partager des idées similaires.
Si suffisamment de membres du parti étaient élus, le parti pourrait former un gouvernement et présenter les idées du député au pays.
Le Canada a deux partis établis depuis longtemps : les libéraux et les conservateurs.</a:t>
            </a:r>
            <a:endParaRPr lang="en-CA" sz="2400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800">
                <a:solidFill>
                  <a:schemeClr val="bg1"/>
                </a:solidFill>
                <a:latin typeface="Arial Rounded MT Bold" panose="020F0704030504030204" pitchFamily="34" charset="0"/>
              </a:rPr>
              <a:t>Histoire suite….</a:t>
            </a:r>
            <a:r>
              <a:rPr lang="en-CA" sz="2800">
                <a:solidFill>
                  <a:schemeClr val="bg1"/>
                </a:solidFill>
              </a:rPr>
              <a:t>
</a:t>
            </a:r>
          </a:p>
        </p:txBody>
      </p:sp>
      <p:sp>
        <p:nvSpPr>
          <p:cNvPr id="73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550429" y="914400"/>
            <a:ext cx="5098525" cy="5321500"/>
          </a:xfrm>
        </p:spPr>
        <p:txBody>
          <a:bodyPr anchor="ctr">
            <a:normAutofit fontScale="92500" lnSpcReduction="20000"/>
          </a:bodyPr>
          <a:lstStyle/>
          <a:p>
            <a:r>
              <a:rPr lang="fr-CA" sz="2400" b="1" dirty="0"/>
              <a:t>Le Nouveau Parti démocratique (NPD), issu de la </a:t>
            </a:r>
            <a:r>
              <a:rPr lang="fr-CA" sz="2400" b="1" dirty="0" err="1"/>
              <a:t>Cooperative</a:t>
            </a:r>
            <a:r>
              <a:rPr lang="fr-CA" sz="2400" b="1" dirty="0"/>
              <a:t> Commonwealth </a:t>
            </a:r>
            <a:r>
              <a:rPr lang="fr-CA" sz="2400" b="1" dirty="0" err="1"/>
              <a:t>Federation</a:t>
            </a:r>
            <a:r>
              <a:rPr lang="fr-CA" sz="2400" b="1" dirty="0"/>
              <a:t> (CCF), a été créé en 1960.
Le Parti vert a été fondé en 1983 avec une plate-forme qui mettait l’accent sur les questions environnementales.
Le Bloc québécois a été créé en 1991 et n’a que des candidats au Québec. Ce parti veut que le Québec se sépare du système fédéral canadien.
Le # et les noms des parties changent de temps en temps et de nouveaux partis peuvent être créés.</a:t>
            </a:r>
            <a:endParaRPr lang="en-C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>
                <a:solidFill>
                  <a:srgbClr val="FFFFFF"/>
                </a:solidFill>
                <a:latin typeface="Arial Rounded MT Bold" panose="020F0704030504030204" pitchFamily="34" charset="0"/>
              </a:rPr>
              <a:t>Partis politiques</a:t>
            </a:r>
            <a:r>
              <a:rPr lang="en-CA">
                <a:solidFill>
                  <a:srgbClr val="FFFFFF"/>
                </a:solidFill>
              </a:rPr>
              <a:t>
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06695"/>
            <a:ext cx="8191500" cy="4322705"/>
          </a:xfrm>
        </p:spPr>
        <p:txBody>
          <a:bodyPr>
            <a:normAutofit/>
          </a:bodyPr>
          <a:lstStyle/>
          <a:p>
            <a:pPr marL="274320" indent="-274320">
              <a:lnSpc>
                <a:spcPct val="90000"/>
              </a:lnSpc>
              <a:buFont typeface="Wingdings"/>
              <a:buChar char=""/>
              <a:defRPr/>
            </a:pPr>
            <a:r>
              <a:rPr lang="fr-CA" sz="2000" b="1" dirty="0"/>
              <a:t>Chaque parti dispose d’une « plate-forme » différente, ou d’un ensemble d’idées et de politiques qui espèrent qu’il attirera le soutien des électeurs.
Les « planches » de la plate-forme d’un parti énoncent la position du parti sur des questions clés telles que :
Économie
Soins de santé
Politique étrangère
Chômage
L’environnement
Les partis sont généralement associés à l'« aile droite » ou à l'« aile gauche » de l’échiquier politique.</a:t>
            </a:r>
            <a:endParaRPr lang="en-CA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E0E9938-3B76-45F4-B645-7858DFEB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209" y="967417"/>
            <a:ext cx="2834152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500" dirty="0" err="1">
                <a:solidFill>
                  <a:srgbClr val="FEFFFF"/>
                </a:solidFill>
                <a:latin typeface="Arial Rounded MT Bold" panose="020F0704030504030204" pitchFamily="34" charset="0"/>
              </a:rPr>
              <a:t>Partis</a:t>
            </a:r>
            <a:r>
              <a:rPr lang="en-US" sz="3500" dirty="0">
                <a:solidFill>
                  <a:srgbClr val="FEFFFF"/>
                </a:solidFill>
                <a:latin typeface="Arial Rounded MT Bold" panose="020F0704030504030204" pitchFamily="34" charset="0"/>
              </a:rPr>
              <a:t> politiques</a:t>
            </a:r>
          </a:p>
        </p:txBody>
      </p:sp>
      <p:sp>
        <p:nvSpPr>
          <p:cNvPr id="107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Student Vote Canada 2019">
            <a:extLst>
              <a:ext uri="{FF2B5EF4-FFF2-40B4-BE49-F238E27FC236}">
                <a16:creationId xmlns:a16="http://schemas.microsoft.com/office/drawing/2014/main" id="{1ED9EFEA-E5F9-4DF3-BD8D-F8C0A82F8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9795" y="217116"/>
            <a:ext cx="5018091" cy="250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anadian political parties : 8ValuesMemes">
            <a:extLst>
              <a:ext uri="{FF2B5EF4-FFF2-40B4-BE49-F238E27FC236}">
                <a16:creationId xmlns:a16="http://schemas.microsoft.com/office/drawing/2014/main" id="{D4B88CC7-805D-4A0F-9EC5-69B795284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449" y="2944062"/>
            <a:ext cx="3796784" cy="386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62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209" y="967417"/>
            <a:ext cx="2834152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500" dirty="0">
                <a:solidFill>
                  <a:srgbClr val="FEFFFF"/>
                </a:solidFill>
                <a:latin typeface="Arial Rounded MT Bold" panose="020F0704030504030204" pitchFamily="34" charset="0"/>
              </a:rPr>
              <a:t>Le </a:t>
            </a:r>
            <a:r>
              <a:rPr lang="en-US" sz="3500" dirty="0" err="1">
                <a:solidFill>
                  <a:srgbClr val="FEFFFF"/>
                </a:solidFill>
                <a:latin typeface="Arial Rounded MT Bold" panose="020F0704030504030204" pitchFamily="34" charset="0"/>
              </a:rPr>
              <a:t>spectre</a:t>
            </a:r>
            <a:r>
              <a:rPr lang="en-US" sz="3500" dirty="0">
                <a:solidFill>
                  <a:srgbClr val="FEFFFF"/>
                </a:solidFill>
                <a:latin typeface="Arial Rounded MT Bold" panose="020F0704030504030204" pitchFamily="34" charset="0"/>
              </a:rPr>
              <a:t> politique</a:t>
            </a:r>
            <a:r>
              <a:rPr lang="en-US" sz="3500" dirty="0">
                <a:solidFill>
                  <a:srgbClr val="FEFFFF"/>
                </a:solidFill>
              </a:rPr>
              <a:t>
</a:t>
            </a:r>
          </a:p>
        </p:txBody>
      </p:sp>
      <p:sp>
        <p:nvSpPr>
          <p:cNvPr id="44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8327D52-8F82-4F54-BC5D-D08AB186A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390" y="1613034"/>
            <a:ext cx="4826689" cy="36200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latin typeface="Arial Rounded MT Bold" panose="020F0704030504030204" pitchFamily="34" charset="0"/>
              </a:rPr>
              <a:t>GAUCHE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878668"/>
              </p:ext>
            </p:extLst>
          </p:nvPr>
        </p:nvGraphicFramePr>
        <p:xfrm>
          <a:off x="1066800" y="1422532"/>
          <a:ext cx="7696200" cy="5011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2621">
                <a:tc>
                  <a:txBody>
                    <a:bodyPr/>
                    <a:lstStyle/>
                    <a:p>
                      <a:r>
                        <a:rPr lang="fr-CA" dirty="0"/>
                        <a:t>Nous devrions changer les conditions sociales le plus rapidement possible.
</a:t>
                      </a:r>
                      <a:endParaRPr lang="en-CA" dirty="0"/>
                    </a:p>
                  </a:txBody>
                  <a:tcPr marL="80710" marR="807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621">
                <a:tc>
                  <a:txBody>
                    <a:bodyPr/>
                    <a:lstStyle/>
                    <a:p>
                      <a:r>
                        <a:rPr lang="fr-CA" b="1" dirty="0"/>
                        <a:t>La société n’est pas liée par la tradition.
</a:t>
                      </a:r>
                      <a:endParaRPr lang="en-CA" b="1" dirty="0"/>
                    </a:p>
                  </a:txBody>
                  <a:tcPr marL="80710" marR="8071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8359">
                <a:tc>
                  <a:txBody>
                    <a:bodyPr/>
                    <a:lstStyle/>
                    <a:p>
                      <a:r>
                        <a:rPr lang="fr-CA" b="1" dirty="0"/>
                        <a:t>Le gouvernement devrait s’occuper directement des personnes dans le besoin. Il a une obligation morale.
</a:t>
                      </a:r>
                      <a:endParaRPr lang="en-CA" b="1" dirty="0"/>
                    </a:p>
                  </a:txBody>
                  <a:tcPr marL="80710" marR="8071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621">
                <a:tc>
                  <a:txBody>
                    <a:bodyPr/>
                    <a:lstStyle/>
                    <a:p>
                      <a:r>
                        <a:rPr lang="fr-CA" b="1" dirty="0"/>
                        <a:t>Tout le monde devrait avoir l’égalité de condition.
</a:t>
                      </a:r>
                      <a:endParaRPr lang="en-CA" b="1" dirty="0"/>
                    </a:p>
                  </a:txBody>
                  <a:tcPr marL="80710" marR="8071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621">
                <a:tc>
                  <a:txBody>
                    <a:bodyPr/>
                    <a:lstStyle/>
                    <a:p>
                      <a:r>
                        <a:rPr lang="fr-CA" b="1" dirty="0"/>
                        <a:t>Les droits des individus ont la plus haute priorité.
</a:t>
                      </a:r>
                      <a:endParaRPr lang="en-CA" b="1" dirty="0"/>
                    </a:p>
                  </a:txBody>
                  <a:tcPr marL="80710" marR="8071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8359">
                <a:tc>
                  <a:txBody>
                    <a:bodyPr/>
                    <a:lstStyle/>
                    <a:p>
                      <a:r>
                        <a:rPr lang="fr-CA" b="1" dirty="0"/>
                        <a:t>Les principales industries, les banques, les transports, les installations et les ressources naturelles devraient être gérés par le gouvernement.
</a:t>
                      </a:r>
                      <a:endParaRPr lang="en-CA" b="1" dirty="0"/>
                    </a:p>
                  </a:txBody>
                  <a:tcPr marL="80710" marR="8071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50" name="Picture 2" descr="Vector Left Turn, Left Turn Icon, Left Turn, Turn Left PNG and ...">
            <a:extLst>
              <a:ext uri="{FF2B5EF4-FFF2-40B4-BE49-F238E27FC236}">
                <a16:creationId xmlns:a16="http://schemas.microsoft.com/office/drawing/2014/main" id="{06346A81-FBCA-47E9-8DCF-83CC126C2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latin typeface="Arial Rounded MT Bold" panose="020F0704030504030204" pitchFamily="34" charset="0"/>
              </a:rPr>
              <a:t>CENTRE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278540"/>
              </p:ext>
            </p:extLst>
          </p:nvPr>
        </p:nvGraphicFramePr>
        <p:xfrm>
          <a:off x="1066800" y="1570450"/>
          <a:ext cx="77724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2367">
                <a:tc>
                  <a:txBody>
                    <a:bodyPr/>
                    <a:lstStyle/>
                    <a:p>
                      <a:r>
                        <a:rPr lang="fr-CA" dirty="0"/>
                        <a:t>Le changement des conditions sociales devrait avoir lieu, mais à un rythme prudent.
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367">
                <a:tc>
                  <a:txBody>
                    <a:bodyPr/>
                    <a:lstStyle/>
                    <a:p>
                      <a:r>
                        <a:rPr lang="fr-CA" b="1" dirty="0"/>
                        <a:t>La tradition est importante, mais le changement doit être accepté si c’est la volonté de la majorité.
</a:t>
                      </a:r>
                      <a:endParaRPr lang="en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833">
                <a:tc>
                  <a:txBody>
                    <a:bodyPr/>
                    <a:lstStyle/>
                    <a:p>
                      <a:r>
                        <a:rPr lang="fr-CA" b="1" dirty="0"/>
                        <a:t>Il existe de nombreuses approches différentes pour prendre soin des personnes dans le besoin.
</a:t>
                      </a:r>
                      <a:endParaRPr lang="en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833">
                <a:tc>
                  <a:txBody>
                    <a:bodyPr/>
                    <a:lstStyle/>
                    <a:p>
                      <a:r>
                        <a:rPr lang="fr-CA" b="1" dirty="0"/>
                        <a:t>Tout le monde doit avoir l’égalité des chances et la condition.
</a:t>
                      </a:r>
                      <a:endParaRPr lang="en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833">
                <a:tc>
                  <a:txBody>
                    <a:bodyPr/>
                    <a:lstStyle/>
                    <a:p>
                      <a:r>
                        <a:rPr lang="fr-CA" b="1" dirty="0"/>
                        <a:t>La loi et l’ordre sont importants, mais les droits des individus sont premiers. 
</a:t>
                      </a:r>
                      <a:endParaRPr lang="en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2367">
                <a:tc>
                  <a:txBody>
                    <a:bodyPr/>
                    <a:lstStyle/>
                    <a:p>
                      <a:r>
                        <a:rPr lang="fr-CA" b="1" dirty="0"/>
                        <a:t>Une certaine forme de gestion gouvernementale de l’économie est nécessaire. Il ne s’occupera pas de lui-même.
</a:t>
                      </a:r>
                      <a:endParaRPr lang="en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074" name="Picture 2" descr="Center 20clipart | Clipart Panda - Free Clipart Images">
            <a:extLst>
              <a:ext uri="{FF2B5EF4-FFF2-40B4-BE49-F238E27FC236}">
                <a16:creationId xmlns:a16="http://schemas.microsoft.com/office/drawing/2014/main" id="{9139310C-C675-478A-B4B7-CA5932F94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latin typeface="Arial Rounded MT Bold" panose="020F0704030504030204" pitchFamily="34" charset="0"/>
              </a:rPr>
              <a:t>DROITE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750571"/>
              </p:ext>
            </p:extLst>
          </p:nvPr>
        </p:nvGraphicFramePr>
        <p:xfrm>
          <a:off x="1219200" y="1264555"/>
          <a:ext cx="71247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Le système actuel doit être maintenu. Changer seulement lorsque c’est absolument nécessaire et le faire lentement et soigneusement, pas soudainement.
</a:t>
                      </a:r>
                      <a:endParaRPr lang="en-CA" dirty="0"/>
                    </a:p>
                  </a:txBody>
                  <a:tcPr marL="80710" marR="807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Les traditions doivent être respectées. Ils assurent à la société la stabilité et la sécurité.</a:t>
                      </a:r>
                    </a:p>
                    <a:p>
                      <a:endParaRPr lang="en-CA" b="1" dirty="0"/>
                    </a:p>
                  </a:txBody>
                  <a:tcPr marL="80710" marR="8071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Le gouvernement ne doit pas se mêler dans la vie des individus. Il fournit un coup de main, pas un document. La charité privée et l’autonomie sont meilleures.
</a:t>
                      </a:r>
                      <a:endParaRPr lang="en-CA" b="1" dirty="0"/>
                    </a:p>
                  </a:txBody>
                  <a:tcPr marL="80710" marR="8071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Tout le monde devrait avoir l’égalité des chances.
</a:t>
                      </a:r>
                      <a:endParaRPr lang="en-CA" b="1" dirty="0"/>
                    </a:p>
                  </a:txBody>
                  <a:tcPr marL="80710" marR="8071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La loi et l’ordre ont la plus haute priorité.
</a:t>
                      </a:r>
                      <a:endParaRPr lang="en-CA" b="1" dirty="0"/>
                    </a:p>
                  </a:txBody>
                  <a:tcPr marL="80710" marR="8071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Les entreprises et l’industrie doivent être gardées entre les mains des individus.</a:t>
                      </a:r>
                      <a:endParaRPr lang="en-CA" b="1" dirty="0"/>
                    </a:p>
                  </a:txBody>
                  <a:tcPr marL="80710" marR="8071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098" name="Picture 2" descr="right - Liberal Dictionary">
            <a:extLst>
              <a:ext uri="{FF2B5EF4-FFF2-40B4-BE49-F238E27FC236}">
                <a16:creationId xmlns:a16="http://schemas.microsoft.com/office/drawing/2014/main" id="{3ED5413C-3565-416E-99CD-43A1DA25B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375</Words>
  <Application>Microsoft Office PowerPoint</Application>
  <PresentationFormat>Affichage à l'écran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Arial Rounded MT Bold</vt:lpstr>
      <vt:lpstr>Bradley Hand ITC</vt:lpstr>
      <vt:lpstr>Century Gothic</vt:lpstr>
      <vt:lpstr>Century Schoolbook</vt:lpstr>
      <vt:lpstr>Wingdings</vt:lpstr>
      <vt:lpstr>Wingdings 3</vt:lpstr>
      <vt:lpstr>Brin</vt:lpstr>
      <vt:lpstr>Comment les citoyens choisissent-ils leur gouvernement?</vt:lpstr>
      <vt:lpstr>Un peu d’histoire...
</vt:lpstr>
      <vt:lpstr>Histoire suite….
</vt:lpstr>
      <vt:lpstr>Partis politiques
</vt:lpstr>
      <vt:lpstr>Partis politiques</vt:lpstr>
      <vt:lpstr>Le spectre politique
</vt:lpstr>
      <vt:lpstr>GAUCHE</vt:lpstr>
      <vt:lpstr>CENTRE</vt:lpstr>
      <vt:lpstr>DROITE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les citoyens choisissent-ils leur gouvernement?</dc:title>
  <dc:creator>Christine Lagrandeur</dc:creator>
  <cp:lastModifiedBy>Christine Lagrandeur</cp:lastModifiedBy>
  <cp:revision>5</cp:revision>
  <dcterms:created xsi:type="dcterms:W3CDTF">2020-06-30T20:30:18Z</dcterms:created>
  <dcterms:modified xsi:type="dcterms:W3CDTF">2020-06-30T20:51:31Z</dcterms:modified>
</cp:coreProperties>
</file>